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76" r:id="rId4"/>
    <p:sldMasterId id="2147483678" r:id="rId5"/>
    <p:sldMasterId id="2147483680" r:id="rId6"/>
    <p:sldMasterId id="2147483705" r:id="rId7"/>
  </p:sldMasterIdLst>
  <p:notesMasterIdLst>
    <p:notesMasterId r:id="rId54"/>
  </p:notesMasterIdLst>
  <p:sldIdLst>
    <p:sldId id="257" r:id="rId8"/>
    <p:sldId id="258" r:id="rId9"/>
    <p:sldId id="326" r:id="rId10"/>
    <p:sldId id="260" r:id="rId11"/>
    <p:sldId id="259" r:id="rId12"/>
    <p:sldId id="327" r:id="rId13"/>
    <p:sldId id="264" r:id="rId14"/>
    <p:sldId id="266" r:id="rId15"/>
    <p:sldId id="275" r:id="rId16"/>
    <p:sldId id="329" r:id="rId17"/>
    <p:sldId id="276" r:id="rId18"/>
    <p:sldId id="277" r:id="rId19"/>
    <p:sldId id="279" r:id="rId20"/>
    <p:sldId id="281" r:id="rId21"/>
    <p:sldId id="280" r:id="rId22"/>
    <p:sldId id="265" r:id="rId23"/>
    <p:sldId id="286" r:id="rId24"/>
    <p:sldId id="299" r:id="rId25"/>
    <p:sldId id="328" r:id="rId26"/>
    <p:sldId id="256" r:id="rId27"/>
    <p:sldId id="300" r:id="rId28"/>
    <p:sldId id="301" r:id="rId29"/>
    <p:sldId id="278" r:id="rId30"/>
    <p:sldId id="1086" r:id="rId31"/>
    <p:sldId id="1087" r:id="rId32"/>
    <p:sldId id="1044" r:id="rId33"/>
    <p:sldId id="1092" r:id="rId34"/>
    <p:sldId id="567" r:id="rId35"/>
    <p:sldId id="1023" r:id="rId36"/>
    <p:sldId id="957" r:id="rId37"/>
    <p:sldId id="1096" r:id="rId38"/>
    <p:sldId id="1097" r:id="rId39"/>
    <p:sldId id="1024" r:id="rId40"/>
    <p:sldId id="1046" r:id="rId41"/>
    <p:sldId id="962" r:id="rId42"/>
    <p:sldId id="1091" r:id="rId43"/>
    <p:sldId id="1098" r:id="rId44"/>
    <p:sldId id="955" r:id="rId45"/>
    <p:sldId id="944" r:id="rId46"/>
    <p:sldId id="1094" r:id="rId47"/>
    <p:sldId id="1095" r:id="rId48"/>
    <p:sldId id="1076" r:id="rId49"/>
    <p:sldId id="1093" r:id="rId50"/>
    <p:sldId id="539" r:id="rId51"/>
    <p:sldId id="1090" r:id="rId52"/>
    <p:sldId id="325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vi, Ronli" initials="LR" lastIdx="1" clrIdx="0">
    <p:extLst>
      <p:ext uri="{19B8F6BF-5375-455C-9EA6-DF929625EA0E}">
        <p15:presenceInfo xmlns:p15="http://schemas.microsoft.com/office/powerpoint/2012/main" userId="S::Ronli.Levi@ucsf.edu::205e6bd3-9080-421c-92c0-e28d479976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B850C8-04F1-CB4E-A9C5-D8C7D6CD3FB9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</dgm:pt>
    <dgm:pt modelId="{55EFBFD0-F155-0F4B-A798-7B034D38C618}">
      <dgm:prSet phldrT="[Text]" custT="1"/>
      <dgm:spPr/>
      <dgm:t>
        <a:bodyPr/>
        <a:lstStyle/>
        <a:p>
          <a:r>
            <a:rPr lang="en-US" sz="3600" dirty="0">
              <a:solidFill>
                <a:schemeClr val="accent1">
                  <a:lumMod val="75000"/>
                </a:schemeClr>
              </a:solidFill>
            </a:rPr>
            <a:t>Safety</a:t>
          </a:r>
          <a:endParaRPr lang="en-US" sz="1500" dirty="0">
            <a:solidFill>
              <a:schemeClr val="accent1">
                <a:lumMod val="75000"/>
              </a:schemeClr>
            </a:solidFill>
          </a:endParaRPr>
        </a:p>
      </dgm:t>
    </dgm:pt>
    <dgm:pt modelId="{EA105B9F-FDE1-3941-BCBE-4DFC9D3F8986}" type="parTrans" cxnId="{A58E6BCE-04F8-6B4C-9E8E-01A99B671A45}">
      <dgm:prSet/>
      <dgm:spPr/>
      <dgm:t>
        <a:bodyPr/>
        <a:lstStyle/>
        <a:p>
          <a:endParaRPr lang="en-US"/>
        </a:p>
      </dgm:t>
    </dgm:pt>
    <dgm:pt modelId="{D619523B-57FA-E947-BC84-F624944EFD91}" type="sibTrans" cxnId="{A58E6BCE-04F8-6B4C-9E8E-01A99B671A45}">
      <dgm:prSet/>
      <dgm:spPr/>
      <dgm:t>
        <a:bodyPr/>
        <a:lstStyle/>
        <a:p>
          <a:endParaRPr lang="en-US"/>
        </a:p>
      </dgm:t>
    </dgm:pt>
    <dgm:pt modelId="{6F872063-4407-854A-86B4-D57FA00821FB}">
      <dgm:prSet phldrT="[Text]" custT="1"/>
      <dgm:spPr/>
      <dgm:t>
        <a:bodyPr/>
        <a:lstStyle/>
        <a:p>
          <a:r>
            <a:rPr lang="en-US" sz="3400" dirty="0">
              <a:solidFill>
                <a:schemeClr val="accent1">
                  <a:lumMod val="75000"/>
                </a:schemeClr>
              </a:solidFill>
            </a:rPr>
            <a:t>Education, Promotion</a:t>
          </a:r>
        </a:p>
      </dgm:t>
    </dgm:pt>
    <dgm:pt modelId="{C10D35C6-EBE0-A240-B3FC-2A71F1BF499B}" type="parTrans" cxnId="{4F00DD28-5BFA-204E-BEC1-C8752B0B11BA}">
      <dgm:prSet/>
      <dgm:spPr/>
      <dgm:t>
        <a:bodyPr/>
        <a:lstStyle/>
        <a:p>
          <a:endParaRPr lang="en-US"/>
        </a:p>
      </dgm:t>
    </dgm:pt>
    <dgm:pt modelId="{84836FCD-ED82-A34C-8EF0-87E0D9955223}" type="sibTrans" cxnId="{4F00DD28-5BFA-204E-BEC1-C8752B0B11BA}">
      <dgm:prSet/>
      <dgm:spPr/>
      <dgm:t>
        <a:bodyPr/>
        <a:lstStyle/>
        <a:p>
          <a:endParaRPr lang="en-US"/>
        </a:p>
      </dgm:t>
    </dgm:pt>
    <dgm:pt modelId="{794ADDB6-7159-4C47-B5A8-068C07C11973}">
      <dgm:prSet phldrT="[Text]" custT="1"/>
      <dgm:spPr/>
      <dgm:t>
        <a:bodyPr/>
        <a:lstStyle/>
        <a:p>
          <a:r>
            <a:rPr lang="en-US" sz="3600" dirty="0">
              <a:solidFill>
                <a:schemeClr val="accent1">
                  <a:lumMod val="75000"/>
                </a:schemeClr>
              </a:solidFill>
            </a:rPr>
            <a:t>Access</a:t>
          </a:r>
          <a:endParaRPr lang="en-US" sz="1500" dirty="0">
            <a:solidFill>
              <a:schemeClr val="accent1">
                <a:lumMod val="75000"/>
              </a:schemeClr>
            </a:solidFill>
          </a:endParaRPr>
        </a:p>
      </dgm:t>
    </dgm:pt>
    <dgm:pt modelId="{1404AEF2-9B2E-1844-98E7-BF0C988E457A}" type="parTrans" cxnId="{6183216D-90AE-9543-B6FD-B6631110071E}">
      <dgm:prSet/>
      <dgm:spPr/>
      <dgm:t>
        <a:bodyPr/>
        <a:lstStyle/>
        <a:p>
          <a:endParaRPr lang="en-US"/>
        </a:p>
      </dgm:t>
    </dgm:pt>
    <dgm:pt modelId="{6AF8F353-2312-224B-BADA-F5DEFB2E3C0D}" type="sibTrans" cxnId="{6183216D-90AE-9543-B6FD-B6631110071E}">
      <dgm:prSet/>
      <dgm:spPr/>
      <dgm:t>
        <a:bodyPr/>
        <a:lstStyle/>
        <a:p>
          <a:endParaRPr lang="en-US"/>
        </a:p>
      </dgm:t>
    </dgm:pt>
    <dgm:pt modelId="{EA59F154-0B1B-9840-8444-EDC877ACBED3}" type="pres">
      <dgm:prSet presAssocID="{1DB850C8-04F1-CB4E-A9C5-D8C7D6CD3FB9}" presName="arrowDiagram" presStyleCnt="0">
        <dgm:presLayoutVars>
          <dgm:chMax val="5"/>
          <dgm:dir/>
          <dgm:resizeHandles val="exact"/>
        </dgm:presLayoutVars>
      </dgm:prSet>
      <dgm:spPr/>
    </dgm:pt>
    <dgm:pt modelId="{2C0C9AED-E2C6-2C43-A7B6-2620598AE326}" type="pres">
      <dgm:prSet presAssocID="{1DB850C8-04F1-CB4E-A9C5-D8C7D6CD3FB9}" presName="arrow" presStyleLbl="bgShp" presStyleIdx="0" presStyleCnt="1" custLinFactNeighborX="1443" custLinFactNeighborY="3930"/>
      <dgm:spPr/>
    </dgm:pt>
    <dgm:pt modelId="{249066B7-3C31-4445-AB85-BCA80ECEFCC6}" type="pres">
      <dgm:prSet presAssocID="{1DB850C8-04F1-CB4E-A9C5-D8C7D6CD3FB9}" presName="arrowDiagram3" presStyleCnt="0"/>
      <dgm:spPr/>
    </dgm:pt>
    <dgm:pt modelId="{9EAC6CF1-C542-3149-ACCB-461FA68EBDE7}" type="pres">
      <dgm:prSet presAssocID="{55EFBFD0-F155-0F4B-A798-7B034D38C618}" presName="bullet3a" presStyleLbl="node1" presStyleIdx="0" presStyleCnt="3"/>
      <dgm:spPr/>
    </dgm:pt>
    <dgm:pt modelId="{B59241A0-3344-DA4A-908A-F3ADEB979C82}" type="pres">
      <dgm:prSet presAssocID="{55EFBFD0-F155-0F4B-A798-7B034D38C618}" presName="textBox3a" presStyleLbl="revTx" presStyleIdx="0" presStyleCnt="3">
        <dgm:presLayoutVars>
          <dgm:bulletEnabled val="1"/>
        </dgm:presLayoutVars>
      </dgm:prSet>
      <dgm:spPr/>
    </dgm:pt>
    <dgm:pt modelId="{00CAD4DF-FE7D-7C43-8DFB-FDFCD2F8AD69}" type="pres">
      <dgm:prSet presAssocID="{794ADDB6-7159-4C47-B5A8-068C07C11973}" presName="bullet3b" presStyleLbl="node1" presStyleIdx="1" presStyleCnt="3"/>
      <dgm:spPr/>
    </dgm:pt>
    <dgm:pt modelId="{442C8514-B224-BA41-984C-450C86440583}" type="pres">
      <dgm:prSet presAssocID="{794ADDB6-7159-4C47-B5A8-068C07C11973}" presName="textBox3b" presStyleLbl="revTx" presStyleIdx="1" presStyleCnt="3" custScaleY="74458" custLinFactNeighborX="512" custLinFactNeighborY="-5009">
        <dgm:presLayoutVars>
          <dgm:bulletEnabled val="1"/>
        </dgm:presLayoutVars>
      </dgm:prSet>
      <dgm:spPr/>
    </dgm:pt>
    <dgm:pt modelId="{10B6B903-56D1-5349-B977-668C90E63D16}" type="pres">
      <dgm:prSet presAssocID="{6F872063-4407-854A-86B4-D57FA00821FB}" presName="bullet3c" presStyleLbl="node1" presStyleIdx="2" presStyleCnt="3"/>
      <dgm:spPr/>
    </dgm:pt>
    <dgm:pt modelId="{30D35687-60DA-2D48-8AD0-F4A9237AD794}" type="pres">
      <dgm:prSet presAssocID="{6F872063-4407-854A-86B4-D57FA00821FB}" presName="textBox3c" presStyleLbl="revTx" presStyleIdx="2" presStyleCnt="3" custScaleX="152170" custScaleY="24768" custLinFactNeighborX="21638" custLinFactNeighborY="-24580">
        <dgm:presLayoutVars>
          <dgm:bulletEnabled val="1"/>
        </dgm:presLayoutVars>
      </dgm:prSet>
      <dgm:spPr/>
    </dgm:pt>
  </dgm:ptLst>
  <dgm:cxnLst>
    <dgm:cxn modelId="{A01F970C-F338-5C41-AADB-B60EB5A3CC39}" type="presOf" srcId="{794ADDB6-7159-4C47-B5A8-068C07C11973}" destId="{442C8514-B224-BA41-984C-450C86440583}" srcOrd="0" destOrd="0" presId="urn:microsoft.com/office/officeart/2005/8/layout/arrow2"/>
    <dgm:cxn modelId="{4F00DD28-5BFA-204E-BEC1-C8752B0B11BA}" srcId="{1DB850C8-04F1-CB4E-A9C5-D8C7D6CD3FB9}" destId="{6F872063-4407-854A-86B4-D57FA00821FB}" srcOrd="2" destOrd="0" parTransId="{C10D35C6-EBE0-A240-B3FC-2A71F1BF499B}" sibTransId="{84836FCD-ED82-A34C-8EF0-87E0D9955223}"/>
    <dgm:cxn modelId="{79770D3B-4608-F348-A07D-5685813A7ED2}" type="presOf" srcId="{6F872063-4407-854A-86B4-D57FA00821FB}" destId="{30D35687-60DA-2D48-8AD0-F4A9237AD794}" srcOrd="0" destOrd="0" presId="urn:microsoft.com/office/officeart/2005/8/layout/arrow2"/>
    <dgm:cxn modelId="{6183216D-90AE-9543-B6FD-B6631110071E}" srcId="{1DB850C8-04F1-CB4E-A9C5-D8C7D6CD3FB9}" destId="{794ADDB6-7159-4C47-B5A8-068C07C11973}" srcOrd="1" destOrd="0" parTransId="{1404AEF2-9B2E-1844-98E7-BF0C988E457A}" sibTransId="{6AF8F353-2312-224B-BADA-F5DEFB2E3C0D}"/>
    <dgm:cxn modelId="{09D2A375-5F5D-7D45-A056-75A7169F0C82}" type="presOf" srcId="{1DB850C8-04F1-CB4E-A9C5-D8C7D6CD3FB9}" destId="{EA59F154-0B1B-9840-8444-EDC877ACBED3}" srcOrd="0" destOrd="0" presId="urn:microsoft.com/office/officeart/2005/8/layout/arrow2"/>
    <dgm:cxn modelId="{745F6BC7-8D72-B544-82AE-5236F8268F62}" type="presOf" srcId="{55EFBFD0-F155-0F4B-A798-7B034D38C618}" destId="{B59241A0-3344-DA4A-908A-F3ADEB979C82}" srcOrd="0" destOrd="0" presId="urn:microsoft.com/office/officeart/2005/8/layout/arrow2"/>
    <dgm:cxn modelId="{A58E6BCE-04F8-6B4C-9E8E-01A99B671A45}" srcId="{1DB850C8-04F1-CB4E-A9C5-D8C7D6CD3FB9}" destId="{55EFBFD0-F155-0F4B-A798-7B034D38C618}" srcOrd="0" destOrd="0" parTransId="{EA105B9F-FDE1-3941-BCBE-4DFC9D3F8986}" sibTransId="{D619523B-57FA-E947-BC84-F624944EFD91}"/>
    <dgm:cxn modelId="{8A013BD5-4FF4-F042-9ABC-C970B7E2DB7E}" type="presParOf" srcId="{EA59F154-0B1B-9840-8444-EDC877ACBED3}" destId="{2C0C9AED-E2C6-2C43-A7B6-2620598AE326}" srcOrd="0" destOrd="0" presId="urn:microsoft.com/office/officeart/2005/8/layout/arrow2"/>
    <dgm:cxn modelId="{914BA560-E3F9-8D4A-97D5-8D495B6178D4}" type="presParOf" srcId="{EA59F154-0B1B-9840-8444-EDC877ACBED3}" destId="{249066B7-3C31-4445-AB85-BCA80ECEFCC6}" srcOrd="1" destOrd="0" presId="urn:microsoft.com/office/officeart/2005/8/layout/arrow2"/>
    <dgm:cxn modelId="{0EBC3592-66A8-2846-9DF9-1E702E627203}" type="presParOf" srcId="{249066B7-3C31-4445-AB85-BCA80ECEFCC6}" destId="{9EAC6CF1-C542-3149-ACCB-461FA68EBDE7}" srcOrd="0" destOrd="0" presId="urn:microsoft.com/office/officeart/2005/8/layout/arrow2"/>
    <dgm:cxn modelId="{AAD9757A-7C24-A44E-8EED-0D5A111E73C3}" type="presParOf" srcId="{249066B7-3C31-4445-AB85-BCA80ECEFCC6}" destId="{B59241A0-3344-DA4A-908A-F3ADEB979C82}" srcOrd="1" destOrd="0" presId="urn:microsoft.com/office/officeart/2005/8/layout/arrow2"/>
    <dgm:cxn modelId="{EEFED7A9-6BEC-BA44-A951-F17C17592319}" type="presParOf" srcId="{249066B7-3C31-4445-AB85-BCA80ECEFCC6}" destId="{00CAD4DF-FE7D-7C43-8DFB-FDFCD2F8AD69}" srcOrd="2" destOrd="0" presId="urn:microsoft.com/office/officeart/2005/8/layout/arrow2"/>
    <dgm:cxn modelId="{08716228-ABA4-ED44-A8FD-769AB7762C87}" type="presParOf" srcId="{249066B7-3C31-4445-AB85-BCA80ECEFCC6}" destId="{442C8514-B224-BA41-984C-450C86440583}" srcOrd="3" destOrd="0" presId="urn:microsoft.com/office/officeart/2005/8/layout/arrow2"/>
    <dgm:cxn modelId="{E83303A1-4708-EE4B-A9BA-48144DF03968}" type="presParOf" srcId="{249066B7-3C31-4445-AB85-BCA80ECEFCC6}" destId="{10B6B903-56D1-5349-B977-668C90E63D16}" srcOrd="4" destOrd="0" presId="urn:microsoft.com/office/officeart/2005/8/layout/arrow2"/>
    <dgm:cxn modelId="{E7DDA810-F18F-6D4B-B998-5994734CE1AE}" type="presParOf" srcId="{249066B7-3C31-4445-AB85-BCA80ECEFCC6}" destId="{30D35687-60DA-2D48-8AD0-F4A9237AD794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C9AED-E2C6-2C43-A7B6-2620598AE326}">
      <dsp:nvSpPr>
        <dsp:cNvPr id="0" name=""/>
        <dsp:cNvSpPr/>
      </dsp:nvSpPr>
      <dsp:spPr>
        <a:xfrm>
          <a:off x="162530" y="0"/>
          <a:ext cx="6417929" cy="401120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AC6CF1-C542-3149-ACCB-461FA68EBDE7}">
      <dsp:nvSpPr>
        <dsp:cNvPr id="0" name=""/>
        <dsp:cNvSpPr/>
      </dsp:nvSpPr>
      <dsp:spPr>
        <a:xfrm>
          <a:off x="896342" y="2768534"/>
          <a:ext cx="166866" cy="1668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9241A0-3344-DA4A-908A-F3ADEB979C82}">
      <dsp:nvSpPr>
        <dsp:cNvPr id="0" name=""/>
        <dsp:cNvSpPr/>
      </dsp:nvSpPr>
      <dsp:spPr>
        <a:xfrm>
          <a:off x="979775" y="2851967"/>
          <a:ext cx="1495377" cy="1159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419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1">
                  <a:lumMod val="75000"/>
                </a:schemeClr>
              </a:solidFill>
            </a:rPr>
            <a:t>Safety</a:t>
          </a:r>
          <a:endParaRPr lang="en-US" sz="15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979775" y="2851967"/>
        <a:ext cx="1495377" cy="1159238"/>
      </dsp:txXfrm>
    </dsp:sp>
    <dsp:sp modelId="{00CAD4DF-FE7D-7C43-8DFB-FDFCD2F8AD69}">
      <dsp:nvSpPr>
        <dsp:cNvPr id="0" name=""/>
        <dsp:cNvSpPr/>
      </dsp:nvSpPr>
      <dsp:spPr>
        <a:xfrm>
          <a:off x="2369257" y="1678288"/>
          <a:ext cx="301642" cy="30164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2C8514-B224-BA41-984C-450C86440583}">
      <dsp:nvSpPr>
        <dsp:cNvPr id="0" name=""/>
        <dsp:cNvSpPr/>
      </dsp:nvSpPr>
      <dsp:spPr>
        <a:xfrm>
          <a:off x="2527964" y="1998484"/>
          <a:ext cx="1540303" cy="1624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834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1">
                  <a:lumMod val="75000"/>
                </a:schemeClr>
              </a:solidFill>
            </a:rPr>
            <a:t>Access</a:t>
          </a:r>
          <a:endParaRPr lang="en-US" sz="15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2527964" y="1998484"/>
        <a:ext cx="1540303" cy="1624745"/>
      </dsp:txXfrm>
    </dsp:sp>
    <dsp:sp modelId="{10B6B903-56D1-5349-B977-668C90E63D16}">
      <dsp:nvSpPr>
        <dsp:cNvPr id="0" name=""/>
        <dsp:cNvSpPr/>
      </dsp:nvSpPr>
      <dsp:spPr>
        <a:xfrm>
          <a:off x="4140605" y="1014835"/>
          <a:ext cx="417165" cy="41716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D35687-60DA-2D48-8AD0-F4A9237AD794}">
      <dsp:nvSpPr>
        <dsp:cNvPr id="0" name=""/>
        <dsp:cNvSpPr/>
      </dsp:nvSpPr>
      <dsp:spPr>
        <a:xfrm>
          <a:off x="4236580" y="1586833"/>
          <a:ext cx="2343879" cy="69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047" tIns="0" rIns="0" bIns="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accent1">
                  <a:lumMod val="75000"/>
                </a:schemeClr>
              </a:solidFill>
            </a:rPr>
            <a:t>Education, Promotion</a:t>
          </a:r>
        </a:p>
      </dsp:txBody>
      <dsp:txXfrm>
        <a:off x="4236580" y="1586833"/>
        <a:ext cx="2343879" cy="690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21:18:30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AE2AB-111F-455C-AAEB-B62EEDC04BF0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082F3-1812-4C6B-877C-F8F916555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47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info.gov/content/pkg/FR-2016-04-25/pdf/2016-09412.pdf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etaryguidelines.gov/sites/default/files/2020-12/Dietary_Guidelines_for_Americans_2020-2025.pdf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3C4D4-788F-4C58-8D6F-AD5BEA204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410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0E58D-2E84-47F9-BED3-6880D36878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588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0E58D-2E84-47F9-BED3-6880D36878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027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40387-D8E8-4747-B676-98ED036C8F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784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F429E-9014-134E-B370-F3185B1EE3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407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40387-D8E8-4747-B676-98ED036C8F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70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40387-D8E8-4747-B676-98ED036C8F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445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>
                <a:effectLst/>
              </a:rPr>
              <a:t>References:</a:t>
            </a:r>
          </a:p>
          <a:p>
            <a:endParaRPr lang="en-US" i="1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USDA FNS Nutrition Standards in NSLP and SBP; Final Rule.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 Regis.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2012 Jan 26; 77(17):4088-167</a:t>
            </a:r>
            <a:r>
              <a:rPr lang="en-US" dirty="0">
                <a:effectLst/>
              </a:rPr>
              <a:t> </a:t>
            </a:r>
          </a:p>
          <a:p>
            <a:endParaRPr lang="en-US" i="1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 Department of Agriculture Food and Nutrition Service. 7 CFR Parts 210, 215, 220, and 226 [FNS–2011–0029] RIN 0584–AE18.  Child and Adult Care Food Program: Meal Pattern Revisions Related to the Healthy, Hunger-Free Kids Act of 2010.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 rule. At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https://www.govinfo.gov/content/pkg/FR-2016-04-25/pdf/2016-09412.pdf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i="1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39DCF-A0F2-2240-902D-69CD33D88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079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Sources:</a:t>
            </a:r>
          </a:p>
          <a:p>
            <a:endParaRPr lang="en-US" i="1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USDA FNS Nutrition Standards in NSLP and SBP; Final Rule.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 Regis.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2012 Jan 26; 77(17):4088-167</a:t>
            </a:r>
            <a:r>
              <a:rPr lang="en-US" dirty="0">
                <a:effectLst/>
              </a:rPr>
              <a:t> </a:t>
            </a:r>
          </a:p>
          <a:p>
            <a:endParaRPr lang="en-US" i="1" dirty="0">
              <a:effectLst/>
            </a:endParaRPr>
          </a:p>
          <a:p>
            <a:pPr fontAlgn="base"/>
            <a:r>
              <a:rPr lang="en-US" i="0" dirty="0">
                <a:effectLst/>
              </a:rPr>
              <a:t>American Academy of Pediatrics</a:t>
            </a:r>
            <a:r>
              <a:rPr lang="en-US" i="1" dirty="0">
                <a:effectLst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COUNCIL ON ENVIRONMENTAL HEALTH</a:t>
            </a:r>
            <a:r>
              <a:rPr lang="en-US" i="1" dirty="0">
                <a:effectLst/>
              </a:rPr>
              <a:t>.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Prevention of Childhood Lead Toxicity.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Pediatrics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2016, 138 (1) e20161493;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10.1542/peds.2016-1493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39DCF-A0F2-2240-902D-69CD33D88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592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www.usa.gov</a:t>
            </a:r>
            <a:r>
              <a:rPr lang="en-US" dirty="0"/>
              <a:t>/elected-officials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40387-D8E8-4747-B676-98ED036C8F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438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40387-D8E8-4747-B676-98ED036C8F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97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3C4D4-788F-4C58-8D6F-AD5BEA204F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61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Tx/>
              <a:buNone/>
            </a:pPr>
            <a:endParaRPr lang="en-US" altLang="en-US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r>
              <a:rPr lang="en-US" sz="18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Reference:</a:t>
            </a:r>
          </a:p>
          <a:p>
            <a:endParaRPr lang="en-US" sz="1800" i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 Department of Agriculture and US Department of Health and Human Services. </a:t>
            </a:r>
            <a:r>
              <a:rPr lang="en-US" sz="1800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Dietary Guidelines for Americans, 2020-2025. 9th Edition </a:t>
            </a:r>
            <a:r>
              <a:rPr lang="en-US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December 2020. </a:t>
            </a:r>
            <a:endParaRPr lang="en-US" altLang="en-US" sz="1800" baseline="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i="1" dirty="0"/>
          </a:p>
          <a:p>
            <a:endParaRPr lang="en-US" dirty="0"/>
          </a:p>
          <a:p>
            <a:endParaRPr lang="en-US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39DCF-A0F2-2240-902D-69CD33D88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99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4366A-A706-7547-A21C-23A2012E26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312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3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39DCF-A0F2-2240-902D-69CD33D88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316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40387-D8E8-4747-B676-98ED036C8F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9441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40387-D8E8-4747-B676-98ED036C8F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7169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Reference: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ES, Hartman A, Jacobs LM, Leung C, Cohn MA, Jensen L,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Ishkanian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L, Wojcicki J, Mason AE, Lustig RH, Stanhope KL, Schmidt LA. Association of a Workplace Sales Ban on Sugar-Sweetened Beverages With Employee Consumption of Sugar-Sweetened Beverages and Health. JAMA Intern Med. 2020 Jan 1;180(1):9-16.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10.1001/jamainternmed.2019.4434. PMID: 31657840; PMCID: PMC6820289.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39DCF-A0F2-2240-902D-69CD33D88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9525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712361-7E1D-064E-9AD4-9F4D1CCA8A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1604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40387-D8E8-4747-B676-98ED036C8F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4351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40387-D8E8-4747-B676-98ED036C8F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75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Reference:</a:t>
            </a:r>
          </a:p>
          <a:p>
            <a:endParaRPr lang="en-US" i="1" dirty="0"/>
          </a:p>
          <a:p>
            <a:r>
              <a:rPr lang="en-US" sz="1200" dirty="0">
                <a:solidFill>
                  <a:srgbClr val="005A9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Patel AI, Hecht CE, Cradock A, Edwards MA, Ritchie LD. Drinking Water in the United States: Implications of Water Safety, Access and Consumption. Ann Rev </a:t>
            </a:r>
            <a:r>
              <a:rPr lang="en-US" sz="1200" dirty="0" err="1">
                <a:solidFill>
                  <a:srgbClr val="005A9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Nutr</a:t>
            </a:r>
            <a:r>
              <a:rPr lang="en-US" sz="1200" dirty="0">
                <a:solidFill>
                  <a:srgbClr val="005A9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2020 Sep 23;40:345-373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40387-D8E8-4747-B676-98ED036C8F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252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3C4D4-788F-4C58-8D6F-AD5BEA204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3793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1AE9F-B1E2-48BE-9817-4A0BD9AEBA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2162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0" y="40005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z="1400" i="1" dirty="0">
                <a:latin typeface="Lucida Sans" panose="020B0602030504020204" pitchFamily="34" charset="77"/>
              </a:rPr>
              <a:t>Reference:</a:t>
            </a:r>
          </a:p>
          <a:p>
            <a:pPr>
              <a:spcBef>
                <a:spcPct val="50000"/>
              </a:spcBef>
            </a:pPr>
            <a:endParaRPr lang="en-US" sz="1400" i="1" dirty="0">
              <a:latin typeface="Lucida Sans" panose="020B0602030504020204" pitchFamily="34" charset="77"/>
            </a:endParaRPr>
          </a:p>
          <a:p>
            <a:pPr>
              <a:spcBef>
                <a:spcPct val="50000"/>
              </a:spcBef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Brief: Effective Access to Drinking Water in Schools: What is it and why does it matter? UC ANR Nutrition Policy Institute. Stanford University. University of Washington Center for Public Health Nutrition. April 2021.  Available at, https://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ucanr.edu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/sites/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NewNutritionPolicyInstitute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/files/348566.pdf</a:t>
            </a:r>
          </a:p>
          <a:p>
            <a:pPr>
              <a:spcBef>
                <a:spcPct val="50000"/>
              </a:spcBef>
            </a:pPr>
            <a:endParaRPr lang="en-US" sz="1400" i="0" dirty="0">
              <a:latin typeface="Lucida Sans" panose="020B0602030504020204" pitchFamily="34" charset="77"/>
            </a:endParaRPr>
          </a:p>
          <a:p>
            <a:pPr>
              <a:spcBef>
                <a:spcPct val="50000"/>
              </a:spcBef>
            </a:pPr>
            <a:endParaRPr lang="en-GB" sz="1200" dirty="0">
              <a:latin typeface="Lucida Sans" panose="020B0602030504020204" pitchFamily="34" charset="77"/>
            </a:endParaRPr>
          </a:p>
          <a:p>
            <a:pPr>
              <a:spcBef>
                <a:spcPct val="50000"/>
              </a:spcBef>
            </a:pPr>
            <a:r>
              <a:rPr lang="en-AU" sz="1200" dirty="0">
                <a:latin typeface="Lucida Sans"/>
              </a:rPr>
              <a:t> 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[ADD PRESENTATION TITLE: INSERT TAB &gt; HEADER &amp; FOOTER &gt; NOTES AND HANDOUTS]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35A4AE-AB74-4BDA-B84A-019528CC2B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E5896-917A-4035-A860-408E1EC3CD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9180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References: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Berman ER, Johnson RK. The Unintended Consequences of Changes in Beverage Options and the Removal of Bottled Water on a University Campus.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 J Public Health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2015;105(7):1404-1408. doi:10.2105/AJPH.2015.302593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D’Altrui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Curb the Thirst:  Efficacy of Bottled Water Bans in Reducing Plastic Waste. 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Elements. 2017;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13.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10.6017/eurj.v13i1.9614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ES, Hartman A, Jacobs LM, Leung C, Cohn MA, Jensen L,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Ishkanian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L, Wojcicki J, Mason AE, Lustig RH, Stanhope KL, Schmidt LA. Association of a Workplace Sales Ban on Sugar-Sweetened Beverages With Employee Consumption of Sugar-Sweetened Beverages and Health. JAMA Intern Med. 2020 Jan 1;180(1):9-16.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10.1001/jamainternmed.2019.4434. PMID: 31657840; PMCID: PMC6820289.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40387-D8E8-4747-B676-98ED036C8F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0484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3C4D4-788F-4C58-8D6F-AD5BEA204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699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3CDD78-1974-45B1-B77B-DD4105213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084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7B941-967F-4308-B253-F22E97F2B7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825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5F267-D856-4AB0-916C-CD167E1775B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6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390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0E58D-2E84-47F9-BED3-6880D36878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844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0E58D-2E84-47F9-BED3-6880D36878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101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0E58D-2E84-47F9-BED3-6880D36878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37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tmp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tmp"/><Relationship Id="rId4" Type="http://schemas.openxmlformats.org/officeDocument/2006/relationships/image" Target="../media/image5.jpe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27D6B-AB8D-4FA7-B3DE-0CC4236FE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8A7F2-E6AB-46D4-8D34-6DD042219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04F98-9A38-4B7F-9FE2-4FCEF1B2D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9A3F-3707-4AA2-BB04-89E9AD8F1117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8E490-F58B-4EE5-B4BA-8FFC767D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54A06-69F9-48E4-A643-2B0E91B71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0DB5-E6D4-4127-9B27-75AC9701E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29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8C1E9-6DCC-4F81-A64D-361FF54D2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38DE5-6514-46D0-AAB9-B2165ECE1A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71B11-CDEC-48B2-8CE1-48E208908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9A3F-3707-4AA2-BB04-89E9AD8F1117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9F1D-653F-4545-81C2-54E3757B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2C1A9-D769-47A7-B4F3-E3ED9D1A0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0DB5-E6D4-4127-9B27-75AC9701E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7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0AFFD5-FA40-4B33-B187-F69AF640B0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695B18-3B50-427F-B736-A13C87E79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6F598-B4F8-4FFF-A233-67794A7C1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9A3F-3707-4AA2-BB04-89E9AD8F1117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A5692-B1FD-49D8-8564-69FD5DE04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E430F-70E9-429E-9559-61E6A5ED4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0DB5-E6D4-4127-9B27-75AC9701E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75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3D4A-52EC-47D7-927B-E2816695D56F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1DCB-5EA4-4095-AD63-3DB982CAD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59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3D4A-52EC-47D7-927B-E2816695D56F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1DCB-5EA4-4095-AD63-3DB982CAD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10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3D4A-52EC-47D7-927B-E2816695D56F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1DCB-5EA4-4095-AD63-3DB982CAD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33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3D4A-52EC-47D7-927B-E2816695D56F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1DCB-5EA4-4095-AD63-3DB982CAD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15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3D4A-52EC-47D7-927B-E2816695D56F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1DCB-5EA4-4095-AD63-3DB982CAD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28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3D4A-52EC-47D7-927B-E2816695D56F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1DCB-5EA4-4095-AD63-3DB982CAD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85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3D4A-52EC-47D7-927B-E2816695D56F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1DCB-5EA4-4095-AD63-3DB982CAD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46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3D4A-52EC-47D7-927B-E2816695D56F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1DCB-5EA4-4095-AD63-3DB982CAD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0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4DDA-1652-4345-B64D-7A95656F1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B2B1A-EF04-49B4-B676-24FC01055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23408-CE5C-42DB-A752-A2C01509A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9A3F-3707-4AA2-BB04-89E9AD8F1117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05D57-B772-462B-A670-1B1B4A42C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7D1C1-BBD4-4894-8A03-45C007E42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0DB5-E6D4-4127-9B27-75AC9701E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48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3D4A-52EC-47D7-927B-E2816695D56F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1DCB-5EA4-4095-AD63-3DB982CAD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97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3D4A-52EC-47D7-927B-E2816695D56F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1DCB-5EA4-4095-AD63-3DB982CAD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52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3D4A-52EC-47D7-927B-E2816695D56F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1DCB-5EA4-4095-AD63-3DB982CAD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26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_BG-0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99933"/>
            <a:ext cx="11494008" cy="1429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3" y="5956143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81192" y="1997339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796253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124200"/>
            <a:ext cx="11265408" cy="3328416"/>
          </a:xfrm>
          <a:prstGeom prst="rect">
            <a:avLst/>
          </a:prstGeom>
        </p:spPr>
      </p:pic>
      <p:pic>
        <p:nvPicPr>
          <p:cNvPr id="7" name="Picture 6" descr="logos: United States Department of Health and Human Services (USDHHS), CDC (Centers for Disease Control and Prevention)&#10;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00" y="5287868"/>
            <a:ext cx="1524001" cy="873325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2107B13-D7A0-4CDF-B4B2-9BDABFDD1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460" y="5901221"/>
            <a:ext cx="5154215" cy="296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324000" indent="0">
              <a:buNone/>
              <a:defRPr/>
            </a:lvl2pPr>
            <a:lvl3pPr marL="630000" indent="0">
              <a:buNone/>
              <a:defRPr/>
            </a:lvl3pPr>
            <a:lvl4pPr marL="1008000" indent="0">
              <a:buNone/>
              <a:defRPr/>
            </a:lvl4pPr>
            <a:lvl5pPr marL="1368000" indent="0">
              <a:buNone/>
              <a:defRPr/>
            </a:lvl5pPr>
          </a:lstStyle>
          <a:p>
            <a:pPr lvl="0"/>
            <a:r>
              <a:rPr lang="en-US" dirty="0"/>
              <a:t>Division of Nutrition, Physical Activity, and Obesity (DNPAO)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44CB61-8AE0-4757-9119-E9FFC0096A5E}"/>
              </a:ext>
            </a:extLst>
          </p:cNvPr>
          <p:cNvSpPr txBox="1"/>
          <p:nvPr userDrawn="1"/>
        </p:nvSpPr>
        <p:spPr>
          <a:xfrm>
            <a:off x="540460" y="5142395"/>
            <a:ext cx="5814874" cy="673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</a:rPr>
              <a:t>Centers for Disease Control and Prevention</a:t>
            </a:r>
          </a:p>
          <a:p>
            <a:pPr lvl="0"/>
            <a:endParaRPr lang="en-US" sz="1100" b="1" dirty="0"/>
          </a:p>
          <a:p>
            <a:pPr lvl="0">
              <a:lnSpc>
                <a:spcPct val="150000"/>
              </a:lnSpc>
            </a:pPr>
            <a:r>
              <a:rPr lang="en-US" sz="1100" b="1" dirty="0"/>
              <a:t>National Center for Chronic Disease Prevention and Health Promotion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1194" y="1859721"/>
            <a:ext cx="10993546" cy="590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1191" y="1020432"/>
            <a:ext cx="11001210" cy="838760"/>
          </a:xfrm>
          <a:effectLst/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US" dirty="0"/>
          </a:p>
        </p:txBody>
      </p:sp>
      <p:pic>
        <p:nvPicPr>
          <p:cNvPr id="15" name="Picture 14" descr="Screen Clippi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t="20995" r="79547" b="34698"/>
          <a:stretch/>
        </p:blipFill>
        <p:spPr>
          <a:xfrm>
            <a:off x="2582123" y="2642943"/>
            <a:ext cx="1192807" cy="1188720"/>
          </a:xfrm>
          <a:prstGeom prst="ellipse">
            <a:avLst/>
          </a:prstGeom>
          <a:ln w="38100">
            <a:solidFill>
              <a:srgbClr val="007A7C"/>
            </a:solidFill>
            <a:prstDash val="sysDot"/>
          </a:ln>
        </p:spPr>
      </p:pic>
      <p:pic>
        <p:nvPicPr>
          <p:cNvPr id="18" name="Picture 17" descr="Screen Clippi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7" t="21528" r="43855" b="34193"/>
          <a:stretch/>
        </p:blipFill>
        <p:spPr>
          <a:xfrm>
            <a:off x="5556504" y="2641221"/>
            <a:ext cx="1188720" cy="1192164"/>
          </a:xfrm>
          <a:prstGeom prst="ellipse">
            <a:avLst/>
          </a:prstGeom>
          <a:ln w="38100">
            <a:solidFill>
              <a:srgbClr val="007A7C"/>
            </a:solidFill>
            <a:prstDash val="sysDot"/>
          </a:ln>
        </p:spPr>
      </p:pic>
      <p:pic>
        <p:nvPicPr>
          <p:cNvPr id="19" name="Picture 18" descr="Screen Clippi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5" t="21362" r="8520" b="33815"/>
          <a:stretch/>
        </p:blipFill>
        <p:spPr>
          <a:xfrm>
            <a:off x="8373091" y="2640317"/>
            <a:ext cx="1188722" cy="1188720"/>
          </a:xfrm>
          <a:prstGeom prst="ellipse">
            <a:avLst/>
          </a:prstGeom>
          <a:ln w="38100">
            <a:solidFill>
              <a:srgbClr val="007A7C"/>
            </a:solidFill>
            <a:prstDash val="sysDot"/>
          </a:ln>
        </p:spPr>
      </p:pic>
      <p:sp>
        <p:nvSpPr>
          <p:cNvPr id="5" name="TextBox 4"/>
          <p:cNvSpPr txBox="1"/>
          <p:nvPr userDrawn="1"/>
        </p:nvSpPr>
        <p:spPr>
          <a:xfrm>
            <a:off x="1941903" y="3869448"/>
            <a:ext cx="2542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Good Nutrition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7730829" y="3869448"/>
            <a:ext cx="2542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Healthy Weight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4803358" y="3869448"/>
            <a:ext cx="273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Regular Physical Activity</a:t>
            </a:r>
          </a:p>
        </p:txBody>
      </p:sp>
    </p:spTree>
    <p:extLst>
      <p:ext uri="{BB962C8B-B14F-4D97-AF65-F5344CB8AC3E}">
        <p14:creationId xmlns:p14="http://schemas.microsoft.com/office/powerpoint/2010/main" val="3859698651"/>
      </p:ext>
    </p:extLst>
  </p:cSld>
  <p:clrMapOvr>
    <a:masterClrMapping/>
  </p:clrMapOvr>
  <p:hf sldNum="0"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99933"/>
            <a:ext cx="11494008" cy="14295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7/21/2021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09193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99933"/>
            <a:ext cx="11494008" cy="142951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idx="1" hasCustomPrompt="1"/>
          </p:nvPr>
        </p:nvSpPr>
        <p:spPr>
          <a:xfrm>
            <a:off x="581192" y="1997339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41334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124200"/>
            <a:ext cx="11265408" cy="3328416"/>
          </a:xfrm>
          <a:prstGeom prst="rect">
            <a:avLst/>
          </a:prstGeom>
        </p:spPr>
      </p:pic>
      <p:sp>
        <p:nvSpPr>
          <p:cNvPr id="6" name="Flowchart: Manual Operation 5"/>
          <p:cNvSpPr/>
          <p:nvPr userDrawn="1"/>
        </p:nvSpPr>
        <p:spPr>
          <a:xfrm>
            <a:off x="457200" y="3134925"/>
            <a:ext cx="11265408" cy="1193236"/>
          </a:xfrm>
          <a:prstGeom prst="flowChartManualOperati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s: United States Department of Health and Human Services (USDHHS), CDC (Centers for Disease Control and Prevention)&#10;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00" y="5287868"/>
            <a:ext cx="1524001" cy="873325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2107B13-D7A0-4CDF-B4B2-9BDABFDD1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460" y="5901221"/>
            <a:ext cx="5154215" cy="296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324000" indent="0">
              <a:buNone/>
              <a:defRPr/>
            </a:lvl2pPr>
            <a:lvl3pPr marL="630000" indent="0">
              <a:buNone/>
              <a:defRPr/>
            </a:lvl3pPr>
            <a:lvl4pPr marL="1008000" indent="0">
              <a:buNone/>
              <a:defRPr/>
            </a:lvl4pPr>
            <a:lvl5pPr marL="1368000" indent="0">
              <a:buNone/>
              <a:defRPr/>
            </a:lvl5pPr>
          </a:lstStyle>
          <a:p>
            <a:pPr lvl="0"/>
            <a:r>
              <a:rPr lang="en-US" dirty="0"/>
              <a:t>Division of Nutrition, Physical Activity, and Obesity (DNPAO)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44CB61-8AE0-4757-9119-E9FFC0096A5E}"/>
              </a:ext>
            </a:extLst>
          </p:cNvPr>
          <p:cNvSpPr txBox="1"/>
          <p:nvPr userDrawn="1"/>
        </p:nvSpPr>
        <p:spPr>
          <a:xfrm>
            <a:off x="540460" y="5142395"/>
            <a:ext cx="5814874" cy="673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</a:rPr>
              <a:t>Centers for Disease Control and Prevention</a:t>
            </a:r>
          </a:p>
          <a:p>
            <a:pPr lvl="0"/>
            <a:endParaRPr lang="en-US" sz="1100" b="1" dirty="0"/>
          </a:p>
          <a:p>
            <a:pPr lvl="0">
              <a:lnSpc>
                <a:spcPct val="150000"/>
              </a:lnSpc>
            </a:pPr>
            <a:r>
              <a:rPr lang="en-US" sz="1100" b="1" dirty="0"/>
              <a:t>National Center for Chronic Disease Prevention and Health Promotion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1194" y="2495445"/>
            <a:ext cx="10993546" cy="590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1191" y="1020431"/>
            <a:ext cx="5457483" cy="1475013"/>
          </a:xfrm>
          <a:effectLst/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74" y="794271"/>
            <a:ext cx="5739384" cy="2228088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t="20995" r="79547" b="34698"/>
          <a:stretch/>
        </p:blipFill>
        <p:spPr>
          <a:xfrm>
            <a:off x="2521163" y="3716244"/>
            <a:ext cx="1192807" cy="1188720"/>
          </a:xfrm>
          <a:prstGeom prst="ellipse">
            <a:avLst/>
          </a:prstGeom>
          <a:ln w="38100">
            <a:solidFill>
              <a:srgbClr val="007A7C"/>
            </a:solidFill>
            <a:prstDash val="sysDot"/>
          </a:ln>
        </p:spPr>
      </p:pic>
      <p:pic>
        <p:nvPicPr>
          <p:cNvPr id="18" name="Picture 17" descr="Screen Clippi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7" t="21528" r="43855" b="34193"/>
          <a:stretch/>
        </p:blipFill>
        <p:spPr>
          <a:xfrm>
            <a:off x="5495544" y="3714522"/>
            <a:ext cx="1188720" cy="1192164"/>
          </a:xfrm>
          <a:prstGeom prst="ellipse">
            <a:avLst/>
          </a:prstGeom>
          <a:ln w="38100">
            <a:solidFill>
              <a:srgbClr val="007A7C"/>
            </a:solidFill>
            <a:prstDash val="sysDot"/>
          </a:ln>
        </p:spPr>
      </p:pic>
      <p:pic>
        <p:nvPicPr>
          <p:cNvPr id="19" name="Picture 18" descr="Screen Clippi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5" t="21362" r="8520" b="33815"/>
          <a:stretch/>
        </p:blipFill>
        <p:spPr>
          <a:xfrm>
            <a:off x="8312131" y="3713618"/>
            <a:ext cx="1188722" cy="1188720"/>
          </a:xfrm>
          <a:prstGeom prst="ellipse">
            <a:avLst/>
          </a:prstGeom>
          <a:ln w="38100">
            <a:solidFill>
              <a:srgbClr val="007A7C"/>
            </a:solidFill>
            <a:prstDash val="sysDot"/>
          </a:ln>
        </p:spPr>
      </p:pic>
      <p:sp>
        <p:nvSpPr>
          <p:cNvPr id="5" name="TextBox 4"/>
          <p:cNvSpPr txBox="1"/>
          <p:nvPr userDrawn="1"/>
        </p:nvSpPr>
        <p:spPr>
          <a:xfrm>
            <a:off x="1846114" y="3248519"/>
            <a:ext cx="2542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Good Nutrition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7635040" y="3248519"/>
            <a:ext cx="2542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Healthy Weight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4707569" y="3248519"/>
            <a:ext cx="273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Regular Physical Activity</a:t>
            </a:r>
          </a:p>
        </p:txBody>
      </p:sp>
    </p:spTree>
    <p:extLst>
      <p:ext uri="{BB962C8B-B14F-4D97-AF65-F5344CB8AC3E}">
        <p14:creationId xmlns:p14="http://schemas.microsoft.com/office/powerpoint/2010/main" val="4126101861"/>
      </p:ext>
    </p:extLst>
  </p:cSld>
  <p:clrMapOvr>
    <a:masterClrMapping/>
  </p:clrMapOvr>
  <p:hf sldNum="0"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0CA8BD-0DB8-644A-9282-E9F3E4881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7097485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E88C916-3666-9740-89F0-549B7BA7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7321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6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F8CCC4-58F0-AE4A-83B2-DFB6FD6EAF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361380"/>
            <a:ext cx="3414109" cy="6604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Presented by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43F913D-44F0-6943-AF7B-1B5EDA4EA8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057207"/>
            <a:ext cx="2859088" cy="53181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7FFB7-E6B7-604F-AB8A-3636592F9D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750550"/>
            <a:ext cx="8265886" cy="798192"/>
          </a:xfrm>
        </p:spPr>
        <p:txBody>
          <a:bodyPr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1405630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32077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73872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FAC313-4F1F-2A45-AB18-3446BB9C1FC8}"/>
              </a:ext>
            </a:extLst>
          </p:cNvPr>
          <p:cNvSpPr/>
          <p:nvPr userDrawn="1"/>
        </p:nvSpPr>
        <p:spPr>
          <a:xfrm>
            <a:off x="6624320" y="6127827"/>
            <a:ext cx="5262880" cy="677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DB12B-3AB0-B14A-95E8-50F5D33B7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58" y="-114196"/>
            <a:ext cx="12348905" cy="9858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130DE3-AC00-864A-ADFE-9CA427BB8A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68298" y="5932545"/>
            <a:ext cx="12348905" cy="933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9B26FE-356E-8C42-ACF7-4AD5B643D1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8910" y="5144885"/>
            <a:ext cx="5934168" cy="69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1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47CD5-4FC9-44D2-B881-73447F4C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8FDB3-66B6-4E13-9D25-41B2335E9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08FE2-48C2-4767-9F21-2D9EBC9C1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9A3F-3707-4AA2-BB04-89E9AD8F1117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B5500-6F1C-41F0-A5F5-95D74A654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D0F15-1955-4CA1-9668-8763EDF8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0DB5-E6D4-4127-9B27-75AC9701E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286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5495"/>
            <a:ext cx="10515600" cy="1090129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aseline="0"/>
            </a:lvl1pPr>
            <a:lvl2pPr>
              <a:defRPr sz="2200" baseline="0"/>
            </a:lvl2pPr>
            <a:lvl3pPr>
              <a:defRPr sz="18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173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A3E05A-6A19-714F-848E-32E7E202E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1"/>
          <a:stretch/>
        </p:blipFill>
        <p:spPr>
          <a:xfrm>
            <a:off x="-45117" y="-197441"/>
            <a:ext cx="12282233" cy="64153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396412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249149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069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A3E05A-6A19-714F-848E-32E7E202EA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116" y="-50756"/>
            <a:ext cx="12282232" cy="67722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396412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249149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549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761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13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889855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4263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2" cy="1598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4" y="24597"/>
            <a:ext cx="10515600" cy="1325563"/>
          </a:xfrm>
          <a:noFill/>
        </p:spPr>
        <p:txBody>
          <a:bodyPr>
            <a:normAutofit/>
          </a:bodyPr>
          <a:lstStyle>
            <a:lvl1pPr>
              <a:defRPr sz="35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225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598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4" y="313786"/>
            <a:ext cx="10817838" cy="767528"/>
          </a:xfrm>
          <a:noFill/>
        </p:spPr>
        <p:txBody>
          <a:bodyPr>
            <a:normAutofit/>
          </a:bodyPr>
          <a:lstStyle>
            <a:lvl1pPr>
              <a:defRPr sz="35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8932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57" y="0"/>
            <a:ext cx="12257314" cy="1617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3" y="55078"/>
            <a:ext cx="10970237" cy="1257014"/>
          </a:xfrm>
          <a:noFill/>
        </p:spPr>
        <p:txBody>
          <a:bodyPr>
            <a:normAutofit/>
          </a:bodyPr>
          <a:lstStyle>
            <a:lvl1pPr>
              <a:defRPr sz="35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4151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55" y="0"/>
            <a:ext cx="12257310" cy="1617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4" y="14437"/>
            <a:ext cx="10515600" cy="1325563"/>
          </a:xfrm>
          <a:noFill/>
        </p:spPr>
        <p:txBody>
          <a:bodyPr>
            <a:normAutofit/>
          </a:bodyPr>
          <a:lstStyle>
            <a:lvl1pPr>
              <a:defRPr sz="35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28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622CA-8D4D-4D9D-ABB4-D600FA4E4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AADF1-845E-463D-936C-D3682DAD48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DD5F3-8E92-4D55-80D5-0E66DAE8B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083AB-3228-4232-A9DD-5D85FC71A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9A3F-3707-4AA2-BB04-89E9AD8F1117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C3030-B3EF-4853-A9A1-E6865990A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AF867-80A5-465A-9E63-E3501442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0DB5-E6D4-4127-9B27-75AC9701E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196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071C8D-2A51-D246-AA94-E9CB910FBB98}"/>
              </a:ext>
            </a:extLst>
          </p:cNvPr>
          <p:cNvSpPr/>
          <p:nvPr userDrawn="1"/>
        </p:nvSpPr>
        <p:spPr>
          <a:xfrm>
            <a:off x="6390640" y="6085840"/>
            <a:ext cx="5516880" cy="772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318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750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4" y="130630"/>
            <a:ext cx="5178239" cy="6590846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765EA4-6984-5848-8818-2A8FAE52ED87}"/>
              </a:ext>
            </a:extLst>
          </p:cNvPr>
          <p:cNvSpPr/>
          <p:nvPr userDrawn="1"/>
        </p:nvSpPr>
        <p:spPr>
          <a:xfrm>
            <a:off x="6634480" y="6176962"/>
            <a:ext cx="1330960" cy="54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5A84DAB-EC3E-0B44-B20D-4056EC3F012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875874" y="133577"/>
            <a:ext cx="5178239" cy="659084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8057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52400" y="152400"/>
            <a:ext cx="5137806" cy="656907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E688AFC-0F3C-934F-ACB2-4EF128FCF6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294EB706-0D78-4B4D-9752-B222D4B4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93944E4-DF33-4C41-8E07-6F86F4A7C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4B7F958F-69A1-D94A-976F-4605308C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E2F57-8BC4-4C49-9F97-4B6098A8A6BB}"/>
              </a:ext>
            </a:extLst>
          </p:cNvPr>
          <p:cNvSpPr/>
          <p:nvPr userDrawn="1"/>
        </p:nvSpPr>
        <p:spPr>
          <a:xfrm>
            <a:off x="6492240" y="6176962"/>
            <a:ext cx="5384800" cy="54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673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88EBAB-B081-694E-9499-A18ACD006188}"/>
              </a:ext>
            </a:extLst>
          </p:cNvPr>
          <p:cNvSpPr/>
          <p:nvPr userDrawn="1"/>
        </p:nvSpPr>
        <p:spPr>
          <a:xfrm>
            <a:off x="6634480" y="6176962"/>
            <a:ext cx="1330960" cy="54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6" y="130628"/>
            <a:ext cx="5185496" cy="327850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75874" y="3448870"/>
            <a:ext cx="5185497" cy="325863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0864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52401" y="217714"/>
            <a:ext cx="5160666" cy="321128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52400" y="3429000"/>
            <a:ext cx="5160666" cy="329247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B5C06A-4695-D04A-B4EC-9611DA53EE0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A7C7B9C6-41DC-8E4C-AC0C-BF219311D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1982A7A-1223-C34E-B84C-91F80443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B182AA3-5BE9-FB41-8469-AA22466C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BA4694-FB48-6F4A-8A5C-D1D81285C306}"/>
              </a:ext>
            </a:extLst>
          </p:cNvPr>
          <p:cNvSpPr/>
          <p:nvPr userDrawn="1"/>
        </p:nvSpPr>
        <p:spPr>
          <a:xfrm>
            <a:off x="6471920" y="6176962"/>
            <a:ext cx="5394346" cy="54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91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350BD6-B391-2240-B22E-E25C7A02B6EC}"/>
              </a:ext>
            </a:extLst>
          </p:cNvPr>
          <p:cNvSpPr/>
          <p:nvPr userDrawn="1"/>
        </p:nvSpPr>
        <p:spPr>
          <a:xfrm>
            <a:off x="6634480" y="6176962"/>
            <a:ext cx="1330960" cy="54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308203" y="190499"/>
            <a:ext cx="2731397" cy="320980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918729" y="190500"/>
            <a:ext cx="2389474" cy="3215772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918729" y="3419595"/>
            <a:ext cx="5120871" cy="3301879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4976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Righ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CD2842-FF27-3D4F-930E-CDE39F13101D}"/>
              </a:ext>
            </a:extLst>
          </p:cNvPr>
          <p:cNvSpPr/>
          <p:nvPr userDrawn="1"/>
        </p:nvSpPr>
        <p:spPr>
          <a:xfrm>
            <a:off x="6634480" y="6176962"/>
            <a:ext cx="1330960" cy="54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44ADF4-4A34-FF4B-B28E-F0DA464C76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65986" y="3562350"/>
            <a:ext cx="2849513" cy="315912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4C6B3AA-21EE-4D48-B66A-5607DDB3A8F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715500" y="3562351"/>
            <a:ext cx="2333626" cy="3159124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1EBB1F3C-E931-3844-833F-B99E12BCA60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48924" y="150581"/>
            <a:ext cx="5200201" cy="3411769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2D27C7D-F2B9-8F43-8A9D-7FB590B10F5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86FD241-EACA-E94A-BED0-4225E29B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12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A79FB5E-8D60-F34A-BDAC-7D2C449BB5B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4992B99-9973-4F4A-A703-2D8443A0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AC298B6B-BF39-3843-8902-AF9A00E8C9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7393" y="237391"/>
            <a:ext cx="2461846" cy="2779543"/>
          </a:xfr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D100450A-C4B4-C445-AD3C-2E402A21C26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927838" y="237391"/>
            <a:ext cx="2385061" cy="2779544"/>
          </a:xfr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BF57ABBD-43FE-3444-A52E-AEE5B2C4D5B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37392" y="3235568"/>
            <a:ext cx="5075508" cy="3385041"/>
          </a:xfr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8765529-376F-D74F-B0E8-FAF8CDCBB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378A8D-9A34-FB4D-A95C-22FDADEBF2DA}"/>
              </a:ext>
            </a:extLst>
          </p:cNvPr>
          <p:cNvSpPr/>
          <p:nvPr userDrawn="1"/>
        </p:nvSpPr>
        <p:spPr>
          <a:xfrm>
            <a:off x="6583680" y="6176962"/>
            <a:ext cx="5242560" cy="54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797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Lef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FC1475E7-C14F-E446-8414-83DF6441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765ABCE9-2F11-F34E-B0DB-AA9F0963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836FE405-E176-BB45-9B4B-1F865C9F7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80974" y="3807935"/>
            <a:ext cx="2753145" cy="282146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6633653-4F6F-5241-9C3E-088CD293248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935430" y="3814573"/>
            <a:ext cx="2377469" cy="2814828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07E68BAB-DEDD-C848-9DE4-0062DD19E02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80974" y="228600"/>
            <a:ext cx="5131925" cy="357479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AC95668-9F03-824A-9DD6-E490F6522A8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1FD3FA0-56F1-A142-9AD7-B40B89BCC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83562B-E6B3-4F45-B377-5EB770C60F95}"/>
              </a:ext>
            </a:extLst>
          </p:cNvPr>
          <p:cNvSpPr/>
          <p:nvPr userDrawn="1"/>
        </p:nvSpPr>
        <p:spPr>
          <a:xfrm>
            <a:off x="6654800" y="6176962"/>
            <a:ext cx="5212080" cy="54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33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61697-9F55-42E0-8751-AD795EDD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1D08E-2040-4B82-958C-97D665B9E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CC264E-5443-4A6B-913B-B974A5F64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3EDADF-F901-409D-978E-C8B622588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ADDDD7-4E7A-4F85-AE23-FB2B6B2E43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82AB8-D35F-4AFB-9B23-59259FBDF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9A3F-3707-4AA2-BB04-89E9AD8F1117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4BF1DD-ECC4-4D0F-BB29-EABF1752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F6A07C-271B-4873-AF6F-4B971649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0DB5-E6D4-4127-9B27-75AC9701E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638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DB51572-2361-F04D-A576-F95D7FBC9E5B}"/>
              </a:ext>
            </a:extLst>
          </p:cNvPr>
          <p:cNvSpPr/>
          <p:nvPr userDrawn="1"/>
        </p:nvSpPr>
        <p:spPr>
          <a:xfrm>
            <a:off x="6634480" y="6176962"/>
            <a:ext cx="1330960" cy="54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81103" y="3265362"/>
            <a:ext cx="2520397" cy="3435792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6" y="3265361"/>
            <a:ext cx="2592690" cy="343579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75876" y="198754"/>
            <a:ext cx="2592690" cy="306660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FA893B7-81D2-9A4B-B847-562AF6A61997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480603" y="198753"/>
            <a:ext cx="2520897" cy="3066607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B63FE48-61DA-6245-8958-8284086BB56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6472E66B-5FF6-7F47-995B-C928AB6A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4079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779" y="1208005"/>
            <a:ext cx="10786535" cy="3416320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site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sedo</a:t>
            </a:r>
            <a:r>
              <a:rPr lang="en-US" dirty="0"/>
              <a:t>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labotre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et </a:t>
            </a:r>
            <a:r>
              <a:rPr lang="en-US" dirty="0" err="1"/>
              <a:t>venium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60441" y="4921541"/>
            <a:ext cx="11100731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/>
              <a:t>Author’s Name Here</a:t>
            </a:r>
          </a:p>
          <a:p>
            <a:pPr lvl="0"/>
            <a:r>
              <a:rPr lang="en-US" dirty="0"/>
              <a:t>Position Title Here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7430184" y="6376161"/>
            <a:ext cx="951817" cy="15164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3265C-F0D4-410E-8C75-9C1664655489}" type="datetime1">
              <a:rPr lang="en-US" smtClean="0"/>
              <a:t>7/21/2021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15" y="6393928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46" y="6377304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87266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6CAC1-18D1-436F-8A69-B3BC0F44711E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441B-C602-45D7-8554-9B9855433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113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6CAC1-18D1-436F-8A69-B3BC0F44711E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441B-C602-45D7-8554-9B9855433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681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6CAC1-18D1-436F-8A69-B3BC0F44711E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441B-C602-45D7-8554-9B9855433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572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6CAC1-18D1-436F-8A69-B3BC0F44711E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441B-C602-45D7-8554-9B9855433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998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6CAC1-18D1-436F-8A69-B3BC0F44711E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441B-C602-45D7-8554-9B9855433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15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6CAC1-18D1-436F-8A69-B3BC0F44711E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441B-C602-45D7-8554-9B9855433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630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6CAC1-18D1-436F-8A69-B3BC0F44711E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441B-C602-45D7-8554-9B9855433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383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6CAC1-18D1-436F-8A69-B3BC0F44711E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441B-C602-45D7-8554-9B9855433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53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5E251-B21E-449F-9CD9-D72EA67B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E9495-E534-4759-9D2B-6D6FC1A3E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9A3F-3707-4AA2-BB04-89E9AD8F1117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AA825C-F517-4A47-B5A7-0E791C080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B30BB-31EA-4A38-A488-80E8BDC4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0DB5-E6D4-4127-9B27-75AC9701E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730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6CAC1-18D1-436F-8A69-B3BC0F44711E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441B-C602-45D7-8554-9B9855433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409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6CAC1-18D1-436F-8A69-B3BC0F44711E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441B-C602-45D7-8554-9B9855433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317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6CAC1-18D1-436F-8A69-B3BC0F44711E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441B-C602-45D7-8554-9B9855433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60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965476-D134-4DAA-8CA8-9AC7E03DE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9A3F-3707-4AA2-BB04-89E9AD8F1117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D3A5B-2FF4-4999-B48A-2B49A0423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7A8BE-10CE-42D8-9EED-F98A7456F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0DB5-E6D4-4127-9B27-75AC9701E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1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79CA8-850B-4B2D-BC32-38F278BB5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FD9CC-0258-4C23-B7CE-D5F0BC2AE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608F9-2F81-4F81-8CD1-153413F34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8A00D-8AB3-4654-AB03-6B9C6A7AA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9A3F-3707-4AA2-BB04-89E9AD8F1117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84DED-3692-42AC-9C38-B2AE97D26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3F699C-C52D-4661-BCEA-FC6E16008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0DB5-E6D4-4127-9B27-75AC9701E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51CCB-9949-4A73-8043-9332B7FE0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59F1DB-E84F-46FF-AF1B-098070DC2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BFA72-635C-421A-A944-C2955F0EC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DB0E1-D39D-43EF-8B12-29AAEFA1B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9A3F-3707-4AA2-BB04-89E9AD8F1117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05569-6A42-4797-A300-B65FFB6F2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8C4AB-B0B4-45EA-83F1-165F979F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0DB5-E6D4-4127-9B27-75AC9701E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47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A0C578-492D-400C-8681-A4CE2103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88CB0-6E4A-48EE-8889-871FFAC23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68ABE-30F5-4EAA-85D2-64747751F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B9A3F-3707-4AA2-BB04-89E9AD8F1117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25B5C-6C22-40B2-95FD-4044CF651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15DEA-0ED0-4BAB-A39E-672AC63F7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B0DB5-E6D4-4127-9B27-75AC9701E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7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83D4A-52EC-47D7-927B-E2816695D56F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21DCB-5EA4-4095-AD63-3DB982CAD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534" y="457200"/>
            <a:ext cx="11296734" cy="101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6533" y="6561666"/>
            <a:ext cx="11293175" cy="98778"/>
            <a:chOff x="446533" y="6477000"/>
            <a:chExt cx="11293175" cy="98778"/>
          </a:xfrm>
        </p:grpSpPr>
        <p:sp>
          <p:nvSpPr>
            <p:cNvPr id="16" name="Rectangle 15"/>
            <p:cNvSpPr/>
            <p:nvPr userDrawn="1"/>
          </p:nvSpPr>
          <p:spPr>
            <a:xfrm>
              <a:off x="446533" y="6477000"/>
              <a:ext cx="7286355" cy="987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grpSp>
          <p:nvGrpSpPr>
            <p:cNvPr id="8" name="Group 7"/>
            <p:cNvGrpSpPr/>
            <p:nvPr userDrawn="1"/>
          </p:nvGrpSpPr>
          <p:grpSpPr>
            <a:xfrm>
              <a:off x="7591778" y="6478439"/>
              <a:ext cx="4147930" cy="97339"/>
              <a:chOff x="6119314" y="6478440"/>
              <a:chExt cx="5676839" cy="93810"/>
            </a:xfrm>
          </p:grpSpPr>
          <p:sp>
            <p:nvSpPr>
              <p:cNvPr id="15" name="Rectangle 14"/>
              <p:cNvSpPr/>
              <p:nvPr userDrawn="1"/>
            </p:nvSpPr>
            <p:spPr>
              <a:xfrm>
                <a:off x="6119314" y="6478440"/>
                <a:ext cx="833936" cy="93810"/>
              </a:xfrm>
              <a:prstGeom prst="rect">
                <a:avLst/>
              </a:prstGeom>
              <a:solidFill>
                <a:srgbClr val="8A8D0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7" name="Rectangle 16"/>
              <p:cNvSpPr/>
              <p:nvPr userDrawn="1"/>
            </p:nvSpPr>
            <p:spPr>
              <a:xfrm>
                <a:off x="6946902" y="6478440"/>
                <a:ext cx="833936" cy="9381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8" name="Rectangle 17"/>
              <p:cNvSpPr/>
              <p:nvPr userDrawn="1"/>
            </p:nvSpPr>
            <p:spPr>
              <a:xfrm>
                <a:off x="7774519" y="6478440"/>
                <a:ext cx="833936" cy="938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9" name="Rectangle 18"/>
              <p:cNvSpPr/>
              <p:nvPr userDrawn="1"/>
            </p:nvSpPr>
            <p:spPr>
              <a:xfrm>
                <a:off x="8602136" y="6478440"/>
                <a:ext cx="833936" cy="93810"/>
              </a:xfrm>
              <a:prstGeom prst="rect">
                <a:avLst/>
              </a:prstGeom>
              <a:solidFill>
                <a:srgbClr val="FF735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0" name="Rectangle 19"/>
              <p:cNvSpPr/>
              <p:nvPr userDrawn="1"/>
            </p:nvSpPr>
            <p:spPr>
              <a:xfrm>
                <a:off x="9362017" y="6478440"/>
                <a:ext cx="833936" cy="9381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1" name="Rectangle 20"/>
              <p:cNvSpPr/>
              <p:nvPr userDrawn="1"/>
            </p:nvSpPr>
            <p:spPr>
              <a:xfrm>
                <a:off x="10189634" y="6478440"/>
                <a:ext cx="833936" cy="93810"/>
              </a:xfrm>
              <a:prstGeom prst="rect">
                <a:avLst/>
              </a:prstGeom>
              <a:solidFill>
                <a:srgbClr val="FDDC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2" name="Rectangle 21"/>
              <p:cNvSpPr/>
              <p:nvPr userDrawn="1"/>
            </p:nvSpPr>
            <p:spPr>
              <a:xfrm>
                <a:off x="10962217" y="6478440"/>
                <a:ext cx="833936" cy="93810"/>
              </a:xfrm>
              <a:prstGeom prst="rect">
                <a:avLst/>
              </a:prstGeom>
              <a:solidFill>
                <a:srgbClr val="08479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</p:grpSp>
      <p:sp>
        <p:nvSpPr>
          <p:cNvPr id="24" name="Text Placeholder 2"/>
          <p:cNvSpPr>
            <a:spLocks noGrp="1"/>
          </p:cNvSpPr>
          <p:nvPr>
            <p:ph type="body" idx="1"/>
          </p:nvPr>
        </p:nvSpPr>
        <p:spPr>
          <a:xfrm>
            <a:off x="581192" y="1997339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071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b="0" kern="1200" cap="all">
          <a:solidFill>
            <a:schemeClr val="bg1"/>
          </a:solidFill>
          <a:latin typeface="+mj-lt"/>
          <a:ea typeface="+mj-ea"/>
          <a:cs typeface="Calibri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2400" kern="1200">
          <a:solidFill>
            <a:srgbClr val="122C41"/>
          </a:solidFill>
          <a:latin typeface="+mn-lt"/>
          <a:ea typeface="+mn-ea"/>
          <a:cs typeface="Calibri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2000" kern="1200">
          <a:solidFill>
            <a:srgbClr val="122C41"/>
          </a:solidFill>
          <a:latin typeface="+mn-lt"/>
          <a:ea typeface="+mn-ea"/>
          <a:cs typeface="Calibri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1800" kern="1200">
          <a:solidFill>
            <a:srgbClr val="122C41"/>
          </a:solidFill>
          <a:latin typeface="+mn-lt"/>
          <a:ea typeface="+mn-ea"/>
          <a:cs typeface="Calibri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1600" kern="1200">
          <a:solidFill>
            <a:srgbClr val="122C41"/>
          </a:solidFill>
          <a:latin typeface="+mn-lt"/>
          <a:ea typeface="+mn-ea"/>
          <a:cs typeface="Calibri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1600" kern="1200">
          <a:solidFill>
            <a:srgbClr val="122C41"/>
          </a:solidFill>
          <a:latin typeface="+mn-lt"/>
          <a:ea typeface="+mn-ea"/>
          <a:cs typeface="Calibri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534" y="457200"/>
            <a:ext cx="11296734" cy="101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6533" y="6561666"/>
            <a:ext cx="11293175" cy="98778"/>
            <a:chOff x="446533" y="6477000"/>
            <a:chExt cx="11293175" cy="98778"/>
          </a:xfrm>
        </p:grpSpPr>
        <p:sp>
          <p:nvSpPr>
            <p:cNvPr id="16" name="Rectangle 15"/>
            <p:cNvSpPr/>
            <p:nvPr userDrawn="1"/>
          </p:nvSpPr>
          <p:spPr>
            <a:xfrm>
              <a:off x="446533" y="6477000"/>
              <a:ext cx="7286355" cy="987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grpSp>
          <p:nvGrpSpPr>
            <p:cNvPr id="8" name="Group 7"/>
            <p:cNvGrpSpPr/>
            <p:nvPr userDrawn="1"/>
          </p:nvGrpSpPr>
          <p:grpSpPr>
            <a:xfrm>
              <a:off x="7591778" y="6478439"/>
              <a:ext cx="4147930" cy="97339"/>
              <a:chOff x="6119314" y="6478440"/>
              <a:chExt cx="5676839" cy="93810"/>
            </a:xfrm>
          </p:grpSpPr>
          <p:sp>
            <p:nvSpPr>
              <p:cNvPr id="15" name="Rectangle 14"/>
              <p:cNvSpPr/>
              <p:nvPr userDrawn="1"/>
            </p:nvSpPr>
            <p:spPr>
              <a:xfrm>
                <a:off x="6119314" y="6478440"/>
                <a:ext cx="833936" cy="93810"/>
              </a:xfrm>
              <a:prstGeom prst="rect">
                <a:avLst/>
              </a:prstGeom>
              <a:solidFill>
                <a:srgbClr val="8A8D0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7" name="Rectangle 16"/>
              <p:cNvSpPr/>
              <p:nvPr userDrawn="1"/>
            </p:nvSpPr>
            <p:spPr>
              <a:xfrm>
                <a:off x="6946902" y="6478440"/>
                <a:ext cx="833936" cy="9381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8" name="Rectangle 17"/>
              <p:cNvSpPr/>
              <p:nvPr userDrawn="1"/>
            </p:nvSpPr>
            <p:spPr>
              <a:xfrm>
                <a:off x="7774519" y="6478440"/>
                <a:ext cx="833936" cy="938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9" name="Rectangle 18"/>
              <p:cNvSpPr/>
              <p:nvPr userDrawn="1"/>
            </p:nvSpPr>
            <p:spPr>
              <a:xfrm>
                <a:off x="8602136" y="6478440"/>
                <a:ext cx="833936" cy="93810"/>
              </a:xfrm>
              <a:prstGeom prst="rect">
                <a:avLst/>
              </a:prstGeom>
              <a:solidFill>
                <a:srgbClr val="FF735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0" name="Rectangle 19"/>
              <p:cNvSpPr/>
              <p:nvPr userDrawn="1"/>
            </p:nvSpPr>
            <p:spPr>
              <a:xfrm>
                <a:off x="9362017" y="6478440"/>
                <a:ext cx="833936" cy="9381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1" name="Rectangle 20"/>
              <p:cNvSpPr/>
              <p:nvPr userDrawn="1"/>
            </p:nvSpPr>
            <p:spPr>
              <a:xfrm>
                <a:off x="10189634" y="6478440"/>
                <a:ext cx="833936" cy="93810"/>
              </a:xfrm>
              <a:prstGeom prst="rect">
                <a:avLst/>
              </a:prstGeom>
              <a:solidFill>
                <a:srgbClr val="FDDC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2" name="Rectangle 21"/>
              <p:cNvSpPr/>
              <p:nvPr userDrawn="1"/>
            </p:nvSpPr>
            <p:spPr>
              <a:xfrm>
                <a:off x="10962217" y="6478440"/>
                <a:ext cx="833936" cy="93810"/>
              </a:xfrm>
              <a:prstGeom prst="rect">
                <a:avLst/>
              </a:prstGeom>
              <a:solidFill>
                <a:srgbClr val="08479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</p:grpSp>
      <p:sp>
        <p:nvSpPr>
          <p:cNvPr id="24" name="Text Placeholder 2"/>
          <p:cNvSpPr>
            <a:spLocks noGrp="1"/>
          </p:cNvSpPr>
          <p:nvPr>
            <p:ph type="body" idx="1"/>
          </p:nvPr>
        </p:nvSpPr>
        <p:spPr>
          <a:xfrm>
            <a:off x="581192" y="1997339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135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b="0" kern="1200" cap="all">
          <a:solidFill>
            <a:schemeClr val="bg1"/>
          </a:solidFill>
          <a:latin typeface="+mj-lt"/>
          <a:ea typeface="+mj-ea"/>
          <a:cs typeface="Calibri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2400" kern="1200">
          <a:solidFill>
            <a:srgbClr val="122C41"/>
          </a:solidFill>
          <a:latin typeface="+mn-lt"/>
          <a:ea typeface="+mn-ea"/>
          <a:cs typeface="Calibri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2000" kern="1200">
          <a:solidFill>
            <a:srgbClr val="122C41"/>
          </a:solidFill>
          <a:latin typeface="+mn-lt"/>
          <a:ea typeface="+mn-ea"/>
          <a:cs typeface="Calibri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1800" kern="1200">
          <a:solidFill>
            <a:srgbClr val="122C41"/>
          </a:solidFill>
          <a:latin typeface="+mn-lt"/>
          <a:ea typeface="+mn-ea"/>
          <a:cs typeface="Calibri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1600" kern="1200">
          <a:solidFill>
            <a:srgbClr val="122C41"/>
          </a:solidFill>
          <a:latin typeface="+mn-lt"/>
          <a:ea typeface="+mn-ea"/>
          <a:cs typeface="Calibri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1600" kern="1200">
          <a:solidFill>
            <a:srgbClr val="122C41"/>
          </a:solidFill>
          <a:latin typeface="+mn-lt"/>
          <a:ea typeface="+mn-ea"/>
          <a:cs typeface="Calibri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534" y="457200"/>
            <a:ext cx="11296734" cy="101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6533" y="6561666"/>
            <a:ext cx="11293175" cy="98778"/>
            <a:chOff x="446533" y="6477000"/>
            <a:chExt cx="11293175" cy="98778"/>
          </a:xfrm>
        </p:grpSpPr>
        <p:sp>
          <p:nvSpPr>
            <p:cNvPr id="16" name="Rectangle 15"/>
            <p:cNvSpPr/>
            <p:nvPr userDrawn="1"/>
          </p:nvSpPr>
          <p:spPr>
            <a:xfrm>
              <a:off x="446533" y="6477000"/>
              <a:ext cx="7286355" cy="987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grpSp>
          <p:nvGrpSpPr>
            <p:cNvPr id="8" name="Group 7"/>
            <p:cNvGrpSpPr/>
            <p:nvPr userDrawn="1"/>
          </p:nvGrpSpPr>
          <p:grpSpPr>
            <a:xfrm>
              <a:off x="7591778" y="6478439"/>
              <a:ext cx="4147930" cy="97339"/>
              <a:chOff x="6119314" y="6478440"/>
              <a:chExt cx="5676839" cy="93810"/>
            </a:xfrm>
          </p:grpSpPr>
          <p:sp>
            <p:nvSpPr>
              <p:cNvPr id="15" name="Rectangle 14"/>
              <p:cNvSpPr/>
              <p:nvPr userDrawn="1"/>
            </p:nvSpPr>
            <p:spPr>
              <a:xfrm>
                <a:off x="6119314" y="6478440"/>
                <a:ext cx="833936" cy="93810"/>
              </a:xfrm>
              <a:prstGeom prst="rect">
                <a:avLst/>
              </a:prstGeom>
              <a:solidFill>
                <a:srgbClr val="8A8D0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7" name="Rectangle 16"/>
              <p:cNvSpPr/>
              <p:nvPr userDrawn="1"/>
            </p:nvSpPr>
            <p:spPr>
              <a:xfrm>
                <a:off x="6946902" y="6478440"/>
                <a:ext cx="833936" cy="9381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8" name="Rectangle 17"/>
              <p:cNvSpPr/>
              <p:nvPr userDrawn="1"/>
            </p:nvSpPr>
            <p:spPr>
              <a:xfrm>
                <a:off x="7774519" y="6478440"/>
                <a:ext cx="833936" cy="938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9" name="Rectangle 18"/>
              <p:cNvSpPr/>
              <p:nvPr userDrawn="1"/>
            </p:nvSpPr>
            <p:spPr>
              <a:xfrm>
                <a:off x="8602136" y="6478440"/>
                <a:ext cx="833936" cy="93810"/>
              </a:xfrm>
              <a:prstGeom prst="rect">
                <a:avLst/>
              </a:prstGeom>
              <a:solidFill>
                <a:srgbClr val="FF735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0" name="Rectangle 19"/>
              <p:cNvSpPr/>
              <p:nvPr userDrawn="1"/>
            </p:nvSpPr>
            <p:spPr>
              <a:xfrm>
                <a:off x="9362017" y="6478440"/>
                <a:ext cx="833936" cy="9381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1" name="Rectangle 20"/>
              <p:cNvSpPr/>
              <p:nvPr userDrawn="1"/>
            </p:nvSpPr>
            <p:spPr>
              <a:xfrm>
                <a:off x="10189634" y="6478440"/>
                <a:ext cx="833936" cy="93810"/>
              </a:xfrm>
              <a:prstGeom prst="rect">
                <a:avLst/>
              </a:prstGeom>
              <a:solidFill>
                <a:srgbClr val="FDDC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2" name="Rectangle 21"/>
              <p:cNvSpPr/>
              <p:nvPr userDrawn="1"/>
            </p:nvSpPr>
            <p:spPr>
              <a:xfrm>
                <a:off x="10962217" y="6478440"/>
                <a:ext cx="833936" cy="93810"/>
              </a:xfrm>
              <a:prstGeom prst="rect">
                <a:avLst/>
              </a:prstGeom>
              <a:solidFill>
                <a:srgbClr val="08479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</p:grpSp>
      <p:sp>
        <p:nvSpPr>
          <p:cNvPr id="24" name="Text Placeholder 2"/>
          <p:cNvSpPr>
            <a:spLocks noGrp="1"/>
          </p:cNvSpPr>
          <p:nvPr>
            <p:ph type="body" idx="1"/>
          </p:nvPr>
        </p:nvSpPr>
        <p:spPr>
          <a:xfrm>
            <a:off x="581192" y="1997339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003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b="0" kern="1200" cap="all">
          <a:solidFill>
            <a:schemeClr val="bg1"/>
          </a:solidFill>
          <a:latin typeface="+mj-lt"/>
          <a:ea typeface="+mj-ea"/>
          <a:cs typeface="Calibri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1800" kern="1200">
          <a:solidFill>
            <a:srgbClr val="122C41"/>
          </a:solidFill>
          <a:latin typeface="+mn-lt"/>
          <a:ea typeface="+mn-ea"/>
          <a:cs typeface="Calibri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1600" kern="1200">
          <a:solidFill>
            <a:srgbClr val="122C41"/>
          </a:solidFill>
          <a:latin typeface="+mn-lt"/>
          <a:ea typeface="+mn-ea"/>
          <a:cs typeface="Calibri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1400" kern="1200">
          <a:solidFill>
            <a:srgbClr val="122C41"/>
          </a:solidFill>
          <a:latin typeface="+mn-lt"/>
          <a:ea typeface="+mn-ea"/>
          <a:cs typeface="Calibri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1200" kern="1200">
          <a:solidFill>
            <a:srgbClr val="122C41"/>
          </a:solidFill>
          <a:latin typeface="+mn-lt"/>
          <a:ea typeface="+mn-ea"/>
          <a:cs typeface="Calibri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1200" kern="1200">
          <a:solidFill>
            <a:srgbClr val="122C41"/>
          </a:solidFill>
          <a:latin typeface="+mn-lt"/>
          <a:ea typeface="+mn-ea"/>
          <a:cs typeface="Calibri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AF34E-9A6B-4D28-A7B9-972D816465A9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DE1CAC-70DC-8949-8FB2-74E2314E6AAE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87" y="6214284"/>
            <a:ext cx="4587681" cy="5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8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b="1" i="0" kern="1200" baseline="0">
          <a:solidFill>
            <a:srgbClr val="005A9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6CAC1-18D1-436F-8A69-B3BC0F44711E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F441B-C602-45D7-8554-9B9855433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3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healthyweight/healthy_eating/drinks.html" TargetMode="External"/><Relationship Id="rId2" Type="http://schemas.openxmlformats.org/officeDocument/2006/relationships/hyperlink" Target="https://www.cdc.gov/nutrition/data-statistics/sugar-sweetened-beverages-intake.html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cdc.gov/nutrition/data-statistics/plain-water-the-healthier-choice.html" TargetMode="External"/><Relationship Id="rId5" Type="http://schemas.openxmlformats.org/officeDocument/2006/relationships/hyperlink" Target="https://www.cdc.gov/healthyweight/healthy_eating/sugar.html" TargetMode="External"/><Relationship Id="rId4" Type="http://schemas.openxmlformats.org/officeDocument/2006/relationships/hyperlink" Target="https://www.cdc.gov/nutrition/data-statistics/added-sugars.html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ww.cdc.gov/healthyyouth/wscc/index.htm" TargetMode="Externa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cdc.gov/healthyschools/nutrition/schoolnutrition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c.gov/healthyschools/npao/wateraccess.htm" TargetMode="External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cdc.gov/healthyschools/parentsforhealthyschools" TargetMode="Externa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www.cdc.gov/nceh/ehs/water/legionella/building-water-system.html" TargetMode="External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healthyschool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ved=0CAcQjRw&amp;url=http://www.theatlantic.com/health/archive/2012/05/study-kids-will-eat-more-veggies-if-they-drink-water-instead-of-soda/257505/&amp;ei=DbfWVLiuFYW_ggThiISgBg&amp;bvm=bv.85464276,d.cWc&amp;psig=AFQjCNElMIMKqxUmWatEFjZB6U_8_zU_Zg&amp;ust=1423444103308892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Relationship Id="rId4" Type="http://schemas.openxmlformats.org/officeDocument/2006/relationships/hyperlink" Target="https://www.dietaryguidelines.gov/sites/default/files/2020-12/Dietary_Guidelines_for_Americans_2020-2025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85.tiff"/><Relationship Id="rId4" Type="http://schemas.openxmlformats.org/officeDocument/2006/relationships/image" Target="../media/image8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Relationship Id="rId4" Type="http://schemas.openxmlformats.org/officeDocument/2006/relationships/hyperlink" Target="mailto:ceahecht@ucanr.edu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9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891280"/>
            <a:ext cx="12192000" cy="2966720"/>
          </a:xfrm>
          <a:prstGeom prst="rect">
            <a:avLst/>
          </a:prstGeom>
          <a:solidFill>
            <a:srgbClr val="5EB4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Summer Student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7544" y="4269562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717270"/>
            <a:ext cx="12192000" cy="1740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233" y="1055110"/>
            <a:ext cx="4748727" cy="1716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033C9D-C5A9-49BD-AC69-D856CBF3AFA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927" y="1258329"/>
            <a:ext cx="1499553" cy="151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802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A427FE-7F45-4087-83B2-A3AB8826B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97339"/>
            <a:ext cx="5514808" cy="2079809"/>
          </a:xfrm>
        </p:spPr>
        <p:txBody>
          <a:bodyPr>
            <a:normAutofit/>
          </a:bodyPr>
          <a:lstStyle/>
          <a:p>
            <a:pPr lvl="0"/>
            <a:r>
              <a:rPr lang="en-US" sz="2200" dirty="0"/>
              <a:t>U.S. adults</a:t>
            </a:r>
          </a:p>
          <a:p>
            <a:pPr lvl="0"/>
            <a:r>
              <a:rPr lang="en-US" sz="2200" dirty="0"/>
              <a:t>4 questions: Regular soda, Coffee and tea drink, Sports and energy drink and Fruit drinks.</a:t>
            </a:r>
          </a:p>
          <a:p>
            <a:r>
              <a:rPr lang="en-US" sz="2200" dirty="0"/>
              <a:t>2005, 2010, 2015, 2022, 2028?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E505CE-306C-43BB-9672-2C798AF2C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health and interview survey (NHIS)</a:t>
            </a:r>
            <a:br>
              <a:rPr lang="en-US" dirty="0"/>
            </a:br>
            <a:r>
              <a:rPr lang="en-US" dirty="0"/>
              <a:t>- cancer Control Supplement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3894ED-32AC-4692-8C20-9CACE4F06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29" t="25021" r="4767" b="6353"/>
          <a:stretch/>
        </p:blipFill>
        <p:spPr>
          <a:xfrm>
            <a:off x="6443830" y="1858485"/>
            <a:ext cx="5166977" cy="4563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79C2B6-9011-4E02-9488-102515F6D6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0" t="8001" r="7240" b="39608"/>
          <a:stretch/>
        </p:blipFill>
        <p:spPr>
          <a:xfrm>
            <a:off x="581192" y="4535162"/>
            <a:ext cx="5295789" cy="188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42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886D9E-0B25-4A39-876E-49D0DC9E3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997339"/>
            <a:ext cx="5288898" cy="2079809"/>
          </a:xfrm>
        </p:spPr>
        <p:txBody>
          <a:bodyPr>
            <a:normAutofit/>
          </a:bodyPr>
          <a:lstStyle/>
          <a:p>
            <a:r>
              <a:rPr lang="en-US" sz="2200" dirty="0"/>
              <a:t>2 questions: Regular soda and Sugar-sweetened fruit drinks, sweet tea, and sports or energy drinks </a:t>
            </a:r>
          </a:p>
          <a:p>
            <a:r>
              <a:rPr lang="en-US" sz="2200" dirty="0"/>
              <a:t>2011, 2012, 2013, 2016, 2017</a:t>
            </a:r>
          </a:p>
          <a:p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979F26-C366-4BE9-AFF4-9FF391CC6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Behavioral risk factor surveillance system (</a:t>
            </a:r>
            <a:r>
              <a:rPr lang="en-US" dirty="0" err="1"/>
              <a:t>brfss</a:t>
            </a:r>
            <a:r>
              <a:rPr lang="en-US" dirty="0"/>
              <a:t>) – SSB optional module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B3FD0-BD7A-4B5E-A115-504993001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9" t="12393" r="4767" b="17019"/>
          <a:stretch/>
        </p:blipFill>
        <p:spPr>
          <a:xfrm>
            <a:off x="6321910" y="1855124"/>
            <a:ext cx="5514807" cy="2483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D9DA1D-FBA2-41D0-A7E9-943019E39E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0" t="15477" r="17324" b="43059"/>
          <a:stretch/>
        </p:blipFill>
        <p:spPr>
          <a:xfrm>
            <a:off x="266854" y="3872753"/>
            <a:ext cx="5917576" cy="2283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C0AF9C-3011-4982-8D48-3066260E4D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29" t="13333" r="24029" b="56863"/>
          <a:stretch/>
        </p:blipFill>
        <p:spPr>
          <a:xfrm>
            <a:off x="6096000" y="4603539"/>
            <a:ext cx="5836119" cy="195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09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8B66A8-E8A2-41C2-A908-D199087F4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86746"/>
            <a:ext cx="7245286" cy="1072636"/>
          </a:xfrm>
        </p:spPr>
        <p:txBody>
          <a:bodyPr/>
          <a:lstStyle/>
          <a:p>
            <a:r>
              <a:rPr lang="en-US" dirty="0"/>
              <a:t>2 questions: Regular soda and Sports drink intake</a:t>
            </a:r>
          </a:p>
          <a:p>
            <a:r>
              <a:rPr lang="en-US" dirty="0"/>
              <a:t>Plain water intake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4DEDBC-A740-49BC-95BA-1C8A26FF0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Youth risk behavior survey (</a:t>
            </a:r>
            <a:r>
              <a:rPr lang="en-US" dirty="0" err="1"/>
              <a:t>yrbs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76B29-4BD2-4270-9A77-01D5B1849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32" t="14197" r="19176" b="58902"/>
          <a:stretch/>
        </p:blipFill>
        <p:spPr>
          <a:xfrm>
            <a:off x="5175242" y="4902331"/>
            <a:ext cx="6435566" cy="15709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3E4F70-2A13-4497-BF04-36793B5A84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4" t="15372" r="9295" b="35059"/>
          <a:stretch/>
        </p:blipFill>
        <p:spPr>
          <a:xfrm>
            <a:off x="6816375" y="2703871"/>
            <a:ext cx="5189008" cy="17824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080F37-1165-49CA-BEC0-D69FAA4A7FD9}"/>
              </a:ext>
            </a:extLst>
          </p:cNvPr>
          <p:cNvGrpSpPr/>
          <p:nvPr/>
        </p:nvGrpSpPr>
        <p:grpSpPr>
          <a:xfrm>
            <a:off x="383264" y="3438647"/>
            <a:ext cx="6292839" cy="1714022"/>
            <a:chOff x="350970" y="3429000"/>
            <a:chExt cx="6467857" cy="176321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7DD60E-4492-4795-A870-FB00645E9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6935" y="4677172"/>
              <a:ext cx="3980028" cy="5150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F704CC7-61B6-426D-9A8E-69A7654BB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970" y="3429000"/>
              <a:ext cx="6467857" cy="1248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7980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2E67E4-688A-4F9D-97C0-0DB170706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CDC Foundation (RWJF)</a:t>
            </a:r>
          </a:p>
          <a:p>
            <a:r>
              <a:rPr lang="en-US" dirty="0"/>
              <a:t>0 to 5-year-old modules, oversampling </a:t>
            </a:r>
          </a:p>
          <a:p>
            <a:r>
              <a:rPr lang="en-US" dirty="0"/>
              <a:t>DURING THE PAST WEEK, how many times did this child drink sugary drinks such as soda, fruit drinks, sports drinks, or sweet tea? Do NOT include 100% fruit juice?</a:t>
            </a:r>
          </a:p>
          <a:p>
            <a:r>
              <a:rPr lang="en-US" dirty="0"/>
              <a:t>Fielding now  -  2021, 2022?</a:t>
            </a:r>
          </a:p>
          <a:p>
            <a:r>
              <a:rPr lang="en-US" dirty="0"/>
              <a:t>Overall, State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F0629-38AF-4DFC-9A40-CD4C84494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survey of children’s health</a:t>
            </a:r>
          </a:p>
        </p:txBody>
      </p:sp>
    </p:spTree>
    <p:extLst>
      <p:ext uri="{BB962C8B-B14F-4D97-AF65-F5344CB8AC3E}">
        <p14:creationId xmlns:p14="http://schemas.microsoft.com/office/powerpoint/2010/main" val="1637656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F68F09-D329-4E4E-9507-A67E41DF0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88" t="15684" r="8771" b="29652"/>
          <a:stretch/>
        </p:blipFill>
        <p:spPr>
          <a:xfrm>
            <a:off x="6464605" y="4396353"/>
            <a:ext cx="5487641" cy="206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FB7334A-2527-4066-80AF-1C160018B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Porter </a:t>
            </a:r>
            <a:r>
              <a:rPr lang="en-US" dirty="0" err="1"/>
              <a:t>Novelli’s</a:t>
            </a:r>
            <a:r>
              <a:rPr lang="en-US" dirty="0"/>
              <a:t> Styles surveys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1E6DC-08E9-4B09-9928-BA7C2B92F4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4" t="23216" r="8677" b="38986"/>
          <a:stretch/>
        </p:blipFill>
        <p:spPr>
          <a:xfrm>
            <a:off x="458048" y="5039181"/>
            <a:ext cx="5487641" cy="1426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34BE03-41A9-4676-8901-869D8FE477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34" t="16314" r="8942" b="38196"/>
          <a:stretch/>
        </p:blipFill>
        <p:spPr>
          <a:xfrm>
            <a:off x="457950" y="3088733"/>
            <a:ext cx="5487739" cy="1722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642246-8802-49C8-A850-D7898B1D1D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88" t="18656" r="9824" b="35216"/>
          <a:stretch/>
        </p:blipFill>
        <p:spPr>
          <a:xfrm>
            <a:off x="6705600" y="2134191"/>
            <a:ext cx="5170842" cy="1786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901AB5-B076-49EF-AA84-30C79007026A}"/>
              </a:ext>
            </a:extLst>
          </p:cNvPr>
          <p:cNvSpPr txBox="1"/>
          <p:nvPr/>
        </p:nvSpPr>
        <p:spPr>
          <a:xfrm>
            <a:off x="396129" y="1922264"/>
            <a:ext cx="63065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22C41"/>
                </a:solidFill>
                <a:effectLst/>
                <a:uLnTx/>
                <a:uFillTx/>
                <a:latin typeface="Gadugi"/>
                <a:ea typeface="Calibri" panose="020F0502020204030204" pitchFamily="34" charset="0"/>
                <a:cs typeface="+mn-cs"/>
              </a:rPr>
              <a:t>Online survey to measure a wide range of health-related attitudes, knowledge, behaviors, and conditions surrounding important public health issues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22C41"/>
              </a:solidFill>
              <a:effectLst/>
              <a:uLnTx/>
              <a:uFillTx/>
              <a:latin typeface="Gadug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644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44BE94-78D0-4D60-8C00-435889D6C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Get the Facts: Sugar-Sweetened Beverages and Consumption | Nutrition | CDC</a:t>
            </a:r>
            <a:endParaRPr lang="en-US" dirty="0"/>
          </a:p>
          <a:p>
            <a:r>
              <a:rPr lang="en-US" dirty="0">
                <a:hlinkClick r:id="rId3"/>
              </a:rPr>
              <a:t>Rethink Your Drink | Healthy Weight, Nutrition, and Physical Activity | CDC</a:t>
            </a:r>
            <a:endParaRPr lang="en-US" dirty="0"/>
          </a:p>
          <a:p>
            <a:r>
              <a:rPr lang="en-US" dirty="0">
                <a:hlinkClick r:id="rId4"/>
              </a:rPr>
              <a:t>Get the Facts: Added Sugars | Nutrition | CDC</a:t>
            </a:r>
            <a:endParaRPr lang="en-US" dirty="0"/>
          </a:p>
          <a:p>
            <a:r>
              <a:rPr lang="en-US" dirty="0">
                <a:hlinkClick r:id="rId5"/>
              </a:rPr>
              <a:t>Know Your Limit for Added Sugars | Healthy Weight, Nutrition, and Physical Activity | CDC</a:t>
            </a:r>
            <a:endParaRPr lang="en-US" dirty="0"/>
          </a:p>
          <a:p>
            <a:r>
              <a:rPr lang="en-US" dirty="0">
                <a:hlinkClick r:id="rId6"/>
              </a:rPr>
              <a:t>Get the Facts: Drinking Water and Intake | Nutrition | CDC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2FF835-E7CC-4288-993F-2D44AECF3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Dnpao</a:t>
            </a:r>
            <a:r>
              <a:rPr lang="en-US" dirty="0"/>
              <a:t> websites on </a:t>
            </a:r>
            <a:r>
              <a:rPr lang="en-US" dirty="0" err="1"/>
              <a:t>ssb</a:t>
            </a:r>
            <a:r>
              <a:rPr lang="en-US" dirty="0"/>
              <a:t>, added sugars, and water</a:t>
            </a:r>
          </a:p>
        </p:txBody>
      </p:sp>
    </p:spTree>
    <p:extLst>
      <p:ext uri="{BB962C8B-B14F-4D97-AF65-F5344CB8AC3E}">
        <p14:creationId xmlns:p14="http://schemas.microsoft.com/office/powerpoint/2010/main" val="1925286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1049C97-69D6-40E5-BC2E-D93AEC4D3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2" y="1856347"/>
            <a:ext cx="4787222" cy="1162155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400" b="1" cap="none" dirty="0">
                <a:solidFill>
                  <a:srgbClr val="122C41"/>
                </a:solidFill>
                <a:latin typeface="Calibri"/>
              </a:rPr>
              <a:t>Sohyun Park, PhD </a:t>
            </a:r>
          </a:p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400" b="1" cap="none" dirty="0">
                <a:solidFill>
                  <a:srgbClr val="122C41"/>
                </a:solidFill>
                <a:latin typeface="Calibri"/>
              </a:rPr>
              <a:t>Team Lead/Lead Epidemiologist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400" b="1" cap="none" dirty="0">
                <a:solidFill>
                  <a:srgbClr val="18AB96"/>
                </a:solidFill>
                <a:latin typeface="Calibri"/>
              </a:rPr>
              <a:t>spark3@cdc.gov</a:t>
            </a:r>
            <a:endParaRPr lang="en-US" sz="2400" cap="none" dirty="0">
              <a:solidFill>
                <a:srgbClr val="122C41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445FF-CAFF-4BD4-B1AB-69A711EF2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659916"/>
            <a:ext cx="5457483" cy="90341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CDFA0B4-6A85-4D2F-96AA-18AA32946E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Division of Nutrition, Physical Activity, and Obesity (DNPAO)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EF34BB-09F3-4D90-9069-B9BE192A1A50}"/>
              </a:ext>
            </a:extLst>
          </p:cNvPr>
          <p:cNvSpPr/>
          <p:nvPr/>
        </p:nvSpPr>
        <p:spPr>
          <a:xfrm>
            <a:off x="530939" y="6159251"/>
            <a:ext cx="9920749" cy="294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/>
                <a:ea typeface="+mn-ea"/>
                <a:cs typeface="+mn-cs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197983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69B876-7B3E-4DB3-90BD-670CC3FBC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3969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132932-A818-426C-A7A7-31A4DEBCF040}"/>
              </a:ext>
            </a:extLst>
          </p:cNvPr>
          <p:cNvSpPr/>
          <p:nvPr/>
        </p:nvSpPr>
        <p:spPr>
          <a:xfrm>
            <a:off x="0" y="0"/>
            <a:ext cx="12192000" cy="9392356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15507D-440A-4616-9C88-9ACACAA0C35F}"/>
              </a:ext>
            </a:extLst>
          </p:cNvPr>
          <p:cNvSpPr txBox="1"/>
          <p:nvPr/>
        </p:nvSpPr>
        <p:spPr>
          <a:xfrm>
            <a:off x="6096000" y="152400"/>
            <a:ext cx="58815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CDC Resources to Promote Water Access in Schools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FDF4BE-EA66-426A-BA44-B5140262FEF5}"/>
              </a:ext>
            </a:extLst>
          </p:cNvPr>
          <p:cNvSpPr/>
          <p:nvPr/>
        </p:nvSpPr>
        <p:spPr>
          <a:xfrm>
            <a:off x="143649" y="4888077"/>
            <a:ext cx="53934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 NOPREN HER Summer Speaker Series| July 2021 |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Caitlin Merlo, MPH, RDN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CDC Healthy Schools | Division of Population Health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54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64"/>
    </mc:Choice>
    <mc:Fallback xmlns="">
      <p:transition spd="slow" advTm="4616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52463"/>
            <a:ext cx="11014075" cy="106521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Whole School, Whole Community, Whole Child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78" b="100000" l="2235" r="98883">
                        <a14:foregroundMark x1="48045" y1="26531" x2="48743" y2="75073"/>
                        <a14:foregroundMark x1="51955" y1="28717" x2="72067" y2="52770"/>
                        <a14:foregroundMark x1="49860" y1="77405" x2="72207" y2="53207"/>
                        <a14:foregroundMark x1="47765" y1="27697" x2="21369" y2="39359"/>
                        <a14:foregroundMark x1="21788" y1="39504" x2="48045" y2="73761"/>
                        <a14:foregroundMark x1="21229" y1="40379" x2="31285" y2="78571"/>
                        <a14:foregroundMark x1="31425" y1="80321" x2="50419" y2="77114"/>
                        <a14:foregroundMark x1="43715" y1="33090" x2="43715" y2="33090"/>
                        <a14:foregroundMark x1="41341" y1="40087" x2="41341" y2="40087"/>
                        <a14:foregroundMark x1="49022" y1="26822" x2="71648" y2="40525"/>
                        <a14:foregroundMark x1="49860" y1="76968" x2="56564" y2="40087"/>
                        <a14:foregroundMark x1="50559" y1="76239" x2="67179" y2="44752"/>
                        <a14:foregroundMark x1="41760" y1="78571" x2="45251" y2="28571"/>
                        <a14:foregroundMark x1="42737" y1="78280" x2="25559" y2="50729"/>
                        <a14:foregroundMark x1="31006" y1="76968" x2="39804" y2="30029"/>
                        <a14:foregroundMark x1="27514" y1="65160" x2="58939" y2="30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022" y="-117760"/>
            <a:ext cx="7403729" cy="709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73067" y="6457890"/>
            <a:ext cx="4858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www.cdc.gov/healthyyouth/wscc/index.htm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F1FCA1-77C4-4C89-9DE9-8F704C7BDBC9}"/>
              </a:ext>
            </a:extLst>
          </p:cNvPr>
          <p:cNvSpPr txBox="1"/>
          <p:nvPr/>
        </p:nvSpPr>
        <p:spPr>
          <a:xfrm>
            <a:off x="7403729" y="1717675"/>
            <a:ext cx="44065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Healthy students are better learners.</a:t>
            </a:r>
          </a:p>
        </p:txBody>
      </p:sp>
    </p:spTree>
    <p:extLst>
      <p:ext uri="{BB962C8B-B14F-4D97-AF65-F5344CB8AC3E}">
        <p14:creationId xmlns:p14="http://schemas.microsoft.com/office/powerpoint/2010/main" val="1513952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http://www.cdc.gov/healthyschools/images/parentengagement/healthy_students_nobadge7.png">
            <a:extLst>
              <a:ext uri="{FF2B5EF4-FFF2-40B4-BE49-F238E27FC236}">
                <a16:creationId xmlns:a16="http://schemas.microsoft.com/office/drawing/2014/main" id="{4145346B-4DA5-4EF0-BEA1-E3473597C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" r="-1" b="-1"/>
          <a:stretch/>
        </p:blipFill>
        <p:spPr bwMode="auto">
          <a:xfrm>
            <a:off x="-1" y="52492"/>
            <a:ext cx="69928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0EC715-C0B6-4E7A-A9E0-0E17B1F29062}"/>
              </a:ext>
            </a:extLst>
          </p:cNvPr>
          <p:cNvSpPr txBox="1"/>
          <p:nvPr/>
        </p:nvSpPr>
        <p:spPr>
          <a:xfrm>
            <a:off x="6680718" y="6436176"/>
            <a:ext cx="644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School Nutrition Environment | Healthy Schools | CDC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91612FF-ED8D-4F5A-9486-57C775661F3B}"/>
              </a:ext>
            </a:extLst>
          </p:cNvPr>
          <p:cNvSpPr/>
          <p:nvPr/>
        </p:nvSpPr>
        <p:spPr>
          <a:xfrm rot="10800000">
            <a:off x="5074919" y="5748273"/>
            <a:ext cx="2653938" cy="338780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D2806A-076D-4A9F-8843-5DDC1695393E}"/>
              </a:ext>
            </a:extLst>
          </p:cNvPr>
          <p:cNvSpPr txBox="1"/>
          <p:nvPr/>
        </p:nvSpPr>
        <p:spPr>
          <a:xfrm>
            <a:off x="7097486" y="1116755"/>
            <a:ext cx="4942114" cy="385354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normAutofit fontScale="5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access is part of a healthy school nutrition environment.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0" indent="-685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Recommended throughout the school.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0" indent="-685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Required at lunch time where meals are served.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0" indent="-685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Required at breakfast in the cafeteria.</a:t>
            </a:r>
          </a:p>
        </p:txBody>
      </p:sp>
    </p:spTree>
    <p:extLst>
      <p:ext uri="{BB962C8B-B14F-4D97-AF65-F5344CB8AC3E}">
        <p14:creationId xmlns:p14="http://schemas.microsoft.com/office/powerpoint/2010/main" val="320324845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File:US CDC logo.svg - Wikimedia Commons"/>
          <p:cNvSpPr>
            <a:spLocks noChangeAspect="1" noChangeArrowheads="1"/>
          </p:cNvSpPr>
          <p:nvPr/>
        </p:nvSpPr>
        <p:spPr bwMode="auto">
          <a:xfrm>
            <a:off x="6781800" y="4744906"/>
            <a:ext cx="1143000" cy="114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C9EDFD-ACAC-6549-80EC-AB936F179A7F}"/>
              </a:ext>
            </a:extLst>
          </p:cNvPr>
          <p:cNvSpPr/>
          <p:nvPr/>
        </p:nvSpPr>
        <p:spPr>
          <a:xfrm flipV="1">
            <a:off x="0" y="685799"/>
            <a:ext cx="12192000" cy="150242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832" y="5957112"/>
            <a:ext cx="2491932" cy="90088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0"/>
            <a:ext cx="12192000" cy="685799"/>
          </a:xfrm>
          <a:prstGeom prst="rect">
            <a:avLst/>
          </a:prstGeom>
          <a:solidFill>
            <a:srgbClr val="5EB4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Housekeeping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0C615-B52C-4322-9FC8-FFCDE4D55190}"/>
              </a:ext>
            </a:extLst>
          </p:cNvPr>
          <p:cNvSpPr txBox="1"/>
          <p:nvPr/>
        </p:nvSpPr>
        <p:spPr>
          <a:xfrm>
            <a:off x="463887" y="2039252"/>
            <a:ext cx="115283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your name and institution into the chat box!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 to keep yourself on mute.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your questions into the chat box.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49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028D900E-2D2B-4DDE-ADCA-6E4EBEFED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26" y="3813675"/>
            <a:ext cx="3025402" cy="172989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A4007ED-092A-4C89-8572-32E4D0666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7" y="954546"/>
            <a:ext cx="4005701" cy="5181028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BA71153F-D030-4368-98C5-7B79CCA35B68}"/>
              </a:ext>
            </a:extLst>
          </p:cNvPr>
          <p:cNvSpPr/>
          <p:nvPr/>
        </p:nvSpPr>
        <p:spPr>
          <a:xfrm>
            <a:off x="4591419" y="3058202"/>
            <a:ext cx="1504581" cy="791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person, outdoor, young, holding&#10;&#10;Description automatically generated">
            <a:extLst>
              <a:ext uri="{FF2B5EF4-FFF2-40B4-BE49-F238E27FC236}">
                <a16:creationId xmlns:a16="http://schemas.microsoft.com/office/drawing/2014/main" id="{76BBEFAD-B8A0-471A-8EAA-E93CB0FB6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26" y="1394374"/>
            <a:ext cx="3025402" cy="1699407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34028B1-3BEA-4D8F-B9EA-E2E5649D14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" b="1762"/>
          <a:stretch/>
        </p:blipFill>
        <p:spPr>
          <a:xfrm>
            <a:off x="8987164" y="1411746"/>
            <a:ext cx="3017782" cy="1699407"/>
          </a:xfrm>
          <a:prstGeom prst="rect">
            <a:avLst/>
          </a:prstGeom>
        </p:spPr>
      </p:pic>
      <p:pic>
        <p:nvPicPr>
          <p:cNvPr id="13" name="Picture 12" descr="A picture containing building, window, table, sitting&#10;&#10;Description automatically generated">
            <a:extLst>
              <a:ext uri="{FF2B5EF4-FFF2-40B4-BE49-F238E27FC236}">
                <a16:creationId xmlns:a16="http://schemas.microsoft.com/office/drawing/2014/main" id="{313A78CC-D973-4ACE-BC39-F376A5D0D7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11"/>
          <a:stretch/>
        </p:blipFill>
        <p:spPr>
          <a:xfrm>
            <a:off x="8956906" y="3844157"/>
            <a:ext cx="3103249" cy="16994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B4A2C6-9739-4799-9168-C85FCA973A7A}"/>
              </a:ext>
            </a:extLst>
          </p:cNvPr>
          <p:cNvSpPr txBox="1"/>
          <p:nvPr/>
        </p:nvSpPr>
        <p:spPr>
          <a:xfrm>
            <a:off x="402798" y="225267"/>
            <a:ext cx="117892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Water Access in Schools Microlearning Modules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12A61-1F7A-49F0-A901-870D7FEA726D}"/>
              </a:ext>
            </a:extLst>
          </p:cNvPr>
          <p:cNvSpPr txBox="1"/>
          <p:nvPr/>
        </p:nvSpPr>
        <p:spPr>
          <a:xfrm>
            <a:off x="2770414" y="6608626"/>
            <a:ext cx="6651171" cy="37410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normAutofit fontScale="47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https://www.cdc.gov/healthyschools/npao/wateraccess.htm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913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6038-F78C-410B-AA49-DBACF1C23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3585"/>
          </a:xfrm>
        </p:spPr>
        <p:txBody>
          <a:bodyPr/>
          <a:lstStyle/>
          <a:p>
            <a:r>
              <a:rPr lang="en-US" dirty="0"/>
              <a:t>Parents Can Support Water Access in Schools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21B09-1C63-47A2-AA3E-EA0DAEB7A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807" y="1211579"/>
            <a:ext cx="3984737" cy="51591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B83F0D-4EEF-4AE0-839F-376729D57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676" y="1211579"/>
            <a:ext cx="3978524" cy="51591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37D040-11A3-4224-A1FB-94456DE63A26}"/>
              </a:ext>
            </a:extLst>
          </p:cNvPr>
          <p:cNvSpPr txBox="1"/>
          <p:nvPr/>
        </p:nvSpPr>
        <p:spPr>
          <a:xfrm>
            <a:off x="2444115" y="6675437"/>
            <a:ext cx="7303770" cy="36512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https://www.cdc.gov/healthyschools/parentsforhealthyschools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688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93996-9D2C-480D-9AB0-129B1A9B0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Guidance for Reopening Buildings After Prolonged Shutdown or Reduced Operation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84E4F-1F83-49C1-8237-6C65ED5C9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1220" cy="4351338"/>
          </a:xfrm>
        </p:spPr>
        <p:txBody>
          <a:bodyPr>
            <a:normAutofit/>
          </a:bodyPr>
          <a:lstStyle/>
          <a:p>
            <a:r>
              <a:rPr lang="en-US" dirty="0"/>
              <a:t>Flush water system regularly.</a:t>
            </a:r>
          </a:p>
          <a:p>
            <a:r>
              <a:rPr lang="en-US" dirty="0"/>
              <a:t>Learn about the water coming into your building. </a:t>
            </a:r>
          </a:p>
          <a:p>
            <a:r>
              <a:rPr lang="en-US" dirty="0"/>
              <a:t>Test your water for lead. </a:t>
            </a:r>
          </a:p>
          <a:p>
            <a:r>
              <a:rPr lang="en-US" dirty="0"/>
              <a:t>Sample from faucets used for drinking water or cooking.</a:t>
            </a:r>
          </a:p>
          <a:p>
            <a:r>
              <a:rPr lang="en-US" dirty="0"/>
              <a:t>Use cold water. </a:t>
            </a:r>
          </a:p>
          <a:p>
            <a:r>
              <a:rPr lang="en-US" dirty="0"/>
              <a:t>Clean your aerators. </a:t>
            </a:r>
          </a:p>
          <a:p>
            <a:r>
              <a:rPr lang="en-US" dirty="0"/>
              <a:t>Use filters properly.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81B526-9135-4FBE-9C64-8C16223106F5}"/>
              </a:ext>
            </a:extLst>
          </p:cNvPr>
          <p:cNvSpPr/>
          <p:nvPr/>
        </p:nvSpPr>
        <p:spPr>
          <a:xfrm>
            <a:off x="1687830" y="6357938"/>
            <a:ext cx="8816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Guidance for Reopening Buildings After Prolonged Shutdown or Reduced Operation | CDC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Sink">
            <a:extLst>
              <a:ext uri="{FF2B5EF4-FFF2-40B4-BE49-F238E27FC236}">
                <a16:creationId xmlns:a16="http://schemas.microsoft.com/office/drawing/2014/main" id="{110FE986-FFF9-480D-851F-C7A234E5D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5862" y="1162843"/>
            <a:ext cx="2412381" cy="2412381"/>
          </a:xfrm>
          <a:prstGeom prst="rect">
            <a:avLst/>
          </a:prstGeom>
        </p:spPr>
      </p:pic>
      <p:pic>
        <p:nvPicPr>
          <p:cNvPr id="6" name="Graphic 5" descr="Test tubes">
            <a:extLst>
              <a:ext uri="{FF2B5EF4-FFF2-40B4-BE49-F238E27FC236}">
                <a16:creationId xmlns:a16="http://schemas.microsoft.com/office/drawing/2014/main" id="{A54E26E7-3B8C-453C-B373-C737EA396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8699" y="3739235"/>
            <a:ext cx="2651760" cy="2651760"/>
          </a:xfrm>
          <a:prstGeom prst="rect">
            <a:avLst/>
          </a:prstGeom>
        </p:spPr>
      </p:pic>
      <p:pic>
        <p:nvPicPr>
          <p:cNvPr id="7" name="Graphic 6" descr="Thermometer">
            <a:extLst>
              <a:ext uri="{FF2B5EF4-FFF2-40B4-BE49-F238E27FC236}">
                <a16:creationId xmlns:a16="http://schemas.microsoft.com/office/drawing/2014/main" id="{EA0F41A2-460C-4701-B982-93DBDA5AA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85862" y="3692377"/>
            <a:ext cx="2484586" cy="2484586"/>
          </a:xfrm>
          <a:prstGeom prst="rect">
            <a:avLst/>
          </a:prstGeom>
        </p:spPr>
      </p:pic>
      <p:pic>
        <p:nvPicPr>
          <p:cNvPr id="8" name="Graphic 7" descr="Shower">
            <a:extLst>
              <a:ext uri="{FF2B5EF4-FFF2-40B4-BE49-F238E27FC236}">
                <a16:creationId xmlns:a16="http://schemas.microsoft.com/office/drawing/2014/main" id="{40B42B95-E578-4C0E-B62A-F31DA90F82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00913" y="1265779"/>
            <a:ext cx="2473456" cy="247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69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2023" y="3706850"/>
            <a:ext cx="7962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www.cdc.gov/healthyschools/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9240" y="2782669"/>
            <a:ext cx="796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cmerlo@cdc.gov</a:t>
            </a:r>
          </a:p>
        </p:txBody>
      </p:sp>
    </p:spTree>
    <p:extLst>
      <p:ext uri="{BB962C8B-B14F-4D97-AF65-F5344CB8AC3E}">
        <p14:creationId xmlns:p14="http://schemas.microsoft.com/office/powerpoint/2010/main" val="271779852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BC3CC-E82A-9F4D-9F18-329E2E2D3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4131" y="956440"/>
            <a:ext cx="9543738" cy="2238705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br>
              <a:rPr lang="en-US" dirty="0"/>
            </a:br>
            <a:r>
              <a:rPr lang="en-US" dirty="0"/>
              <a:t>Policy Avenues</a:t>
            </a:r>
            <a:br>
              <a:rPr lang="en-US" dirty="0"/>
            </a:br>
            <a:r>
              <a:rPr lang="en-US" sz="4400" b="0" dirty="0"/>
              <a:t>for</a:t>
            </a:r>
            <a:br>
              <a:rPr lang="en-US" dirty="0"/>
            </a:br>
            <a:r>
              <a:rPr lang="en-US" sz="5300" b="0" dirty="0"/>
              <a:t>Drinking Water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ADCE83-0427-E243-BB29-80DFA4332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58153"/>
            <a:ext cx="9144000" cy="748889"/>
          </a:xfrm>
        </p:spPr>
        <p:txBody>
          <a:bodyPr>
            <a:normAutofit/>
          </a:bodyPr>
          <a:lstStyle/>
          <a:p>
            <a:r>
              <a:rPr lang="en-US" dirty="0"/>
              <a:t>Christina Hecht, PhD, UC Nutrition Policy Institute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687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6BB56CAA-1857-7541-B30E-73A7494A1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56" y="0"/>
            <a:ext cx="53909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143F5E-91FE-8349-A8E6-2B8A86C93FB4}"/>
              </a:ext>
            </a:extLst>
          </p:cNvPr>
          <p:cNvSpPr txBox="1"/>
          <p:nvPr/>
        </p:nvSpPr>
        <p:spPr>
          <a:xfrm rot="16200000">
            <a:off x="-765950" y="4375347"/>
            <a:ext cx="2579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Poster:  AK DHSS Play Every Day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4A24D4-E39B-CE46-A8EF-18C179DB65AE}"/>
              </a:ext>
            </a:extLst>
          </p:cNvPr>
          <p:cNvSpPr txBox="1">
            <a:spLocks/>
          </p:cNvSpPr>
          <p:nvPr/>
        </p:nvSpPr>
        <p:spPr>
          <a:xfrm>
            <a:off x="6415656" y="1452388"/>
            <a:ext cx="539091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We need to do both: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5A9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Reduce SSBs</a:t>
            </a:r>
          </a:p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Enable the healthy alternative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531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3DB7306-96A4-E54C-9E9A-1602FE211FF5}"/>
              </a:ext>
            </a:extLst>
          </p:cNvPr>
          <p:cNvGraphicFramePr/>
          <p:nvPr/>
        </p:nvGraphicFramePr>
        <p:xfrm>
          <a:off x="1786533" y="1116269"/>
          <a:ext cx="6580460" cy="4011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A2F57AB-5263-2544-B5EB-089E25D45E2E}"/>
              </a:ext>
            </a:extLst>
          </p:cNvPr>
          <p:cNvSpPr txBox="1"/>
          <p:nvPr/>
        </p:nvSpPr>
        <p:spPr>
          <a:xfrm>
            <a:off x="8216209" y="822354"/>
            <a:ext cx="2269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Water: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“First for Thirst”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5A9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D0185BC-FB87-D346-9AE8-47D633CE0FE5}"/>
              </a:ext>
            </a:extLst>
          </p:cNvPr>
          <p:cNvCxnSpPr>
            <a:cxnSpLocks/>
          </p:cNvCxnSpPr>
          <p:nvPr/>
        </p:nvCxnSpPr>
        <p:spPr>
          <a:xfrm>
            <a:off x="2430143" y="5127158"/>
            <a:ext cx="7904754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23B9EBE-B6B3-964C-98DA-D33EF5120884}"/>
              </a:ext>
            </a:extLst>
          </p:cNvPr>
          <p:cNvSpPr txBox="1"/>
          <p:nvPr/>
        </p:nvSpPr>
        <p:spPr>
          <a:xfrm>
            <a:off x="4935836" y="4541402"/>
            <a:ext cx="2320328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Policy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E8614D3-8669-8241-B49E-4727717783CA}"/>
                  </a:ext>
                </a:extLst>
              </p14:cNvPr>
              <p14:cNvContentPartPr/>
              <p14:nvPr/>
            </p14:nvContentPartPr>
            <p14:xfrm>
              <a:off x="4726663" y="333360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E8614D3-8669-8241-B49E-4727717783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17663" y="332460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78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79"/>
    </mc:Choice>
    <mc:Fallback xmlns="">
      <p:transition spd="slow" advTm="2447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6BAEC-9E27-B248-987A-DE965B3B0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96412"/>
            <a:ext cx="10515600" cy="1212439"/>
          </a:xfrm>
        </p:spPr>
        <p:txBody>
          <a:bodyPr/>
          <a:lstStyle/>
          <a:p>
            <a:r>
              <a:rPr lang="en-US" dirty="0"/>
              <a:t>Drinking Water Policy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A3CB8-3FE4-3C43-B146-6C879F57E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3406187"/>
            <a:ext cx="10515600" cy="1500187"/>
          </a:xfrm>
        </p:spPr>
        <p:txBody>
          <a:bodyPr/>
          <a:lstStyle/>
          <a:p>
            <a:r>
              <a:rPr lang="en-US" dirty="0"/>
              <a:t>Avenues for Change</a:t>
            </a:r>
          </a:p>
        </p:txBody>
      </p:sp>
    </p:spTree>
    <p:extLst>
      <p:ext uri="{BB962C8B-B14F-4D97-AF65-F5344CB8AC3E}">
        <p14:creationId xmlns:p14="http://schemas.microsoft.com/office/powerpoint/2010/main" val="790304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cdn.theatlantic.com/static/mt/assets/food/main%20brians%20shutterstock_61239514.jpg">
            <a:hlinkClick r:id="rId3"/>
            <a:extLst>
              <a:ext uri="{FF2B5EF4-FFF2-40B4-BE49-F238E27FC236}">
                <a16:creationId xmlns:a16="http://schemas.microsoft.com/office/drawing/2014/main" id="{C28ADF94-8AA4-8044-8551-F31D5061F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3659" y1="11667" x2="13659" y2="11667"/>
                        <a14:foregroundMark x1="8780" y1="12000" x2="8780" y2="12000"/>
                        <a14:foregroundMark x1="8618" y1="12000" x2="8618" y2="12000"/>
                        <a14:foregroundMark x1="8130" y1="18333" x2="8618" y2="21000"/>
                        <a14:foregroundMark x1="8780" y1="22000" x2="8780" y2="22000"/>
                        <a14:foregroundMark x1="9431" y1="23333" x2="9431" y2="23333"/>
                        <a14:foregroundMark x1="23740" y1="19000" x2="23740" y2="19000"/>
                        <a14:foregroundMark x1="26179" y1="16667" x2="26179" y2="16667"/>
                        <a14:foregroundMark x1="5366" y1="61667" x2="5366" y2="61667"/>
                        <a14:foregroundMark x1="5366" y1="68333" x2="5366" y2="68333"/>
                        <a14:foregroundMark x1="7967" y1="76333" x2="9268" y2="80000"/>
                        <a14:foregroundMark x1="9919" y1="83333" x2="9919" y2="83333"/>
                        <a14:foregroundMark x1="9919" y1="86667" x2="9919" y2="86667"/>
                        <a14:foregroundMark x1="5366" y1="85000" x2="5366" y2="85000"/>
                        <a14:foregroundMark x1="4715" y1="85000" x2="4715" y2="85000"/>
                        <a14:foregroundMark x1="2114" y1="63000" x2="2114" y2="63000"/>
                        <a14:foregroundMark x1="2276" y1="71333" x2="2276" y2="71333"/>
                        <a14:foregroundMark x1="83902" y1="10333" x2="83902" y2="10333"/>
                        <a14:foregroundMark x1="82276" y1="10000" x2="82276" y2="10000"/>
                        <a14:foregroundMark x1="92195" y1="11000" x2="92195" y2="11000"/>
                        <a14:foregroundMark x1="97236" y1="15000" x2="97236" y2="15000"/>
                        <a14:foregroundMark x1="97398" y1="24000" x2="97398" y2="24000"/>
                        <a14:foregroundMark x1="72033" y1="25000" x2="72033" y2="25000"/>
                        <a14:foregroundMark x1="12846" y1="10000" x2="12846" y2="10000"/>
                        <a14:foregroundMark x1="13496" y1="6667" x2="13496" y2="6667"/>
                        <a14:foregroundMark x1="26992" y1="87667" x2="26992" y2="87667"/>
                        <a14:foregroundMark x1="22114" y1="90333" x2="22114" y2="90333"/>
                        <a14:foregroundMark x1="20163" y1="94667" x2="20163" y2="94667"/>
                        <a14:foregroundMark x1="20650" y1="90333" x2="20650" y2="90333"/>
                        <a14:foregroundMark x1="18862" y1="96333" x2="18862" y2="96333"/>
                        <a14:foregroundMark x1="26992" y1="93333" x2="26992" y2="93333"/>
                        <a14:foregroundMark x1="29431" y1="92000" x2="29431" y2="92000"/>
                        <a14:foregroundMark x1="38374" y1="90667" x2="38374" y2="90667"/>
                        <a14:foregroundMark x1="39675" y1="81333" x2="39675" y2="81333"/>
                        <a14:foregroundMark x1="36260" y1="79333" x2="36423" y2="80667"/>
                        <a14:foregroundMark x1="36585" y1="87333" x2="36585" y2="87333"/>
                        <a14:foregroundMark x1="37236" y1="92000" x2="37236" y2="92000"/>
                        <a14:foregroundMark x1="39675" y1="96333" x2="39675" y2="96333"/>
                        <a14:foregroundMark x1="36423" y1="98000" x2="36423" y2="98000"/>
                        <a14:foregroundMark x1="45366" y1="93667" x2="45366" y2="93667"/>
                        <a14:foregroundMark x1="44390" y1="91000" x2="44390" y2="91000"/>
                        <a14:foregroundMark x1="9268" y1="31333" x2="9268" y2="31333"/>
                        <a14:foregroundMark x1="4553" y1="29333" x2="4553" y2="29333"/>
                        <a14:foregroundMark x1="3089" y1="31333" x2="3089" y2="31333"/>
                        <a14:foregroundMark x1="3902" y1="38000" x2="3902" y2="38000"/>
                        <a14:foregroundMark x1="4715" y1="43000" x2="5366" y2="43667"/>
                        <a14:foregroundMark x1="6504" y1="46000" x2="7154" y2="46000"/>
                        <a14:foregroundMark x1="25041" y1="9333" x2="25041" y2="9333"/>
                        <a14:foregroundMark x1="28455" y1="7333" x2="28455" y2="7333"/>
                        <a14:foregroundMark x1="34146" y1="9000" x2="34146" y2="9000"/>
                        <a14:foregroundMark x1="34309" y1="10333" x2="34309" y2="10333"/>
                        <a14:foregroundMark x1="23089" y1="93333" x2="23089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96" r="32576" b="1"/>
          <a:stretch/>
        </p:blipFill>
        <p:spPr bwMode="auto">
          <a:xfrm>
            <a:off x="152400" y="152400"/>
            <a:ext cx="5137806" cy="6569075"/>
          </a:xfrm>
          <a:prstGeom prst="rect">
            <a:avLst/>
          </a:prstGeom>
          <a:noFill/>
          <a:ln w="508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FC9D6-22C2-D041-A5CF-A81BA4CEC7C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137806" y="1859467"/>
            <a:ext cx="6901794" cy="43174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lvl="1"/>
            <a:r>
              <a:rPr lang="en-US" dirty="0">
                <a:solidFill>
                  <a:srgbClr val="005A9E"/>
                </a:solidFill>
              </a:rPr>
              <a:t>Child Nutrition Reauthorization</a:t>
            </a:r>
          </a:p>
          <a:p>
            <a:pPr lvl="2"/>
            <a:r>
              <a:rPr lang="en-US" sz="2400" dirty="0">
                <a:solidFill>
                  <a:srgbClr val="005A9E"/>
                </a:solidFill>
              </a:rPr>
              <a:t>School nutrition</a:t>
            </a:r>
          </a:p>
          <a:p>
            <a:pPr lvl="2"/>
            <a:r>
              <a:rPr lang="en-US" sz="2400" dirty="0">
                <a:solidFill>
                  <a:srgbClr val="005A9E"/>
                </a:solidFill>
              </a:rPr>
              <a:t>CACFP</a:t>
            </a:r>
          </a:p>
          <a:p>
            <a:pPr lvl="2"/>
            <a:r>
              <a:rPr lang="en-US" sz="2400" dirty="0">
                <a:solidFill>
                  <a:srgbClr val="005A9E"/>
                </a:solidFill>
              </a:rPr>
              <a:t>WIC</a:t>
            </a:r>
          </a:p>
          <a:p>
            <a:pPr lvl="1"/>
            <a:r>
              <a:rPr lang="en-US" dirty="0">
                <a:solidFill>
                  <a:srgbClr val="005A9E"/>
                </a:solidFill>
              </a:rPr>
              <a:t>Infrastructure bills</a:t>
            </a:r>
          </a:p>
          <a:p>
            <a:pPr lvl="1"/>
            <a:r>
              <a:rPr lang="en-US" dirty="0">
                <a:solidFill>
                  <a:srgbClr val="005A9E"/>
                </a:solidFill>
              </a:rPr>
              <a:t>Farm Bill</a:t>
            </a:r>
          </a:p>
          <a:p>
            <a:pPr lvl="2"/>
            <a:r>
              <a:rPr lang="en-US" sz="2400" dirty="0">
                <a:solidFill>
                  <a:srgbClr val="005A9E"/>
                </a:solidFill>
              </a:rPr>
              <a:t>SNAP</a:t>
            </a:r>
          </a:p>
          <a:p>
            <a:pPr lvl="1"/>
            <a:r>
              <a:rPr lang="en-US" dirty="0">
                <a:solidFill>
                  <a:srgbClr val="005A9E"/>
                </a:solidFill>
              </a:rPr>
              <a:t>Dietary Guidelines for Americans &amp; MyPlate</a:t>
            </a:r>
          </a:p>
          <a:p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DC09A-EAAF-B644-A3B0-5D4B80CAD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</p:spPr>
        <p:txBody>
          <a:bodyPr anchor="t">
            <a:normAutofit/>
          </a:bodyPr>
          <a:lstStyle/>
          <a:p>
            <a:r>
              <a:rPr lang="en-US" dirty="0"/>
              <a:t>Federal Policy and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1527492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AD2F-C9F0-1F49-8794-D6E7AB82B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330692"/>
            <a:ext cx="11472862" cy="1325563"/>
          </a:xfrm>
        </p:spPr>
        <p:txBody>
          <a:bodyPr>
            <a:normAutofit/>
          </a:bodyPr>
          <a:lstStyle/>
          <a:p>
            <a:r>
              <a:rPr lang="en-US" sz="4900" dirty="0">
                <a:solidFill>
                  <a:schemeClr val="accent1">
                    <a:lumMod val="50000"/>
                  </a:schemeClr>
                </a:solidFill>
              </a:rPr>
              <a:t>Child Nutrition Act:  more for water?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B9116-5F21-4246-813E-3B15C7287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556051"/>
            <a:ext cx="11272838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National School Lunch Program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(95% of schools)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Require[s] that schools make potable water available and accessible without restriction to children at no charge in the place where lunches are served during the meal service.</a:t>
            </a:r>
            <a:endParaRPr lang="en-US" alt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Ensure water is safe and appealing; expand water access beyond the cafeteria/mealtimes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Child and Adult Care Food Program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(25% of childcare)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Regulation: 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“Potable water as an acceptable fluid for consumption must be available throughout the day, including at mealtimes.” “Water must be offered.”</a:t>
            </a:r>
            <a:endParaRPr lang="en-US" alt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Good regulations:  how can we assure they are implemented &amp; that water is safe?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Women Infants and Children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(50% of infants) </a:t>
            </a:r>
          </a:p>
          <a:p>
            <a:pPr>
              <a:buFont typeface="Wingdings" pitchFamily="2" charset="2"/>
              <a:buChar char="Ø"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Assure safe tap water for formula, kids and moms; add healthy beverage education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lvl="3"/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64A93-0D58-6142-919B-1377EEA61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964" y="4853901"/>
            <a:ext cx="1600686" cy="6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34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File:US CDC logo.svg - Wikimedia Commons"/>
          <p:cNvSpPr>
            <a:spLocks noChangeAspect="1" noChangeArrowheads="1"/>
          </p:cNvSpPr>
          <p:nvPr/>
        </p:nvSpPr>
        <p:spPr bwMode="auto">
          <a:xfrm>
            <a:off x="6781800" y="4744906"/>
            <a:ext cx="1143000" cy="114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C9EDFD-ACAC-6549-80EC-AB936F179A7F}"/>
              </a:ext>
            </a:extLst>
          </p:cNvPr>
          <p:cNvSpPr/>
          <p:nvPr/>
        </p:nvSpPr>
        <p:spPr>
          <a:xfrm flipV="1">
            <a:off x="0" y="685799"/>
            <a:ext cx="12192000" cy="150242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832" y="5957112"/>
            <a:ext cx="2491932" cy="90088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0"/>
            <a:ext cx="12192000" cy="685799"/>
          </a:xfrm>
          <a:prstGeom prst="rect">
            <a:avLst/>
          </a:prstGeom>
          <a:solidFill>
            <a:srgbClr val="5EB4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NOPREN HER Summer Series for Students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0C615-B52C-4322-9FC8-FFCDE4D55190}"/>
              </a:ext>
            </a:extLst>
          </p:cNvPr>
          <p:cNvSpPr txBox="1"/>
          <p:nvPr/>
        </p:nvSpPr>
        <p:spPr>
          <a:xfrm>
            <a:off x="331807" y="1206132"/>
            <a:ext cx="1152838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u="sng" dirty="0"/>
              <a:t>Weekly</a:t>
            </a:r>
            <a:r>
              <a:rPr lang="en-US" sz="2800" dirty="0"/>
              <a:t> speaker series that takes a deep dive into policy, systems, and environmental (PSE) change strategies that promote healthy eating among children and families, during and after the COVID-19 pandemic, by exploring various local, state, federal, and tribal nutrition policies and programs. 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Students will hear from experts and leaders in the field who will present on the fundamentals of each topic, along with relevant professional opportunities in research, policy, and practice.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The series will take place </a:t>
            </a:r>
            <a:r>
              <a:rPr lang="en-US" sz="2800" b="1" dirty="0"/>
              <a:t>every Wednesday @ 4pm to 5pm EST from June 16th-July 28th</a:t>
            </a:r>
            <a:r>
              <a:rPr lang="en-US" sz="2800" dirty="0"/>
              <a:t>. </a:t>
            </a:r>
          </a:p>
          <a:p>
            <a:r>
              <a:rPr lang="en-US" sz="2400" b="1" dirty="0"/>
              <a:t>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0798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57291-9AD7-0D4D-B5E6-57EE09FCB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552" y="440946"/>
            <a:ext cx="542544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Kids’ tap water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09E2C-C1E2-A14F-88FB-C848366A0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739470"/>
            <a:ext cx="11772899" cy="1049368"/>
          </a:xfrm>
        </p:spPr>
        <p:txBody>
          <a:bodyPr>
            <a:normAutofit fontScale="85000" lnSpcReduction="10000"/>
          </a:bodyPr>
          <a:lstStyle/>
          <a:p>
            <a:pPr marL="1371600" lvl="3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lvl="3"/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What should be a health-based standard for lead in drinking water?</a:t>
            </a:r>
          </a:p>
          <a:p>
            <a:pPr lvl="3"/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How frequently should tap water be tested?  At what proportion of outlets?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3C078BA-6193-D14B-B42B-8DB16FDA7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9" r="3909" b="64436"/>
          <a:stretch/>
        </p:blipFill>
        <p:spPr>
          <a:xfrm>
            <a:off x="1764128" y="1140961"/>
            <a:ext cx="4038600" cy="1516685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632BCDF-8F0D-A349-922A-7BB5240D4A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41" b="65877"/>
          <a:stretch/>
        </p:blipFill>
        <p:spPr>
          <a:xfrm>
            <a:off x="6389272" y="1140960"/>
            <a:ext cx="4038600" cy="1325562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D1FB8E8-F5AA-B74D-A82B-E08EC125E185}"/>
              </a:ext>
            </a:extLst>
          </p:cNvPr>
          <p:cNvSpPr/>
          <p:nvPr/>
        </p:nvSpPr>
        <p:spPr>
          <a:xfrm>
            <a:off x="6389272" y="2652357"/>
            <a:ext cx="4251960" cy="1924711"/>
          </a:xfrm>
          <a:prstGeom prst="wedgeRoundRectCallout">
            <a:avLst>
              <a:gd name="adj1" fmla="val 20851"/>
              <a:gd name="adj2" fmla="val -9410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AAP:  “ensure that water fountains in schools do not exceed water lead concentrations of 1 ppb”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6CC5178-39CA-2A4F-A2C0-5D30CE937EBD}"/>
              </a:ext>
            </a:extLst>
          </p:cNvPr>
          <p:cNvSpPr/>
          <p:nvPr/>
        </p:nvSpPr>
        <p:spPr>
          <a:xfrm>
            <a:off x="1177584" y="2657646"/>
            <a:ext cx="4149923" cy="1924711"/>
          </a:xfrm>
          <a:prstGeom prst="wedgeRoundRectCallout">
            <a:avLst>
              <a:gd name="adj1" fmla="val -20626"/>
              <a:gd name="adj2" fmla="val -8941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USDA:  “ensure that children in NSLP schools and CACFP childcare homes and centers have access to drinking water that is both free and safe”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534519-56F4-2D48-BD74-4E669A645EB7}"/>
              </a:ext>
            </a:extLst>
          </p:cNvPr>
          <p:cNvSpPr/>
          <p:nvPr/>
        </p:nvSpPr>
        <p:spPr>
          <a:xfrm>
            <a:off x="3913770" y="4039457"/>
            <a:ext cx="1193562" cy="671259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335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D27DE-41E3-8C4C-B2C9-1EB932DAD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489"/>
            <a:ext cx="10515600" cy="889855"/>
          </a:xfrm>
        </p:spPr>
        <p:txBody>
          <a:bodyPr/>
          <a:lstStyle/>
          <a:p>
            <a:r>
              <a:rPr lang="en-US" dirty="0"/>
              <a:t>Infrastructure bills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87A8316-8D23-5745-877C-92CF67FE9D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246"/>
            <a:ext cx="12192000" cy="4411507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1C8567F-D1E4-F04B-AEE7-F085B0333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5079">
            <a:off x="-651220" y="1815658"/>
            <a:ext cx="6396461" cy="1103457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5CC7FB65-D5B1-0B44-A665-FBF93BF09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637">
            <a:off x="519902" y="3984065"/>
            <a:ext cx="7028468" cy="1132188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0A74A5E5-71FD-8D4B-832C-53EDEFD4FA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0299">
            <a:off x="6477836" y="1155865"/>
            <a:ext cx="4690645" cy="9531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78ACA2-5F9A-6944-991D-83B1AF3696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5298">
            <a:off x="5768560" y="3477126"/>
            <a:ext cx="5817603" cy="656429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EDBAEA3D-9AA8-0741-B7A7-508277DD7E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79" y="4611192"/>
            <a:ext cx="4110265" cy="1038326"/>
          </a:xfrm>
          <a:prstGeom prst="rect">
            <a:avLst/>
          </a:prstGeom>
        </p:spPr>
      </p:pic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073AD7F1-3445-A447-92EF-635C6DD59C97}"/>
              </a:ext>
            </a:extLst>
          </p:cNvPr>
          <p:cNvSpPr/>
          <p:nvPr/>
        </p:nvSpPr>
        <p:spPr>
          <a:xfrm>
            <a:off x="1106905" y="5932140"/>
            <a:ext cx="4283242" cy="612648"/>
          </a:xfrm>
          <a:prstGeom prst="wedgeRoundRectCallout">
            <a:avLst>
              <a:gd name="adj1" fmla="val 22238"/>
              <a:gd name="adj2" fmla="val -1155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www.usa.gov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/elected-officials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08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6D8EB-87FB-8440-A8AB-36970528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474" y="365125"/>
            <a:ext cx="926832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200" baseline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Farm Bill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A51A1-3F23-A14E-9E16-416151D78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77483"/>
            <a:ext cx="5181600" cy="3247622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71220E-438E-1543-9732-7C5C608438CC}"/>
              </a:ext>
            </a:extLst>
          </p:cNvPr>
          <p:cNvSpPr txBox="1"/>
          <p:nvPr/>
        </p:nvSpPr>
        <p:spPr>
          <a:xfrm>
            <a:off x="6172200" y="1825625"/>
            <a:ext cx="5181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 role for water in SNAP?</a:t>
            </a:r>
          </a:p>
          <a:p>
            <a:pPr marL="7429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 pilot</a:t>
            </a:r>
          </a:p>
        </p:txBody>
      </p:sp>
    </p:spTree>
    <p:extLst>
      <p:ext uri="{BB962C8B-B14F-4D97-AF65-F5344CB8AC3E}">
        <p14:creationId xmlns:p14="http://schemas.microsoft.com/office/powerpoint/2010/main" val="41595399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items, screenshot&#10;&#10;Description automatically generated">
            <a:extLst>
              <a:ext uri="{FF2B5EF4-FFF2-40B4-BE49-F238E27FC236}">
                <a16:creationId xmlns:a16="http://schemas.microsoft.com/office/drawing/2014/main" id="{8C1C0CD9-FC2F-A545-BF6D-A106417EC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87" y="152400"/>
            <a:ext cx="5091031" cy="6569075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2930C6-4BE9-4D72-B6D3-EFFAF063AC9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806575" y="2811966"/>
            <a:ext cx="5675811" cy="272523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“Beverages that are calorie-free—especially water—or that contribute beneficial nutrients, such as fat-free and low-fat milk and 100% juice, should be the primary beverages consumed.”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0570F-E37E-874B-8058-465C64D1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</p:spPr>
        <p:txBody>
          <a:bodyPr anchor="t">
            <a:normAutofit/>
          </a:bodyPr>
          <a:lstStyle/>
          <a:p>
            <a:r>
              <a:rPr lang="en-US" dirty="0"/>
              <a:t>Dietary Guidelines for Americans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A8B211-90CC-D241-A996-5A978E6968E4}"/>
              </a:ext>
            </a:extLst>
          </p:cNvPr>
          <p:cNvSpPr txBox="1"/>
          <p:nvPr/>
        </p:nvSpPr>
        <p:spPr>
          <a:xfrm>
            <a:off x="6737684" y="6079958"/>
            <a:ext cx="4010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US Department of Agriculture and US Department of Health and Human Services.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Dietary Guidelines for Americans, 2020-2025. 9th Edition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December 2020.</a:t>
            </a:r>
          </a:p>
        </p:txBody>
      </p:sp>
    </p:spTree>
    <p:extLst>
      <p:ext uri="{BB962C8B-B14F-4D97-AF65-F5344CB8AC3E}">
        <p14:creationId xmlns:p14="http://schemas.microsoft.com/office/powerpoint/2010/main" val="2965780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intosh HD:Users:ceahecht:Library:Containers:com.apple.mail:Data:Library:Mail Downloads:59CCA7A0-47C6-4FF9-AB02-665631DCF705:waterGlass_myPlate.pdf">
            <a:extLst>
              <a:ext uri="{FF2B5EF4-FFF2-40B4-BE49-F238E27FC236}">
                <a16:creationId xmlns:a16="http://schemas.microsoft.com/office/drawing/2014/main" id="{EA567823-E789-C342-BD90-F6A09BA960D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" y="833896"/>
            <a:ext cx="6741762" cy="5083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A4565DB-6C37-6A4D-94F0-D90C5C552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974" y="416948"/>
            <a:ext cx="4326787" cy="5500392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D9D7C9FE-A74A-A944-80B2-0C6CE1F3B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6618">
            <a:off x="8327972" y="1443975"/>
            <a:ext cx="3430641" cy="4455824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5F3508FC-91AF-1447-9545-357EBAC0F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4504">
            <a:off x="6674951" y="128588"/>
            <a:ext cx="5460831" cy="6858000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644168AF-6CD3-3E41-A008-2B1E71657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0"/>
            <a:ext cx="5403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9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AD2F-C9F0-1F49-8794-D6E7AB82B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24" y="191494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Improving Access with </a:t>
            </a:r>
            <a:br>
              <a:rPr lang="en-US" sz="4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State &amp; Local 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B9116-5F21-4246-813E-3B15C7287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953" y="1299412"/>
            <a:ext cx="7275484" cy="5443434"/>
          </a:xfrm>
        </p:spPr>
        <p:txBody>
          <a:bodyPr/>
          <a:lstStyle/>
          <a:p>
            <a:pPr marL="0" indent="0">
              <a:buNone/>
            </a:pPr>
            <a:endParaRPr lang="en-US" sz="2800" dirty="0"/>
          </a:p>
          <a:p>
            <a:pPr marL="914400" lvl="2" indent="0"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Childcare </a:t>
            </a:r>
          </a:p>
          <a:p>
            <a:pPr lvl="3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 Align state licensing with CACFP 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Schools</a:t>
            </a:r>
          </a:p>
          <a:p>
            <a:pPr lvl="3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 Access throughout the campus</a:t>
            </a:r>
          </a:p>
          <a:p>
            <a:pPr lvl="3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 Bottle filling stations</a:t>
            </a:r>
          </a:p>
          <a:p>
            <a:pPr lvl="3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 Local School Wellness Policy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Workplaces &amp; organizations</a:t>
            </a:r>
          </a:p>
          <a:p>
            <a:pPr lvl="3"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 Healthy beverage policies</a:t>
            </a: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8FD9EE-12FC-2541-BDAC-072C8ABD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56" y="3496767"/>
            <a:ext cx="2479728" cy="18539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739027-6B71-5B4A-9F99-7C75880AD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704" y="409138"/>
            <a:ext cx="2916440" cy="3805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1D84B1-43A7-A241-AAB3-C56AAB135103}"/>
              </a:ext>
            </a:extLst>
          </p:cNvPr>
          <p:cNvSpPr txBox="1"/>
          <p:nvPr/>
        </p:nvSpPr>
        <p:spPr>
          <a:xfrm>
            <a:off x="8612124" y="4269849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UC ANR Healthy Meeting Recommendations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C047F7-B610-7E41-AC57-16FEA2DE901E}"/>
              </a:ext>
            </a:extLst>
          </p:cNvPr>
          <p:cNvSpPr txBox="1"/>
          <p:nvPr/>
        </p:nvSpPr>
        <p:spPr>
          <a:xfrm>
            <a:off x="292856" y="5523556"/>
            <a:ext cx="2302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Zuni, NM,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Youth Enrichment Project</a:t>
            </a:r>
          </a:p>
        </p:txBody>
      </p:sp>
    </p:spTree>
    <p:extLst>
      <p:ext uri="{BB962C8B-B14F-4D97-AF65-F5344CB8AC3E}">
        <p14:creationId xmlns:p14="http://schemas.microsoft.com/office/powerpoint/2010/main" val="670474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4415B-B38B-184C-B847-428640EC9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0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US" dirty="0"/>
              <a:t>A Closer Look:</a:t>
            </a:r>
            <a:br>
              <a:rPr lang="en-US" dirty="0"/>
            </a:br>
            <a:r>
              <a:rPr lang="en-US" dirty="0"/>
              <a:t>Campus Beverage Environments and Water Access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B6768-6DEC-5F49-B52E-9887E0D25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137" y="197198"/>
            <a:ext cx="3231801" cy="323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01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6882B-3BD7-F544-BE84-5CB24E1D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994" y="264560"/>
            <a:ext cx="10768012" cy="1090129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</a:rPr>
              <a:t>Improving Drinking Water Access on UC Campuses:  The Healthy Beverage Initiative</a:t>
            </a:r>
            <a:br>
              <a:rPr lang="en-US" sz="54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E2933-1DF3-9747-A326-C47F96A13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937" y="1873750"/>
            <a:ext cx="6862010" cy="498424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Healthy Campus Network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sym typeface="Wingdings" pitchFamily="2" charset="2"/>
              </a:rPr>
              <a:t>  priority for healthy beverages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UC Human Resources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sym typeface="Wingdings" pitchFamily="2" charset="2"/>
              </a:rPr>
              <a:t>  funding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Ingredients: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Mapping beverage environment on each campus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Improving access to free, quality drinking water with bottle fillers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Next steps: </a:t>
            </a:r>
          </a:p>
          <a:p>
            <a:pPr lvl="2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Campus-specific and UC-wide water marketing</a:t>
            </a:r>
          </a:p>
          <a:p>
            <a:pPr lvl="2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Reducing SSBs in the campus environment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Extension:</a:t>
            </a:r>
          </a:p>
          <a:p>
            <a:pPr lvl="2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Community education</a:t>
            </a:r>
          </a:p>
          <a:p>
            <a:pPr lvl="2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Legislator education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07CFD-4D00-A247-9C26-E63FCB8A0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457" y="1719916"/>
            <a:ext cx="3696833" cy="3796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0D58ED-07E9-454F-BB76-4988554457DB}"/>
              </a:ext>
            </a:extLst>
          </p:cNvPr>
          <p:cNvSpPr txBox="1"/>
          <p:nvPr/>
        </p:nvSpPr>
        <p:spPr>
          <a:xfrm>
            <a:off x="9224453" y="5632751"/>
            <a:ext cx="2802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UC Davis Water Access Map</a:t>
            </a:r>
          </a:p>
        </p:txBody>
      </p:sp>
    </p:spTree>
    <p:extLst>
      <p:ext uri="{BB962C8B-B14F-4D97-AF65-F5344CB8AC3E}">
        <p14:creationId xmlns:p14="http://schemas.microsoft.com/office/powerpoint/2010/main" val="3445962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9463-0B67-C44F-A46F-2D497B75F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160" y="479835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/>
              <a:t>Research: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 Workplace policy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79AC2D-B019-E14B-8A8A-4AA3A48C5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1269" y="1619853"/>
            <a:ext cx="8509463" cy="1777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702F52-37A1-084A-A92B-775BE833C048}"/>
              </a:ext>
            </a:extLst>
          </p:cNvPr>
          <p:cNvSpPr txBox="1"/>
          <p:nvPr/>
        </p:nvSpPr>
        <p:spPr>
          <a:xfrm>
            <a:off x="802105" y="3845191"/>
            <a:ext cx="10587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48.6% decline in SSB consumption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69% saw a decrease in  waist circumference (average decrease of 2.1 cm)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beneficial change in HOMA-IR – especially in high-BMI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79E119-B430-144A-A849-63A3E46E15A9}"/>
              </a:ext>
            </a:extLst>
          </p:cNvPr>
          <p:cNvSpPr txBox="1"/>
          <p:nvPr/>
        </p:nvSpPr>
        <p:spPr>
          <a:xfrm>
            <a:off x="802105" y="6239665"/>
            <a:ext cx="191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Epel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et al., 2019</a:t>
            </a:r>
          </a:p>
        </p:txBody>
      </p:sp>
    </p:spTree>
    <p:extLst>
      <p:ext uri="{BB962C8B-B14F-4D97-AF65-F5344CB8AC3E}">
        <p14:creationId xmlns:p14="http://schemas.microsoft.com/office/powerpoint/2010/main" val="240723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73"/>
    </mc:Choice>
    <mc:Fallback xmlns="">
      <p:transition spd="slow" advTm="86473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C3466-4F9F-3145-9BDB-FC8A86A4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2172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Campus Water Promotion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51548" y="1253331"/>
            <a:ext cx="5181600" cy="4351338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Campus logo bottles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“Free Tap” map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Portable stations at events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Promotional signage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Post safety of tap water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Supporting institutional policies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DrinkingW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989" y="1062902"/>
            <a:ext cx="3332620" cy="249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60AFBB-2ABB-AB43-970A-2B099BD11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23"/>
          <a:stretch/>
        </p:blipFill>
        <p:spPr>
          <a:xfrm>
            <a:off x="185639" y="4408430"/>
            <a:ext cx="2805473" cy="26867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CC4F5D-B670-8B4B-A6DF-4380684738BE}"/>
              </a:ext>
            </a:extLst>
          </p:cNvPr>
          <p:cNvSpPr txBox="1"/>
          <p:nvPr/>
        </p:nvSpPr>
        <p:spPr>
          <a:xfrm>
            <a:off x="10840452" y="3722020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Stanford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A4FF8C-AD09-B844-8692-73F5AB4B4FBB}"/>
              </a:ext>
            </a:extLst>
          </p:cNvPr>
          <p:cNvSpPr txBox="1"/>
          <p:nvPr/>
        </p:nvSpPr>
        <p:spPr>
          <a:xfrm rot="16200000">
            <a:off x="5609293" y="4845701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Princeton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7A6CC3-BDEB-564A-B36B-8FA2109F3D52}"/>
              </a:ext>
            </a:extLst>
          </p:cNvPr>
          <p:cNvSpPr txBox="1"/>
          <p:nvPr/>
        </p:nvSpPr>
        <p:spPr>
          <a:xfrm rot="16200000">
            <a:off x="2482653" y="5771881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New York City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0ECAA1-8F6E-6649-8DCE-296EB7D9C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148" y="3247534"/>
            <a:ext cx="3143512" cy="29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3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File:US CDC logo.svg - Wikimedia Commons"/>
          <p:cNvSpPr>
            <a:spLocks noChangeAspect="1" noChangeArrowheads="1"/>
          </p:cNvSpPr>
          <p:nvPr/>
        </p:nvSpPr>
        <p:spPr bwMode="auto">
          <a:xfrm>
            <a:off x="6781800" y="4744906"/>
            <a:ext cx="1143000" cy="114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C9EDFD-ACAC-6549-80EC-AB936F179A7F}"/>
              </a:ext>
            </a:extLst>
          </p:cNvPr>
          <p:cNvSpPr/>
          <p:nvPr/>
        </p:nvSpPr>
        <p:spPr>
          <a:xfrm flipV="1">
            <a:off x="0" y="685799"/>
            <a:ext cx="12192000" cy="150242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832" y="5957112"/>
            <a:ext cx="2491932" cy="90088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0"/>
            <a:ext cx="12192000" cy="685799"/>
          </a:xfrm>
          <a:prstGeom prst="rect">
            <a:avLst/>
          </a:prstGeom>
          <a:solidFill>
            <a:srgbClr val="5EB4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0C615-B52C-4322-9FC8-FFCDE4D55190}"/>
              </a:ext>
            </a:extLst>
          </p:cNvPr>
          <p:cNvSpPr txBox="1"/>
          <p:nvPr/>
        </p:nvSpPr>
        <p:spPr>
          <a:xfrm>
            <a:off x="0" y="39468"/>
            <a:ext cx="11490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Announcements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9047" y="2062206"/>
            <a:ext cx="1139390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Join us for the final sessions of the speaker series!</a:t>
            </a:r>
          </a:p>
          <a:p>
            <a:pPr algn="ctr"/>
            <a:r>
              <a:rPr lang="en-US" sz="2800" b="1" i="1" dirty="0"/>
              <a:t>Wednesday @ 4pm EST </a:t>
            </a:r>
          </a:p>
          <a:p>
            <a:pPr algn="ctr"/>
            <a:endParaRPr lang="en-US" sz="3200" b="1" i="1" dirty="0"/>
          </a:p>
          <a:p>
            <a:pPr algn="ctr"/>
            <a:r>
              <a:rPr lang="en-US" sz="3200" b="1" dirty="0"/>
              <a:t>July 28</a:t>
            </a:r>
            <a:r>
              <a:rPr lang="en-US" sz="3200" b="1" baseline="30000" dirty="0"/>
              <a:t>th</a:t>
            </a:r>
            <a:r>
              <a:rPr lang="en-US" sz="3200" b="1" dirty="0"/>
              <a:t>: </a:t>
            </a:r>
            <a:r>
              <a:rPr lang="en-US" sz="3200" dirty="0"/>
              <a:t>Food and Nutrition Security</a:t>
            </a:r>
          </a:p>
          <a:p>
            <a:pPr algn="ctr"/>
            <a:r>
              <a:rPr lang="en-US" sz="3200" b="1" dirty="0"/>
              <a:t>August 11</a:t>
            </a:r>
            <a:r>
              <a:rPr lang="en-US" sz="3200" b="1" baseline="30000" dirty="0"/>
              <a:t>th</a:t>
            </a:r>
            <a:r>
              <a:rPr lang="en-US" sz="3200" dirty="0"/>
              <a:t>: Virtual Student Presentation and Poster Session</a:t>
            </a:r>
          </a:p>
        </p:txBody>
      </p:sp>
    </p:spTree>
    <p:extLst>
      <p:ext uri="{BB962C8B-B14F-4D97-AF65-F5344CB8AC3E}">
        <p14:creationId xmlns:p14="http://schemas.microsoft.com/office/powerpoint/2010/main" val="1872397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B122898-5029-264E-A6D5-F22E460EF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205" y="271462"/>
            <a:ext cx="8225589" cy="547375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194FAC-DEC6-7C4D-9B91-2BEB6E4FE8D1}"/>
              </a:ext>
            </a:extLst>
          </p:cNvPr>
          <p:cNvSpPr txBox="1">
            <a:spLocks/>
          </p:cNvSpPr>
          <p:nvPr/>
        </p:nvSpPr>
        <p:spPr>
          <a:xfrm>
            <a:off x="313899" y="5737718"/>
            <a:ext cx="5154797" cy="1108704"/>
          </a:xfrm>
          <a:prstGeom prst="rect">
            <a:avLst/>
          </a:prstGeom>
        </p:spPr>
        <p:txBody>
          <a:bodyPr numCol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Christina Hecht,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4"/>
              </a:rPr>
              <a:t>ceahecht@ucanr.edu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18F6A2-EF06-414B-A3E2-E9CDCC501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593" y="3968250"/>
            <a:ext cx="4408713" cy="1910701"/>
          </a:xfrm>
        </p:spPr>
        <p:txBody>
          <a:bodyPr>
            <a:normAutofit/>
          </a:bodyPr>
          <a:lstStyle/>
          <a:p>
            <a:br>
              <a:rPr lang="en-US" b="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  <a:latin typeface="+mn-lt"/>
              </a:rPr>
              <a:t>Enjoy your summer!</a:t>
            </a:r>
            <a:br>
              <a:rPr lang="en-US" sz="2800" dirty="0">
                <a:solidFill>
                  <a:srgbClr val="FFFF00"/>
                </a:solidFill>
                <a:latin typeface="+mn-lt"/>
              </a:rPr>
            </a:br>
            <a:r>
              <a:rPr lang="en-US" sz="2800" dirty="0">
                <a:solidFill>
                  <a:srgbClr val="FFFF00"/>
                </a:solidFill>
                <a:latin typeface="+mn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7326467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F8A6F-AF76-7B4E-9153-989FBC8CC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96412"/>
            <a:ext cx="10515600" cy="1500187"/>
          </a:xfrm>
        </p:spPr>
        <p:txBody>
          <a:bodyPr/>
          <a:lstStyle/>
          <a:p>
            <a:r>
              <a:rPr lang="en-US" dirty="0"/>
              <a:t>Additional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76B1D-097B-9246-869D-9DDDDCA13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3211308"/>
            <a:ext cx="10515600" cy="1500187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Conceptual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Campus water station considerations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Effective access to drinking 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3600181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1411E-B20E-6A44-9466-D53582BEB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2894351" cy="889855"/>
          </a:xfrm>
        </p:spPr>
        <p:txBody>
          <a:bodyPr>
            <a:noAutofit/>
          </a:bodyPr>
          <a:lstStyle/>
          <a:p>
            <a:r>
              <a:rPr lang="en-US" sz="3600" dirty="0"/>
              <a:t>Drinking Water</a:t>
            </a:r>
            <a:br>
              <a:rPr lang="en-US" sz="3600" dirty="0"/>
            </a:br>
            <a:r>
              <a:rPr lang="en-US" sz="3600" dirty="0"/>
              <a:t>Conceptual Model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C6BF5B-6CAA-2E4B-A0AD-01BFA9D42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39" y="0"/>
            <a:ext cx="797413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58C601-CBFE-C94A-AB9D-10B2E3E69378}"/>
              </a:ext>
            </a:extLst>
          </p:cNvPr>
          <p:cNvSpPr txBox="1"/>
          <p:nvPr/>
        </p:nvSpPr>
        <p:spPr>
          <a:xfrm>
            <a:off x="346444" y="5466566"/>
            <a:ext cx="3386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In:  Patel AI, Hecht CE, Cradock A, Edwards MA, Ritchie LD. Drinking Water in the United States: Implications of Water Safety, Access and Consumption. Ann Rev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Nutr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2020 Sep 23;40:345-373</a:t>
            </a:r>
          </a:p>
        </p:txBody>
      </p:sp>
    </p:spTree>
    <p:extLst>
      <p:ext uri="{BB962C8B-B14F-4D97-AF65-F5344CB8AC3E}">
        <p14:creationId xmlns:p14="http://schemas.microsoft.com/office/powerpoint/2010/main" val="1807160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title"/>
          </p:nvPr>
        </p:nvSpPr>
        <p:spPr>
          <a:xfrm>
            <a:off x="1981200" y="43934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Water station considerations</a:t>
            </a:r>
          </a:p>
        </p:txBody>
      </p:sp>
      <p:sp>
        <p:nvSpPr>
          <p:cNvPr id="107523" name="Rectangle 3"/>
          <p:cNvSpPr>
            <a:spLocks noGrp="1"/>
          </p:cNvSpPr>
          <p:nvPr>
            <p:ph sz="quarter" idx="1"/>
          </p:nvPr>
        </p:nvSpPr>
        <p:spPr>
          <a:xfrm>
            <a:off x="728449" y="1516064"/>
            <a:ext cx="8153400" cy="4546859"/>
          </a:xfrm>
        </p:spPr>
        <p:txBody>
          <a:bodyPr>
            <a:normAutofit fontScale="85000" lnSpcReduction="20000"/>
          </a:bodyPr>
          <a:lstStyle/>
          <a:p>
            <a:pPr marL="5715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Replace or augment existing water fountains? </a:t>
            </a:r>
          </a:p>
          <a:p>
            <a:pPr marL="857250" lvl="1" indent="-342900"/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Key locations – Site specific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5715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Resolve any safety questions</a:t>
            </a:r>
          </a:p>
          <a:p>
            <a:pPr marL="857250" lvl="1" indent="-342900"/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And let community know!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5715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Cost </a:t>
            </a:r>
          </a:p>
          <a:p>
            <a:pPr marL="800100" lvl="1"/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Big range; depends on brand, location, installation </a:t>
            </a:r>
          </a:p>
          <a:p>
            <a:pPr marL="800100" lvl="1"/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Bulk purchase possibilities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5715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Extra features</a:t>
            </a:r>
          </a:p>
          <a:p>
            <a:pPr marL="800100" lvl="1"/>
            <a:r>
              <a:rPr lang="en-US" sz="2300" dirty="0">
                <a:solidFill>
                  <a:schemeClr val="accent1">
                    <a:lumMod val="50000"/>
                  </a:schemeClr>
                </a:solidFill>
              </a:rPr>
              <a:t>To filter or not to filter </a:t>
            </a:r>
          </a:p>
          <a:p>
            <a:pPr marL="800100" lvl="1"/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Counter, filter replacement indicator</a:t>
            </a:r>
          </a:p>
          <a:p>
            <a:pPr marL="800100" lvl="1"/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Chilled water?</a:t>
            </a:r>
          </a:p>
          <a:p>
            <a:pPr marL="1200150" lvl="2"/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Need electrical for chilled water 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11430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Other considerations</a:t>
            </a:r>
          </a:p>
          <a:p>
            <a:pPr marL="857250" lvl="1"/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Weather conditions</a:t>
            </a:r>
          </a:p>
          <a:p>
            <a:pPr marL="857250" lvl="1"/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Take advantage of resources and technical assistance</a:t>
            </a:r>
            <a:endParaRPr lang="en-US" sz="2600" dirty="0">
              <a:latin typeface="+mn-lt"/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524000" y="1271589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85000" lnSpcReduction="20000"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b="1" kern="1200" smtClean="0">
                <a:solidFill>
                  <a:srgbClr val="FFFFFF"/>
                </a:solidFill>
                <a:latin typeface="+mn-lt"/>
                <a:ea typeface="MS PGothic" pitchFamily="34" charset="-128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30CD6-BEA2-4AF2-AAC9-A4BEC5520B94}" type="slidenum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7FCC3F-4893-2846-B0AF-B5578B4C1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273" y="3481508"/>
            <a:ext cx="1838162" cy="2108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431A13-EF95-1C41-9A90-B636DEF65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364" y="1516064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956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ydration_station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8" t="2161" b="14507"/>
          <a:stretch/>
        </p:blipFill>
        <p:spPr>
          <a:xfrm>
            <a:off x="3025776" y="2561726"/>
            <a:ext cx="3172659" cy="41048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886" y="4316629"/>
            <a:ext cx="2197552" cy="1681128"/>
          </a:xfrm>
          <a:prstGeom prst="rect">
            <a:avLst/>
          </a:prstGeom>
        </p:spPr>
      </p:pic>
      <p:pic>
        <p:nvPicPr>
          <p:cNvPr id="12" name="Picture 11" descr="IMG_032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302" y="2935648"/>
            <a:ext cx="2296582" cy="3062109"/>
          </a:xfrm>
          <a:prstGeom prst="rect">
            <a:avLst/>
          </a:prstGeom>
        </p:spPr>
      </p:pic>
      <p:pic>
        <p:nvPicPr>
          <p:cNvPr id="13" name="Picture 12" descr="Screen Shot 2017-04-01 at 10.30.4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99" y="2108833"/>
            <a:ext cx="2180911" cy="17523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327976" y="327208"/>
            <a:ext cx="8223443" cy="110799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Concept of effective access to water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567547" y="2561726"/>
            <a:ext cx="3069166" cy="221599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Accessible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Appealing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 flow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Vessels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CA6FBB-F791-7C42-8D93-1DBC3E33CF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011"/>
          <a:stretch/>
        </p:blipFill>
        <p:spPr>
          <a:xfrm>
            <a:off x="8713202" y="130421"/>
            <a:ext cx="2911251" cy="27290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A342CE-F7B9-3243-BA75-BFC725AC9064}"/>
              </a:ext>
            </a:extLst>
          </p:cNvPr>
          <p:cNvSpPr/>
          <p:nvPr/>
        </p:nvSpPr>
        <p:spPr>
          <a:xfrm>
            <a:off x="9325426" y="327208"/>
            <a:ext cx="1146468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Zapf Dingbats"/>
                <a:ea typeface="Zapf Dingbats"/>
                <a:cs typeface="Zapf Dingbats"/>
              </a:rPr>
              <a:t>✓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094548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4FDD-D817-EE44-8DA3-23CC6AB52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findings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4051BDB8-47CD-3A44-9E00-25B8850E9484}"/>
              </a:ext>
            </a:extLst>
          </p:cNvPr>
          <p:cNvSpPr txBox="1">
            <a:spLocks/>
          </p:cNvSpPr>
          <p:nvPr/>
        </p:nvSpPr>
        <p:spPr>
          <a:xfrm>
            <a:off x="240633" y="1474327"/>
            <a:ext cx="11774904" cy="48061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Washington University in St. Louis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Ban on bottled water + hydration stations led to decreased sales of bottled drinks and decrease SSB fountain syrup use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University of Vermont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Ban on bottled water sales with healthy beverage ratio policy increased SSB sales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University of California, San Francisco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Ban on sugary drinks in all hospital cafeterias, vending machines, food courts, food trucks and hospital meals decreased consumption by 50%, improved health markers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214 UCSF staff who were frequent SSB consumers (&gt;12 oz/day), 10 months after removing sugary drinks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69% of staff saw a decrease in waist circumference (with an average decrease of 2.1 cm)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Small beneficial change in insulin sensitivity measured by Homeostatic Model Assessment of Insulin Resistance (HOMA-IR) (a prediabetes biomarker) – especially in high-BMI group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7A18A5-A4FC-5541-B10A-0CADA177FFBC}"/>
              </a:ext>
            </a:extLst>
          </p:cNvPr>
          <p:cNvSpPr txBox="1"/>
          <p:nvPr/>
        </p:nvSpPr>
        <p:spPr>
          <a:xfrm>
            <a:off x="684734" y="6280484"/>
            <a:ext cx="3710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Berman &amp; Johnson, 2015;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D’Altrui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2017;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Epel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et al., 2020 </a:t>
            </a:r>
          </a:p>
        </p:txBody>
      </p:sp>
    </p:spTree>
    <p:extLst>
      <p:ext uri="{BB962C8B-B14F-4D97-AF65-F5344CB8AC3E}">
        <p14:creationId xmlns:p14="http://schemas.microsoft.com/office/powerpoint/2010/main" val="15696492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26"/>
            <a:ext cx="4389839" cy="158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63987" y="0"/>
            <a:ext cx="3028013" cy="41353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2" descr="File:US CDC logo.svg - Wikimedia Commons"/>
          <p:cNvSpPr>
            <a:spLocks noChangeAspect="1" noChangeArrowheads="1"/>
          </p:cNvSpPr>
          <p:nvPr/>
        </p:nvSpPr>
        <p:spPr bwMode="auto">
          <a:xfrm>
            <a:off x="6781800" y="4744906"/>
            <a:ext cx="1143000" cy="114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 rot="10800000" flipH="1" flipV="1">
            <a:off x="7620001" y="451472"/>
            <a:ext cx="4261052" cy="413530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Want to learn more about NOPREN or join the network?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https://nopren.ucsf.edu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contact NOPREN@ucsf.edu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2CCAAD-B968-49AF-8A05-DFF3BC7A87B1}"/>
              </a:ext>
            </a:extLst>
          </p:cNvPr>
          <p:cNvSpPr txBox="1"/>
          <p:nvPr/>
        </p:nvSpPr>
        <p:spPr>
          <a:xfrm>
            <a:off x="538480" y="1940560"/>
            <a:ext cx="67705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Ways to engage with NOPREN: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 up for the listserv to receive newsletters and network info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Attend monthly State-of-the-Science webinars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 a Work Group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Group Fellows program</a:t>
            </a:r>
          </a:p>
        </p:txBody>
      </p:sp>
    </p:spTree>
    <p:extLst>
      <p:ext uri="{BB962C8B-B14F-4D97-AF65-F5344CB8AC3E}">
        <p14:creationId xmlns:p14="http://schemas.microsoft.com/office/powerpoint/2010/main" val="916548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900058"/>
            <a:ext cx="12192000" cy="2966720"/>
          </a:xfrm>
          <a:prstGeom prst="rect">
            <a:avLst/>
          </a:prstGeom>
          <a:solidFill>
            <a:srgbClr val="5EB4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Session </a:t>
            </a:r>
            <a:r>
              <a:rPr lang="en-US" sz="6000" b="1" dirty="0">
                <a:solidFill>
                  <a:prstClr val="white"/>
                </a:solidFill>
                <a:latin typeface="Calibri"/>
              </a:rPr>
              <a:t>5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: Drinking Water Access &amp; Sugar-Sweetened Beverages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729302"/>
            <a:ext cx="12192000" cy="1740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233" y="1055110"/>
            <a:ext cx="4748727" cy="1716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033C9D-C5A9-49BD-AC69-D856CBF3AFA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927" y="1258329"/>
            <a:ext cx="1499553" cy="151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801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3DF871-87C9-455E-BF74-93F4F680D1DC}"/>
              </a:ext>
            </a:extLst>
          </p:cNvPr>
          <p:cNvSpPr/>
          <p:nvPr/>
        </p:nvSpPr>
        <p:spPr>
          <a:xfrm>
            <a:off x="0" y="0"/>
            <a:ext cx="12192000" cy="685799"/>
          </a:xfrm>
          <a:prstGeom prst="rect">
            <a:avLst/>
          </a:prstGeom>
          <a:solidFill>
            <a:srgbClr val="5EB4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B8F9A4-136C-4ED6-8DDD-62269EE1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64886"/>
            <a:ext cx="10515600" cy="5270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Presenters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244CA7-615B-4161-8931-DF33E503F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782" y="3291287"/>
            <a:ext cx="2448378" cy="301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9FDED4-9E43-491B-B197-6E36044BD962}"/>
              </a:ext>
            </a:extLst>
          </p:cNvPr>
          <p:cNvSpPr txBox="1"/>
          <p:nvPr/>
        </p:nvSpPr>
        <p:spPr>
          <a:xfrm flipH="1">
            <a:off x="8371590" y="6369700"/>
            <a:ext cx="4090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Christina Hecht, Nutrition Policy Institute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06E3EE-D193-4255-8359-6ACC9E5ED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70037"/>
            <a:ext cx="2600378" cy="30191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2160F8-149A-4A05-8DCC-080436A322D7}"/>
              </a:ext>
            </a:extLst>
          </p:cNvPr>
          <p:cNvSpPr txBox="1"/>
          <p:nvPr/>
        </p:nvSpPr>
        <p:spPr>
          <a:xfrm flipH="1">
            <a:off x="6312946" y="4057260"/>
            <a:ext cx="2166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Caitlin Merlo, CDC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C21D92-11B1-417C-831A-C888EB081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160" y="3351422"/>
            <a:ext cx="2600378" cy="28900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2BD556-78F6-4F53-95BB-BB6FA745AED3}"/>
              </a:ext>
            </a:extLst>
          </p:cNvPr>
          <p:cNvSpPr txBox="1"/>
          <p:nvPr/>
        </p:nvSpPr>
        <p:spPr>
          <a:xfrm flipH="1">
            <a:off x="3361106" y="6301588"/>
            <a:ext cx="2166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Sohyun Park, CDC</a:t>
            </a:r>
          </a:p>
        </p:txBody>
      </p:sp>
      <p:pic>
        <p:nvPicPr>
          <p:cNvPr id="1030" name="Picture 6" descr="Angie Cradock | Harvard T.H. Chan School of Public Health">
            <a:extLst>
              <a:ext uri="{FF2B5EF4-FFF2-40B4-BE49-F238E27FC236}">
                <a16:creationId xmlns:a16="http://schemas.microsoft.com/office/drawing/2014/main" id="{1AA87FEB-DE30-4EC2-8A55-E8B631FA7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08" y="954161"/>
            <a:ext cx="2345190" cy="296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C8856D-30AA-40BB-A965-CA11D3683DC4}"/>
              </a:ext>
            </a:extLst>
          </p:cNvPr>
          <p:cNvSpPr txBox="1"/>
          <p:nvPr/>
        </p:nvSpPr>
        <p:spPr>
          <a:xfrm flipH="1">
            <a:off x="358152" y="3998471"/>
            <a:ext cx="250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Angie Cradock, Harvard T. Chan School of Public Health</a:t>
            </a:r>
          </a:p>
        </p:txBody>
      </p:sp>
    </p:spTree>
    <p:extLst>
      <p:ext uri="{BB962C8B-B14F-4D97-AF65-F5344CB8AC3E}">
        <p14:creationId xmlns:p14="http://schemas.microsoft.com/office/powerpoint/2010/main" val="3719678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sz="1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9227" y="2095696"/>
            <a:ext cx="10993546" cy="590321"/>
          </a:xfrm>
        </p:spPr>
        <p:txBody>
          <a:bodyPr>
            <a:normAutofit/>
          </a:bodyPr>
          <a:lstStyle/>
          <a:p>
            <a:r>
              <a:rPr lang="en-US" sz="2800" b="1" cap="none" dirty="0"/>
              <a:t>Sohyun Park, PhD</a:t>
            </a:r>
            <a:endParaRPr lang="en-US" sz="2800" cap="none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08791" y="570271"/>
            <a:ext cx="11446136" cy="1525425"/>
          </a:xfrm>
        </p:spPr>
        <p:txBody>
          <a:bodyPr>
            <a:noAutofit/>
          </a:bodyPr>
          <a:lstStyle/>
          <a:p>
            <a:r>
              <a:rPr lang="en-US" sz="3600" b="1" cap="none" dirty="0"/>
              <a:t>CDC’s Surveillance and Research Around Sugar-Sweetened Beverage and Drinking Water</a:t>
            </a:r>
            <a:endParaRPr lang="en-US" sz="3600" cap="none" dirty="0"/>
          </a:p>
        </p:txBody>
      </p:sp>
    </p:spTree>
    <p:extLst>
      <p:ext uri="{BB962C8B-B14F-4D97-AF65-F5344CB8AC3E}">
        <p14:creationId xmlns:p14="http://schemas.microsoft.com/office/powerpoint/2010/main" val="4006829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894" y="729659"/>
            <a:ext cx="11029616" cy="623392"/>
          </a:xfrm>
        </p:spPr>
        <p:txBody>
          <a:bodyPr/>
          <a:lstStyle/>
          <a:p>
            <a:pPr algn="ctr"/>
            <a:r>
              <a:rPr lang="en-US" dirty="0"/>
              <a:t>DNPAO Strategic Priorities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731133" y="3195016"/>
            <a:ext cx="8772506" cy="2061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 type="oval" w="med" len="med"/>
            <a:tailEnd type="oval" w="med" len="med"/>
          </a:ln>
          <a:effectLst/>
        </p:spPr>
      </p:cxnSp>
      <p:sp>
        <p:nvSpPr>
          <p:cNvPr id="4" name="Rounded Rectangle 3"/>
          <p:cNvSpPr/>
          <p:nvPr/>
        </p:nvSpPr>
        <p:spPr>
          <a:xfrm>
            <a:off x="2034436" y="2220998"/>
            <a:ext cx="2585195" cy="1953491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adug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864147" y="2220998"/>
            <a:ext cx="2585195" cy="1953491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adug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57424" y="2220998"/>
            <a:ext cx="2585195" cy="1953491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adugi"/>
              <a:ea typeface="+mn-ea"/>
              <a:cs typeface="+mn-cs"/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034354" y="4911443"/>
            <a:ext cx="2584450" cy="1567624"/>
          </a:xfrm>
          <a:prstGeom prst="rect">
            <a:avLst/>
          </a:prstGeom>
          <a:solidFill>
            <a:sysClr val="window" lastClr="FFFFFF"/>
          </a:solidFill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549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C41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n-cs"/>
              </a:rPr>
              <a:t>Breastfeeding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549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C41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n-cs"/>
              </a:rPr>
              <a:t>Maternal, Infant &amp;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2C41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n-cs"/>
              </a:rPr>
              <a:t>Toddler Nutrition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22C41"/>
              </a:solidFill>
              <a:effectLst/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549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C41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n-cs"/>
              </a:rPr>
              <a:t>Vitamins &amp; Minerals</a:t>
            </a:r>
          </a:p>
        </p:txBody>
      </p:sp>
      <p:sp>
        <p:nvSpPr>
          <p:cNvPr id="8" name="Rectangle 7"/>
          <p:cNvSpPr/>
          <p:nvPr/>
        </p:nvSpPr>
        <p:spPr>
          <a:xfrm>
            <a:off x="7638493" y="2269162"/>
            <a:ext cx="26041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8B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dugi"/>
                <a:ea typeface="+mn-ea"/>
                <a:cs typeface="+mn-cs"/>
              </a:rPr>
              <a:t>Adults &amp; Older Adults Maintaining a Healthy Lifestyle</a:t>
            </a:r>
          </a:p>
        </p:txBody>
      </p:sp>
      <p:sp>
        <p:nvSpPr>
          <p:cNvPr id="9" name="Double Wave 8"/>
          <p:cNvSpPr/>
          <p:nvPr/>
        </p:nvSpPr>
        <p:spPr>
          <a:xfrm>
            <a:off x="1660177" y="1425175"/>
            <a:ext cx="8918902" cy="613470"/>
          </a:xfrm>
          <a:prstGeom prst="doubleWave">
            <a:avLst/>
          </a:prstGeom>
          <a:solidFill>
            <a:srgbClr val="11B2C2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dugi"/>
                <a:ea typeface="+mn-ea"/>
                <a:cs typeface="+mn-cs"/>
              </a:rPr>
              <a:t>Reaching All Americans Across the Lifespan by Supporting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38217" y="2295722"/>
            <a:ext cx="25557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8B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dugi"/>
                <a:ea typeface="+mn-ea"/>
                <a:cs typeface="+mn-cs"/>
              </a:rPr>
              <a:t>Children &amp; Youth Growing Up Strong &amp; Healthy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78983" y="2418652"/>
            <a:ext cx="2295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8B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dugi"/>
                <a:ea typeface="+mn-ea"/>
                <a:cs typeface="+mn-cs"/>
              </a:rPr>
              <a:t>A Healthy Start for Infants</a:t>
            </a:r>
          </a:p>
        </p:txBody>
      </p:sp>
      <p:sp>
        <p:nvSpPr>
          <p:cNvPr id="12" name="Text Placeholder 4"/>
          <p:cNvSpPr txBox="1">
            <a:spLocks/>
          </p:cNvSpPr>
          <p:nvPr/>
        </p:nvSpPr>
        <p:spPr bwMode="auto">
          <a:xfrm>
            <a:off x="4838217" y="4911442"/>
            <a:ext cx="5947058" cy="1567624"/>
          </a:xfrm>
          <a:prstGeom prst="rect">
            <a:avLst/>
          </a:prstGeom>
          <a:solidFill>
            <a:sysClr val="window" lastClr="FFFFFF"/>
          </a:solidFill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D8B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80039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6A0D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2549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C41"/>
                </a:solidFill>
                <a:effectLst/>
                <a:uLnTx/>
                <a:uFillTx/>
                <a:latin typeface="Gadugi"/>
                <a:ea typeface="+mn-ea"/>
                <a:cs typeface="+mn-cs"/>
              </a:rPr>
              <a:t>Good Nutrition &amp; Healthy Food Environments</a:t>
            </a: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2549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C41"/>
                </a:solidFill>
                <a:effectLst/>
                <a:uLnTx/>
                <a:uFillTx/>
                <a:latin typeface="Gadugi"/>
                <a:ea typeface="+mn-ea"/>
                <a:cs typeface="+mn-cs"/>
              </a:rPr>
              <a:t>Physical Activity &amp; Access to Environments Designed for Physical Activity</a:t>
            </a: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2549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C41"/>
                </a:solidFill>
                <a:effectLst/>
                <a:uLnTx/>
                <a:uFillTx/>
                <a:latin typeface="Gadugi"/>
                <a:ea typeface="+mn-ea"/>
                <a:cs typeface="+mn-cs"/>
              </a:rPr>
              <a:t>Healthy Weight Management &amp; Obesity Prevention </a:t>
            </a:r>
          </a:p>
        </p:txBody>
      </p:sp>
      <p:cxnSp>
        <p:nvCxnSpPr>
          <p:cNvPr id="13" name="Straight Connector 12"/>
          <p:cNvCxnSpPr>
            <a:stCxn id="4" idx="2"/>
            <a:endCxn id="7" idx="0"/>
          </p:cNvCxnSpPr>
          <p:nvPr/>
        </p:nvCxnSpPr>
        <p:spPr>
          <a:xfrm>
            <a:off x="3327033" y="4174489"/>
            <a:ext cx="0" cy="736953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 flipH="1">
            <a:off x="7552669" y="4407273"/>
            <a:ext cx="712" cy="47722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 flipV="1">
            <a:off x="6156743" y="4184660"/>
            <a:ext cx="0" cy="232785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 flipV="1">
            <a:off x="8940554" y="4174489"/>
            <a:ext cx="0" cy="232785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H="1" flipV="1">
            <a:off x="6156744" y="4417446"/>
            <a:ext cx="2793277" cy="5293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ysDot"/>
            <a:miter lim="800000"/>
            <a:headEnd type="oval" w="med" len="med"/>
            <a:tailEnd type="oval" w="med" len="med"/>
          </a:ln>
          <a:effectLst/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11" y="3338818"/>
            <a:ext cx="370617" cy="7412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81" y="3321556"/>
            <a:ext cx="315646" cy="7808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801" y="3271157"/>
            <a:ext cx="739112" cy="8437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768" y="3330554"/>
            <a:ext cx="555969" cy="7456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101" y="3331205"/>
            <a:ext cx="412071" cy="7456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90" y="3209267"/>
            <a:ext cx="669286" cy="843127"/>
          </a:xfrm>
          <a:prstGeom prst="rect">
            <a:avLst/>
          </a:prstGeom>
        </p:spPr>
      </p:pic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9B8A28B0-FBA9-47CF-8F3B-E98509EB4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70255" y="6052001"/>
            <a:ext cx="105251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7A7C">
                    <a:lumMod val="75000"/>
                  </a:srgbClr>
                </a:solidFill>
                <a:effectLst/>
                <a:uLnTx/>
                <a:uFillTx/>
                <a:latin typeface="Gadug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7A7C">
                  <a:lumMod val="75000"/>
                </a:srgbClr>
              </a:solidFill>
              <a:effectLst/>
              <a:uLnTx/>
              <a:uFillTx/>
              <a:latin typeface="Gadug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48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0FADB6-4C0D-4209-BBB0-0EA79B0A7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49" y="1997339"/>
            <a:ext cx="7688826" cy="43543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200" dirty="0"/>
              <a:t>Liquids that are sweetened with added sugars that add calories (e.g., soda, fruit drinks, sweetened coffee and tea drinks, and sports and energy drinks)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Leading sources of added sugars in the American diets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Adverse health consequences including obesity, type 2 diabetes, cardiovascular disease, dental caries, and asthma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Substitute SSB with plain water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26A967-09B0-4DF6-8894-848D4D48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Sugar-sweetened beverages (</a:t>
            </a:r>
            <a:r>
              <a:rPr lang="en-US" dirty="0" err="1"/>
              <a:t>ssb</a:t>
            </a:r>
            <a:r>
              <a:rPr lang="en-US" dirty="0"/>
              <a:t>), added sugars, and plain water</a:t>
            </a:r>
          </a:p>
        </p:txBody>
      </p:sp>
      <p:pic>
        <p:nvPicPr>
          <p:cNvPr id="5" name="Picture 4" descr="A picture containing food, arranged, several&#10;&#10;Description automatically generated">
            <a:extLst>
              <a:ext uri="{FF2B5EF4-FFF2-40B4-BE49-F238E27FC236}">
                <a16:creationId xmlns:a16="http://schemas.microsoft.com/office/drawing/2014/main" id="{EA4C9F70-702A-463E-8ED1-5A06477133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r="2897" b="-4"/>
          <a:stretch/>
        </p:blipFill>
        <p:spPr>
          <a:xfrm>
            <a:off x="8808846" y="2061403"/>
            <a:ext cx="2801962" cy="2060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23AAD3-A756-4EED-8EE7-2BFC0E2B2B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332" y="4467287"/>
            <a:ext cx="2692719" cy="179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6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vert="horz" lIns="91440" tIns="45720" rIns="91440" bIns="45720" rtlCol="0" anchor="b">
        <a:normAutofit/>
      </a:bodyPr>
      <a:lstStyle>
        <a:defPPr algn="l">
          <a:defRPr sz="4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Dividend">
  <a:themeElements>
    <a:clrScheme name="NCCDPHP 1">
      <a:dk1>
        <a:srgbClr val="122C41"/>
      </a:dk1>
      <a:lt1>
        <a:sysClr val="window" lastClr="FFFFFF"/>
      </a:lt1>
      <a:dk2>
        <a:srgbClr val="3D3D3D"/>
      </a:dk2>
      <a:lt2>
        <a:srgbClr val="D3F9EB"/>
      </a:lt2>
      <a:accent1>
        <a:srgbClr val="2C5760"/>
      </a:accent1>
      <a:accent2>
        <a:srgbClr val="007A7C"/>
      </a:accent2>
      <a:accent3>
        <a:srgbClr val="24E0C5"/>
      </a:accent3>
      <a:accent4>
        <a:srgbClr val="969FA7"/>
      </a:accent4>
      <a:accent5>
        <a:srgbClr val="5ACC5A"/>
      </a:accent5>
      <a:accent6>
        <a:srgbClr val="0AA750"/>
      </a:accent6>
      <a:hlink>
        <a:srgbClr val="828282"/>
      </a:hlink>
      <a:folHlink>
        <a:srgbClr val="A5A5A5"/>
      </a:folHlink>
    </a:clrScheme>
    <a:fontScheme name="DNPAO Fonts">
      <a:majorFont>
        <a:latin typeface="Rockwell"/>
        <a:ea typeface=""/>
        <a:cs typeface=""/>
      </a:majorFont>
      <a:minorFont>
        <a:latin typeface="Gadugi"/>
        <a:ea typeface=""/>
        <a:cs typeface="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4.xml><?xml version="1.0" encoding="utf-8"?>
<a:theme xmlns:a="http://schemas.openxmlformats.org/drawingml/2006/main" name="Dividend">
  <a:themeElements>
    <a:clrScheme name="NCCDPHP 1">
      <a:dk1>
        <a:srgbClr val="122C41"/>
      </a:dk1>
      <a:lt1>
        <a:sysClr val="window" lastClr="FFFFFF"/>
      </a:lt1>
      <a:dk2>
        <a:srgbClr val="3D3D3D"/>
      </a:dk2>
      <a:lt2>
        <a:srgbClr val="D3F9EB"/>
      </a:lt2>
      <a:accent1>
        <a:srgbClr val="2C5760"/>
      </a:accent1>
      <a:accent2>
        <a:srgbClr val="007A7C"/>
      </a:accent2>
      <a:accent3>
        <a:srgbClr val="24E0C5"/>
      </a:accent3>
      <a:accent4>
        <a:srgbClr val="969FA7"/>
      </a:accent4>
      <a:accent5>
        <a:srgbClr val="5ACC5A"/>
      </a:accent5>
      <a:accent6>
        <a:srgbClr val="0AA750"/>
      </a:accent6>
      <a:hlink>
        <a:srgbClr val="828282"/>
      </a:hlink>
      <a:folHlink>
        <a:srgbClr val="A5A5A5"/>
      </a:folHlink>
    </a:clrScheme>
    <a:fontScheme name="DNPAO Fonts">
      <a:majorFont>
        <a:latin typeface="Rockwell"/>
        <a:ea typeface=""/>
        <a:cs typeface=""/>
      </a:majorFont>
      <a:minorFont>
        <a:latin typeface="Gadugi"/>
        <a:ea typeface=""/>
        <a:cs typeface="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5.xml><?xml version="1.0" encoding="utf-8"?>
<a:theme xmlns:a="http://schemas.openxmlformats.org/drawingml/2006/main" name="10_Dividend">
  <a:themeElements>
    <a:clrScheme name="NCCDPHP 1">
      <a:dk1>
        <a:srgbClr val="122C41"/>
      </a:dk1>
      <a:lt1>
        <a:sysClr val="window" lastClr="FFFFFF"/>
      </a:lt1>
      <a:dk2>
        <a:srgbClr val="3D3D3D"/>
      </a:dk2>
      <a:lt2>
        <a:srgbClr val="D3F9EB"/>
      </a:lt2>
      <a:accent1>
        <a:srgbClr val="2C5760"/>
      </a:accent1>
      <a:accent2>
        <a:srgbClr val="007A7C"/>
      </a:accent2>
      <a:accent3>
        <a:srgbClr val="24E0C5"/>
      </a:accent3>
      <a:accent4>
        <a:srgbClr val="969FA7"/>
      </a:accent4>
      <a:accent5>
        <a:srgbClr val="5ACC5A"/>
      </a:accent5>
      <a:accent6>
        <a:srgbClr val="0AA750"/>
      </a:accent6>
      <a:hlink>
        <a:srgbClr val="828282"/>
      </a:hlink>
      <a:folHlink>
        <a:srgbClr val="A5A5A5"/>
      </a:folHlink>
    </a:clrScheme>
    <a:fontScheme name="DNPAO Fonts">
      <a:majorFont>
        <a:latin typeface="Rockwell"/>
        <a:ea typeface=""/>
        <a:cs typeface=""/>
      </a:majorFont>
      <a:minorFont>
        <a:latin typeface="Gadugi"/>
        <a:ea typeface=""/>
        <a:cs typeface="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fts_07292020" id="{7ED776BC-2699-FD44-AFC8-F196773CA978}" vid="{90778212-95D7-7D46-988B-5B62544A8209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2444</Words>
  <Application>Microsoft Office PowerPoint</Application>
  <PresentationFormat>Widescreen</PresentationFormat>
  <Paragraphs>341</Paragraphs>
  <Slides>46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46</vt:i4>
      </vt:variant>
    </vt:vector>
  </HeadingPairs>
  <TitlesOfParts>
    <vt:vector size="65" baseType="lpstr">
      <vt:lpstr>Arial</vt:lpstr>
      <vt:lpstr>Calibri</vt:lpstr>
      <vt:lpstr>Calibri Light</vt:lpstr>
      <vt:lpstr>Franklin Gothic Book</vt:lpstr>
      <vt:lpstr>Franklin Gothic Medium</vt:lpstr>
      <vt:lpstr>Gadugi</vt:lpstr>
      <vt:lpstr>Lucida Sans</vt:lpstr>
      <vt:lpstr>Roboto</vt:lpstr>
      <vt:lpstr>Rockwell</vt:lpstr>
      <vt:lpstr>Wingdings</vt:lpstr>
      <vt:lpstr>Wingdings 2</vt:lpstr>
      <vt:lpstr>Zapf Dingbats</vt:lpstr>
      <vt:lpstr>Office Theme</vt:lpstr>
      <vt:lpstr>1_Office Theme</vt:lpstr>
      <vt:lpstr>7_Dividend</vt:lpstr>
      <vt:lpstr>Dividend</vt:lpstr>
      <vt:lpstr>10_Dividend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Today’s Presenters</vt:lpstr>
      <vt:lpstr>CDC’s Surveillance and Research Around Sugar-Sweetened Beverage and Drinking Water</vt:lpstr>
      <vt:lpstr>DNPAO Strategic Priorities </vt:lpstr>
      <vt:lpstr>Sugar-sweetened beverages (ssb), added sugars, and plain water</vt:lpstr>
      <vt:lpstr>National health and interview survey (NHIS) - cancer Control Supplement</vt:lpstr>
      <vt:lpstr>Behavioral risk factor surveillance system (brfss) – SSB optional module</vt:lpstr>
      <vt:lpstr>Youth risk behavior survey (yrbs)</vt:lpstr>
      <vt:lpstr>National survey of children’s health</vt:lpstr>
      <vt:lpstr>Porter Novelli’s Styles surveys</vt:lpstr>
      <vt:lpstr>Dnpao websites on ssb, added sugars, and water</vt:lpstr>
      <vt:lpstr>Thank you</vt:lpstr>
      <vt:lpstr>PowerPoint Presentation</vt:lpstr>
      <vt:lpstr>Whole School, Whole Community, Whole Child</vt:lpstr>
      <vt:lpstr>PowerPoint Presentation</vt:lpstr>
      <vt:lpstr>PowerPoint Presentation</vt:lpstr>
      <vt:lpstr>Parents Can Support Water Access in Schools</vt:lpstr>
      <vt:lpstr>Guidance for Reopening Buildings After Prolonged Shutdown or Reduced Operation </vt:lpstr>
      <vt:lpstr>PowerPoint Presentation</vt:lpstr>
      <vt:lpstr> Policy Avenues for Drinking Water</vt:lpstr>
      <vt:lpstr>PowerPoint Presentation</vt:lpstr>
      <vt:lpstr>PowerPoint Presentation</vt:lpstr>
      <vt:lpstr>Drinking Water Policy</vt:lpstr>
      <vt:lpstr>Federal Policy and Drinking Water</vt:lpstr>
      <vt:lpstr>Child Nutrition Act:  more for water?</vt:lpstr>
      <vt:lpstr>Kids’ tap water safety</vt:lpstr>
      <vt:lpstr>Infrastructure bills</vt:lpstr>
      <vt:lpstr>Farm Bill</vt:lpstr>
      <vt:lpstr>Dietary Guidelines for Americans</vt:lpstr>
      <vt:lpstr>PowerPoint Presentation</vt:lpstr>
      <vt:lpstr>Improving Access with  State &amp; Local Policies</vt:lpstr>
      <vt:lpstr>A Closer Look: Campus Beverage Environments and Water Access </vt:lpstr>
      <vt:lpstr>Improving Drinking Water Access on UC Campuses:  The Healthy Beverage Initiative </vt:lpstr>
      <vt:lpstr> Research:  Workplace policy</vt:lpstr>
      <vt:lpstr>Campus Water Promotion Ideas</vt:lpstr>
      <vt:lpstr> Enjoy your summer! Thank you!</vt:lpstr>
      <vt:lpstr>Additional information</vt:lpstr>
      <vt:lpstr>Drinking Water Conceptual Model</vt:lpstr>
      <vt:lpstr>Water station considerations</vt:lpstr>
      <vt:lpstr>PowerPoint Presentation</vt:lpstr>
      <vt:lpstr>Research findings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Levi, Ronli</dc:creator>
  <cp:lastModifiedBy>Levi, Ronli</cp:lastModifiedBy>
  <cp:revision>3</cp:revision>
  <dcterms:created xsi:type="dcterms:W3CDTF">2021-07-21T19:07:01Z</dcterms:created>
  <dcterms:modified xsi:type="dcterms:W3CDTF">2021-07-21T19:19:38Z</dcterms:modified>
</cp:coreProperties>
</file>