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Lst>
  <p:notesMasterIdLst>
    <p:notesMasterId r:id="rId75"/>
  </p:notesMasterIdLst>
  <p:sldIdLst>
    <p:sldId id="257" r:id="rId5"/>
    <p:sldId id="258" r:id="rId6"/>
    <p:sldId id="326" r:id="rId7"/>
    <p:sldId id="260" r:id="rId8"/>
    <p:sldId id="259"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2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B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7907" autoAdjust="0"/>
  </p:normalViewPr>
  <p:slideViewPr>
    <p:cSldViewPr snapToGrid="0">
      <p:cViewPr varScale="1">
        <p:scale>
          <a:sx n="90" d="100"/>
          <a:sy n="90" d="100"/>
        </p:scale>
        <p:origin x="13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F3388-C086-4199-AFD9-C9795FE40B30}" type="doc">
      <dgm:prSet loTypeId="urn:microsoft.com/office/officeart/2005/8/layout/hProcess9" loCatId="process" qsTypeId="urn:microsoft.com/office/officeart/2005/8/quickstyle/simple1" qsCatId="simple" csTypeId="urn:microsoft.com/office/officeart/2005/8/colors/accent5_4" csCatId="accent5" phldr="1"/>
      <dgm:spPr/>
    </dgm:pt>
    <dgm:pt modelId="{08479BD1-D8B8-491D-BA36-38A07FD8B58A}">
      <dgm:prSet phldrT="[Text]"/>
      <dgm:spPr/>
      <dgm:t>
        <a:bodyPr/>
        <a:lstStyle/>
        <a:p>
          <a:r>
            <a:rPr lang="en-US" b="1" dirty="0">
              <a:solidFill>
                <a:schemeClr val="tx1"/>
              </a:solidFill>
              <a:latin typeface="+mj-lt"/>
              <a:cs typeface="Halant Medium Bold" panose="020B0604020202020204" charset="0"/>
            </a:rPr>
            <a:t>National Sourcing</a:t>
          </a:r>
        </a:p>
      </dgm:t>
    </dgm:pt>
    <dgm:pt modelId="{FE2313C6-1B10-4356-BF30-E471DDB908CF}" type="parTrans" cxnId="{EB40B36B-A72F-4C99-84EA-422A79E640A5}">
      <dgm:prSet/>
      <dgm:spPr/>
      <dgm:t>
        <a:bodyPr/>
        <a:lstStyle/>
        <a:p>
          <a:endParaRPr lang="en-US"/>
        </a:p>
      </dgm:t>
    </dgm:pt>
    <dgm:pt modelId="{7587B865-D618-46BE-BD42-0492429E28A7}" type="sibTrans" cxnId="{EB40B36B-A72F-4C99-84EA-422A79E640A5}">
      <dgm:prSet/>
      <dgm:spPr/>
      <dgm:t>
        <a:bodyPr/>
        <a:lstStyle/>
        <a:p>
          <a:endParaRPr lang="en-US"/>
        </a:p>
      </dgm:t>
    </dgm:pt>
    <dgm:pt modelId="{80FC4839-1789-46C8-85C6-D19938416644}">
      <dgm:prSet phldrT="[Text]"/>
      <dgm:spPr/>
      <dgm:t>
        <a:bodyPr/>
        <a:lstStyle/>
        <a:p>
          <a:r>
            <a:rPr lang="en-US" b="1" dirty="0">
              <a:solidFill>
                <a:schemeClr val="tx1"/>
              </a:solidFill>
              <a:latin typeface="+mj-lt"/>
              <a:cs typeface="Halant Medium Bold" panose="020B0604020202020204" charset="0"/>
            </a:rPr>
            <a:t>Food Bank Sourcing and Distribution</a:t>
          </a:r>
        </a:p>
      </dgm:t>
    </dgm:pt>
    <dgm:pt modelId="{AC5C783A-C6C1-4E9D-90CC-B1035DDAD9C1}" type="parTrans" cxnId="{B74F534F-E164-4845-819D-16D537EAC45F}">
      <dgm:prSet/>
      <dgm:spPr/>
      <dgm:t>
        <a:bodyPr/>
        <a:lstStyle/>
        <a:p>
          <a:endParaRPr lang="en-US"/>
        </a:p>
      </dgm:t>
    </dgm:pt>
    <dgm:pt modelId="{007173A0-5321-4C0F-BAD7-2FA6D0258164}" type="sibTrans" cxnId="{B74F534F-E164-4845-819D-16D537EAC45F}">
      <dgm:prSet/>
      <dgm:spPr/>
      <dgm:t>
        <a:bodyPr/>
        <a:lstStyle/>
        <a:p>
          <a:endParaRPr lang="en-US"/>
        </a:p>
      </dgm:t>
    </dgm:pt>
    <dgm:pt modelId="{560A1FD1-2C6D-4244-BBC6-EA502EC4D6DC}">
      <dgm:prSet phldrT="[Text]"/>
      <dgm:spPr/>
      <dgm:t>
        <a:bodyPr/>
        <a:lstStyle/>
        <a:p>
          <a:r>
            <a:rPr lang="en-US" b="1" dirty="0">
              <a:solidFill>
                <a:schemeClr val="tx1"/>
              </a:solidFill>
              <a:latin typeface="+mj-lt"/>
              <a:cs typeface="Halant Medium Bold" panose="020B0604020202020204" charset="0"/>
            </a:rPr>
            <a:t>Food Pantry Sourcing</a:t>
          </a:r>
        </a:p>
      </dgm:t>
    </dgm:pt>
    <dgm:pt modelId="{56F6E11F-5AB4-46A7-849C-DC3786B1A41C}" type="parTrans" cxnId="{8143C9E5-E8C9-49D3-9232-8E2FB9F20F5E}">
      <dgm:prSet/>
      <dgm:spPr/>
      <dgm:t>
        <a:bodyPr/>
        <a:lstStyle/>
        <a:p>
          <a:endParaRPr lang="en-US"/>
        </a:p>
      </dgm:t>
    </dgm:pt>
    <dgm:pt modelId="{6591A4C2-5C5A-406C-AA75-4F326274DFA0}" type="sibTrans" cxnId="{8143C9E5-E8C9-49D3-9232-8E2FB9F20F5E}">
      <dgm:prSet/>
      <dgm:spPr/>
      <dgm:t>
        <a:bodyPr/>
        <a:lstStyle/>
        <a:p>
          <a:endParaRPr lang="en-US"/>
        </a:p>
      </dgm:t>
    </dgm:pt>
    <dgm:pt modelId="{7638A221-59DD-4D40-8781-272B331B7A6B}">
      <dgm:prSet phldrT="[Text]"/>
      <dgm:spPr/>
      <dgm:t>
        <a:bodyPr/>
        <a:lstStyle/>
        <a:p>
          <a:r>
            <a:rPr lang="en-US" b="1" dirty="0">
              <a:solidFill>
                <a:schemeClr val="tx1"/>
              </a:solidFill>
              <a:latin typeface="+mj-lt"/>
              <a:cs typeface="Halant Medium Bold" panose="020B0604020202020204" charset="0"/>
            </a:rPr>
            <a:t>Household Selection</a:t>
          </a:r>
        </a:p>
      </dgm:t>
    </dgm:pt>
    <dgm:pt modelId="{1D6F20FF-A075-46AA-8522-DC8CC2A4F475}" type="parTrans" cxnId="{EA3F3D0D-C5ED-41BC-9A55-8C1AB8BF0972}">
      <dgm:prSet/>
      <dgm:spPr/>
      <dgm:t>
        <a:bodyPr/>
        <a:lstStyle/>
        <a:p>
          <a:endParaRPr lang="en-US"/>
        </a:p>
      </dgm:t>
    </dgm:pt>
    <dgm:pt modelId="{C18BA4BB-7DEA-43F5-AA05-425839F0F8C7}" type="sibTrans" cxnId="{EA3F3D0D-C5ED-41BC-9A55-8C1AB8BF0972}">
      <dgm:prSet/>
      <dgm:spPr/>
      <dgm:t>
        <a:bodyPr/>
        <a:lstStyle/>
        <a:p>
          <a:endParaRPr lang="en-US"/>
        </a:p>
      </dgm:t>
    </dgm:pt>
    <dgm:pt modelId="{A516C258-220B-4163-8A66-33E428EF7ED1}">
      <dgm:prSet phldrT="[Text]"/>
      <dgm:spPr/>
      <dgm:t>
        <a:bodyPr/>
        <a:lstStyle/>
        <a:p>
          <a:r>
            <a:rPr lang="en-US" b="1" dirty="0">
              <a:solidFill>
                <a:schemeClr val="tx1"/>
              </a:solidFill>
              <a:latin typeface="+mj-lt"/>
              <a:cs typeface="Halant Medium Bold" panose="020B0604020202020204" charset="0"/>
            </a:rPr>
            <a:t>Household Consumption</a:t>
          </a:r>
        </a:p>
      </dgm:t>
    </dgm:pt>
    <dgm:pt modelId="{53EE352A-328F-499E-B64F-E9B38876B446}" type="parTrans" cxnId="{55FEFECC-DC2F-42FD-845E-CF83CE447587}">
      <dgm:prSet/>
      <dgm:spPr/>
      <dgm:t>
        <a:bodyPr/>
        <a:lstStyle/>
        <a:p>
          <a:endParaRPr lang="en-US"/>
        </a:p>
      </dgm:t>
    </dgm:pt>
    <dgm:pt modelId="{72976847-F758-4DDA-A03E-91EFA5EC5BD7}" type="sibTrans" cxnId="{55FEFECC-DC2F-42FD-845E-CF83CE447587}">
      <dgm:prSet/>
      <dgm:spPr/>
      <dgm:t>
        <a:bodyPr/>
        <a:lstStyle/>
        <a:p>
          <a:endParaRPr lang="en-US"/>
        </a:p>
      </dgm:t>
    </dgm:pt>
    <dgm:pt modelId="{F5E631D5-C3E2-4164-A4AA-5BBA094D08FA}">
      <dgm:prSet phldrT="[Text]"/>
      <dgm:spPr/>
      <dgm:t>
        <a:bodyPr/>
        <a:lstStyle/>
        <a:p>
          <a:r>
            <a:rPr lang="en-US" b="1" dirty="0">
              <a:solidFill>
                <a:schemeClr val="tx1"/>
              </a:solidFill>
              <a:latin typeface="+mj-lt"/>
              <a:cs typeface="Halant Medium Bold" panose="020B0604020202020204" charset="0"/>
            </a:rPr>
            <a:t>Improved Food Security &amp; Dietary Intake</a:t>
          </a:r>
        </a:p>
      </dgm:t>
    </dgm:pt>
    <dgm:pt modelId="{975D0535-F362-4D34-9B25-3127E2ADFD8F}" type="parTrans" cxnId="{DB281FE0-892A-4699-8B48-47987C7B6922}">
      <dgm:prSet/>
      <dgm:spPr/>
      <dgm:t>
        <a:bodyPr/>
        <a:lstStyle/>
        <a:p>
          <a:endParaRPr lang="en-US"/>
        </a:p>
      </dgm:t>
    </dgm:pt>
    <dgm:pt modelId="{67F705E4-EC3C-426F-AE74-8827C0B83FA9}" type="sibTrans" cxnId="{DB281FE0-892A-4699-8B48-47987C7B6922}">
      <dgm:prSet/>
      <dgm:spPr/>
      <dgm:t>
        <a:bodyPr/>
        <a:lstStyle/>
        <a:p>
          <a:endParaRPr lang="en-US"/>
        </a:p>
      </dgm:t>
    </dgm:pt>
    <dgm:pt modelId="{EC3FF902-7C99-47E0-97C5-86352A65B1AE}" type="pres">
      <dgm:prSet presAssocID="{175F3388-C086-4199-AFD9-C9795FE40B30}" presName="CompostProcess" presStyleCnt="0">
        <dgm:presLayoutVars>
          <dgm:dir/>
          <dgm:resizeHandles val="exact"/>
        </dgm:presLayoutVars>
      </dgm:prSet>
      <dgm:spPr/>
    </dgm:pt>
    <dgm:pt modelId="{A4849541-57FC-4716-B478-EBB52EB32892}" type="pres">
      <dgm:prSet presAssocID="{175F3388-C086-4199-AFD9-C9795FE40B30}" presName="arrow" presStyleLbl="bgShp" presStyleIdx="0" presStyleCnt="1" custLinFactNeighborX="28682" custLinFactNeighborY="-16728"/>
      <dgm:spPr/>
    </dgm:pt>
    <dgm:pt modelId="{E31A6700-7923-41C8-BA1A-90CB0143E813}" type="pres">
      <dgm:prSet presAssocID="{175F3388-C086-4199-AFD9-C9795FE40B30}" presName="linearProcess" presStyleCnt="0"/>
      <dgm:spPr/>
    </dgm:pt>
    <dgm:pt modelId="{2085A331-1DC6-46FE-90B8-2BEF6AB7B0CC}" type="pres">
      <dgm:prSet presAssocID="{08479BD1-D8B8-491D-BA36-38A07FD8B58A}" presName="textNode" presStyleLbl="node1" presStyleIdx="0" presStyleCnt="6">
        <dgm:presLayoutVars>
          <dgm:bulletEnabled val="1"/>
        </dgm:presLayoutVars>
      </dgm:prSet>
      <dgm:spPr/>
      <dgm:t>
        <a:bodyPr/>
        <a:lstStyle/>
        <a:p>
          <a:endParaRPr lang="en-US"/>
        </a:p>
      </dgm:t>
    </dgm:pt>
    <dgm:pt modelId="{1370C219-EFD7-41A8-9150-DA1F23F48BE1}" type="pres">
      <dgm:prSet presAssocID="{7587B865-D618-46BE-BD42-0492429E28A7}" presName="sibTrans" presStyleCnt="0"/>
      <dgm:spPr/>
    </dgm:pt>
    <dgm:pt modelId="{E510CD06-1CC1-47B6-BA74-ED9EB1A9C694}" type="pres">
      <dgm:prSet presAssocID="{80FC4839-1789-46C8-85C6-D19938416644}" presName="textNode" presStyleLbl="node1" presStyleIdx="1" presStyleCnt="6">
        <dgm:presLayoutVars>
          <dgm:bulletEnabled val="1"/>
        </dgm:presLayoutVars>
      </dgm:prSet>
      <dgm:spPr/>
      <dgm:t>
        <a:bodyPr/>
        <a:lstStyle/>
        <a:p>
          <a:endParaRPr lang="en-US"/>
        </a:p>
      </dgm:t>
    </dgm:pt>
    <dgm:pt modelId="{47CB6D52-AA8F-40F0-AD30-EF3B753E52EE}" type="pres">
      <dgm:prSet presAssocID="{007173A0-5321-4C0F-BAD7-2FA6D0258164}" presName="sibTrans" presStyleCnt="0"/>
      <dgm:spPr/>
    </dgm:pt>
    <dgm:pt modelId="{95449CFB-0D3C-4748-A1AD-646B2EB6C899}" type="pres">
      <dgm:prSet presAssocID="{560A1FD1-2C6D-4244-BBC6-EA502EC4D6DC}" presName="textNode" presStyleLbl="node1" presStyleIdx="2" presStyleCnt="6">
        <dgm:presLayoutVars>
          <dgm:bulletEnabled val="1"/>
        </dgm:presLayoutVars>
      </dgm:prSet>
      <dgm:spPr/>
      <dgm:t>
        <a:bodyPr/>
        <a:lstStyle/>
        <a:p>
          <a:endParaRPr lang="en-US"/>
        </a:p>
      </dgm:t>
    </dgm:pt>
    <dgm:pt modelId="{11DFFA8D-3D3A-42D6-889D-09855692908F}" type="pres">
      <dgm:prSet presAssocID="{6591A4C2-5C5A-406C-AA75-4F326274DFA0}" presName="sibTrans" presStyleCnt="0"/>
      <dgm:spPr/>
    </dgm:pt>
    <dgm:pt modelId="{CAD09C71-BC74-41C2-A930-95B1BBA775EF}" type="pres">
      <dgm:prSet presAssocID="{7638A221-59DD-4D40-8781-272B331B7A6B}" presName="textNode" presStyleLbl="node1" presStyleIdx="3" presStyleCnt="6">
        <dgm:presLayoutVars>
          <dgm:bulletEnabled val="1"/>
        </dgm:presLayoutVars>
      </dgm:prSet>
      <dgm:spPr/>
      <dgm:t>
        <a:bodyPr/>
        <a:lstStyle/>
        <a:p>
          <a:endParaRPr lang="en-US"/>
        </a:p>
      </dgm:t>
    </dgm:pt>
    <dgm:pt modelId="{FC96FC9B-25B5-46DE-9CBD-5C9707816D00}" type="pres">
      <dgm:prSet presAssocID="{C18BA4BB-7DEA-43F5-AA05-425839F0F8C7}" presName="sibTrans" presStyleCnt="0"/>
      <dgm:spPr/>
    </dgm:pt>
    <dgm:pt modelId="{F27D55D4-8146-4448-BE3A-47A45BA637E0}" type="pres">
      <dgm:prSet presAssocID="{A516C258-220B-4163-8A66-33E428EF7ED1}" presName="textNode" presStyleLbl="node1" presStyleIdx="4" presStyleCnt="6">
        <dgm:presLayoutVars>
          <dgm:bulletEnabled val="1"/>
        </dgm:presLayoutVars>
      </dgm:prSet>
      <dgm:spPr/>
      <dgm:t>
        <a:bodyPr/>
        <a:lstStyle/>
        <a:p>
          <a:endParaRPr lang="en-US"/>
        </a:p>
      </dgm:t>
    </dgm:pt>
    <dgm:pt modelId="{C5190D0B-2C91-4B4D-9DA2-54D73D1BA38E}" type="pres">
      <dgm:prSet presAssocID="{72976847-F758-4DDA-A03E-91EFA5EC5BD7}" presName="sibTrans" presStyleCnt="0"/>
      <dgm:spPr/>
    </dgm:pt>
    <dgm:pt modelId="{FFC7F38D-F9AC-414F-BCF3-9FE4E4B77701}" type="pres">
      <dgm:prSet presAssocID="{F5E631D5-C3E2-4164-A4AA-5BBA094D08FA}" presName="textNode" presStyleLbl="node1" presStyleIdx="5" presStyleCnt="6">
        <dgm:presLayoutVars>
          <dgm:bulletEnabled val="1"/>
        </dgm:presLayoutVars>
      </dgm:prSet>
      <dgm:spPr/>
      <dgm:t>
        <a:bodyPr/>
        <a:lstStyle/>
        <a:p>
          <a:endParaRPr lang="en-US"/>
        </a:p>
      </dgm:t>
    </dgm:pt>
  </dgm:ptLst>
  <dgm:cxnLst>
    <dgm:cxn modelId="{E97E48DE-014D-416E-8862-D41D07C3CF39}" type="presOf" srcId="{560A1FD1-2C6D-4244-BBC6-EA502EC4D6DC}" destId="{95449CFB-0D3C-4748-A1AD-646B2EB6C899}" srcOrd="0" destOrd="0" presId="urn:microsoft.com/office/officeart/2005/8/layout/hProcess9"/>
    <dgm:cxn modelId="{8143C9E5-E8C9-49D3-9232-8E2FB9F20F5E}" srcId="{175F3388-C086-4199-AFD9-C9795FE40B30}" destId="{560A1FD1-2C6D-4244-BBC6-EA502EC4D6DC}" srcOrd="2" destOrd="0" parTransId="{56F6E11F-5AB4-46A7-849C-DC3786B1A41C}" sibTransId="{6591A4C2-5C5A-406C-AA75-4F326274DFA0}"/>
    <dgm:cxn modelId="{B74F534F-E164-4845-819D-16D537EAC45F}" srcId="{175F3388-C086-4199-AFD9-C9795FE40B30}" destId="{80FC4839-1789-46C8-85C6-D19938416644}" srcOrd="1" destOrd="0" parTransId="{AC5C783A-C6C1-4E9D-90CC-B1035DDAD9C1}" sibTransId="{007173A0-5321-4C0F-BAD7-2FA6D0258164}"/>
    <dgm:cxn modelId="{EB40B36B-A72F-4C99-84EA-422A79E640A5}" srcId="{175F3388-C086-4199-AFD9-C9795FE40B30}" destId="{08479BD1-D8B8-491D-BA36-38A07FD8B58A}" srcOrd="0" destOrd="0" parTransId="{FE2313C6-1B10-4356-BF30-E471DDB908CF}" sibTransId="{7587B865-D618-46BE-BD42-0492429E28A7}"/>
    <dgm:cxn modelId="{3920AC5B-16FF-44B9-AEC1-E7194F9F004B}" type="presOf" srcId="{F5E631D5-C3E2-4164-A4AA-5BBA094D08FA}" destId="{FFC7F38D-F9AC-414F-BCF3-9FE4E4B77701}" srcOrd="0" destOrd="0" presId="urn:microsoft.com/office/officeart/2005/8/layout/hProcess9"/>
    <dgm:cxn modelId="{2B93F35C-12A0-48D0-9BD1-80FF2D2C70B7}" type="presOf" srcId="{175F3388-C086-4199-AFD9-C9795FE40B30}" destId="{EC3FF902-7C99-47E0-97C5-86352A65B1AE}" srcOrd="0" destOrd="0" presId="urn:microsoft.com/office/officeart/2005/8/layout/hProcess9"/>
    <dgm:cxn modelId="{B0A6DC2E-9530-4436-AA19-F3630175E7B4}" type="presOf" srcId="{80FC4839-1789-46C8-85C6-D19938416644}" destId="{E510CD06-1CC1-47B6-BA74-ED9EB1A9C694}" srcOrd="0" destOrd="0" presId="urn:microsoft.com/office/officeart/2005/8/layout/hProcess9"/>
    <dgm:cxn modelId="{2EF01C36-B07A-4A85-9756-99478706ECD0}" type="presOf" srcId="{08479BD1-D8B8-491D-BA36-38A07FD8B58A}" destId="{2085A331-1DC6-46FE-90B8-2BEF6AB7B0CC}" srcOrd="0" destOrd="0" presId="urn:microsoft.com/office/officeart/2005/8/layout/hProcess9"/>
    <dgm:cxn modelId="{B66C06A5-D31A-4173-BCF9-ECBD91C9BBA4}" type="presOf" srcId="{A516C258-220B-4163-8A66-33E428EF7ED1}" destId="{F27D55D4-8146-4448-BE3A-47A45BA637E0}" srcOrd="0" destOrd="0" presId="urn:microsoft.com/office/officeart/2005/8/layout/hProcess9"/>
    <dgm:cxn modelId="{DB281FE0-892A-4699-8B48-47987C7B6922}" srcId="{175F3388-C086-4199-AFD9-C9795FE40B30}" destId="{F5E631D5-C3E2-4164-A4AA-5BBA094D08FA}" srcOrd="5" destOrd="0" parTransId="{975D0535-F362-4D34-9B25-3127E2ADFD8F}" sibTransId="{67F705E4-EC3C-426F-AE74-8827C0B83FA9}"/>
    <dgm:cxn modelId="{55FEFECC-DC2F-42FD-845E-CF83CE447587}" srcId="{175F3388-C086-4199-AFD9-C9795FE40B30}" destId="{A516C258-220B-4163-8A66-33E428EF7ED1}" srcOrd="4" destOrd="0" parTransId="{53EE352A-328F-499E-B64F-E9B38876B446}" sibTransId="{72976847-F758-4DDA-A03E-91EFA5EC5BD7}"/>
    <dgm:cxn modelId="{74DC8C11-8045-405A-8740-2BE21D69C4CE}" type="presOf" srcId="{7638A221-59DD-4D40-8781-272B331B7A6B}" destId="{CAD09C71-BC74-41C2-A930-95B1BBA775EF}" srcOrd="0" destOrd="0" presId="urn:microsoft.com/office/officeart/2005/8/layout/hProcess9"/>
    <dgm:cxn modelId="{EA3F3D0D-C5ED-41BC-9A55-8C1AB8BF0972}" srcId="{175F3388-C086-4199-AFD9-C9795FE40B30}" destId="{7638A221-59DD-4D40-8781-272B331B7A6B}" srcOrd="3" destOrd="0" parTransId="{1D6F20FF-A075-46AA-8522-DC8CC2A4F475}" sibTransId="{C18BA4BB-7DEA-43F5-AA05-425839F0F8C7}"/>
    <dgm:cxn modelId="{593681B5-C296-4908-8AA8-4B6B46FB3E4B}" type="presParOf" srcId="{EC3FF902-7C99-47E0-97C5-86352A65B1AE}" destId="{A4849541-57FC-4716-B478-EBB52EB32892}" srcOrd="0" destOrd="0" presId="urn:microsoft.com/office/officeart/2005/8/layout/hProcess9"/>
    <dgm:cxn modelId="{0638B251-41DA-4DDB-BB78-D297DC317E9D}" type="presParOf" srcId="{EC3FF902-7C99-47E0-97C5-86352A65B1AE}" destId="{E31A6700-7923-41C8-BA1A-90CB0143E813}" srcOrd="1" destOrd="0" presId="urn:microsoft.com/office/officeart/2005/8/layout/hProcess9"/>
    <dgm:cxn modelId="{38D0CFFA-BF6C-449B-9045-D05C4AE57170}" type="presParOf" srcId="{E31A6700-7923-41C8-BA1A-90CB0143E813}" destId="{2085A331-1DC6-46FE-90B8-2BEF6AB7B0CC}" srcOrd="0" destOrd="0" presId="urn:microsoft.com/office/officeart/2005/8/layout/hProcess9"/>
    <dgm:cxn modelId="{4CF52A82-E4D5-4DF7-9764-FF2569516A6F}" type="presParOf" srcId="{E31A6700-7923-41C8-BA1A-90CB0143E813}" destId="{1370C219-EFD7-41A8-9150-DA1F23F48BE1}" srcOrd="1" destOrd="0" presId="urn:microsoft.com/office/officeart/2005/8/layout/hProcess9"/>
    <dgm:cxn modelId="{9A92C12B-964A-4241-B7FF-BBE6645349C9}" type="presParOf" srcId="{E31A6700-7923-41C8-BA1A-90CB0143E813}" destId="{E510CD06-1CC1-47B6-BA74-ED9EB1A9C694}" srcOrd="2" destOrd="0" presId="urn:microsoft.com/office/officeart/2005/8/layout/hProcess9"/>
    <dgm:cxn modelId="{EF6EA6E2-1EF4-4F73-9B5F-45A7E952805D}" type="presParOf" srcId="{E31A6700-7923-41C8-BA1A-90CB0143E813}" destId="{47CB6D52-AA8F-40F0-AD30-EF3B753E52EE}" srcOrd="3" destOrd="0" presId="urn:microsoft.com/office/officeart/2005/8/layout/hProcess9"/>
    <dgm:cxn modelId="{4CF1D31A-BC37-429F-AE70-AAE5868A24A2}" type="presParOf" srcId="{E31A6700-7923-41C8-BA1A-90CB0143E813}" destId="{95449CFB-0D3C-4748-A1AD-646B2EB6C899}" srcOrd="4" destOrd="0" presId="urn:microsoft.com/office/officeart/2005/8/layout/hProcess9"/>
    <dgm:cxn modelId="{F2A3B85F-A5B4-40F8-B065-94E7F4EE64AF}" type="presParOf" srcId="{E31A6700-7923-41C8-BA1A-90CB0143E813}" destId="{11DFFA8D-3D3A-42D6-889D-09855692908F}" srcOrd="5" destOrd="0" presId="urn:microsoft.com/office/officeart/2005/8/layout/hProcess9"/>
    <dgm:cxn modelId="{BDDBF1A5-8BD5-4C2A-B1D1-3FD7110909EF}" type="presParOf" srcId="{E31A6700-7923-41C8-BA1A-90CB0143E813}" destId="{CAD09C71-BC74-41C2-A930-95B1BBA775EF}" srcOrd="6" destOrd="0" presId="urn:microsoft.com/office/officeart/2005/8/layout/hProcess9"/>
    <dgm:cxn modelId="{5954B243-4AC0-4BED-92A5-4B93494481BA}" type="presParOf" srcId="{E31A6700-7923-41C8-BA1A-90CB0143E813}" destId="{FC96FC9B-25B5-46DE-9CBD-5C9707816D00}" srcOrd="7" destOrd="0" presId="urn:microsoft.com/office/officeart/2005/8/layout/hProcess9"/>
    <dgm:cxn modelId="{01CF4EDC-4FED-46D6-88E4-4BF6E28889F2}" type="presParOf" srcId="{E31A6700-7923-41C8-BA1A-90CB0143E813}" destId="{F27D55D4-8146-4448-BE3A-47A45BA637E0}" srcOrd="8" destOrd="0" presId="urn:microsoft.com/office/officeart/2005/8/layout/hProcess9"/>
    <dgm:cxn modelId="{78F008A4-C9C7-4532-93FC-01E44AA199C8}" type="presParOf" srcId="{E31A6700-7923-41C8-BA1A-90CB0143E813}" destId="{C5190D0B-2C91-4B4D-9DA2-54D73D1BA38E}" srcOrd="9" destOrd="0" presId="urn:microsoft.com/office/officeart/2005/8/layout/hProcess9"/>
    <dgm:cxn modelId="{02D6A358-7254-43E2-AB9F-9A6A49ABDC47}" type="presParOf" srcId="{E31A6700-7923-41C8-BA1A-90CB0143E813}" destId="{FFC7F38D-F9AC-414F-BCF3-9FE4E4B7770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49541-57FC-4716-B478-EBB52EB32892}">
      <dsp:nvSpPr>
        <dsp:cNvPr id="0" name=""/>
        <dsp:cNvSpPr/>
      </dsp:nvSpPr>
      <dsp:spPr>
        <a:xfrm>
          <a:off x="1219199" y="0"/>
          <a:ext cx="6908800" cy="2639171"/>
        </a:xfrm>
        <a:prstGeom prst="rightArrow">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5A331-1DC6-46FE-90B8-2BEF6AB7B0CC}">
      <dsp:nvSpPr>
        <dsp:cNvPr id="0" name=""/>
        <dsp:cNvSpPr/>
      </dsp:nvSpPr>
      <dsp:spPr>
        <a:xfrm>
          <a:off x="2232" y="791751"/>
          <a:ext cx="1299765" cy="1055668"/>
        </a:xfrm>
        <a:prstGeom prst="roundRect">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National Sourcing</a:t>
          </a:r>
        </a:p>
      </dsp:txBody>
      <dsp:txXfrm>
        <a:off x="53765" y="843284"/>
        <a:ext cx="1196699" cy="952602"/>
      </dsp:txXfrm>
    </dsp:sp>
    <dsp:sp modelId="{E510CD06-1CC1-47B6-BA74-ED9EB1A9C694}">
      <dsp:nvSpPr>
        <dsp:cNvPr id="0" name=""/>
        <dsp:cNvSpPr/>
      </dsp:nvSpPr>
      <dsp:spPr>
        <a:xfrm>
          <a:off x="1366986" y="791751"/>
          <a:ext cx="1299765" cy="1055668"/>
        </a:xfrm>
        <a:prstGeom prst="roundRect">
          <a:avLst/>
        </a:prstGeom>
        <a:solidFill>
          <a:schemeClr val="accent5">
            <a:shade val="50000"/>
            <a:hueOff val="-10820"/>
            <a:satOff val="677"/>
            <a:lumOff val="1384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Food Bank Sourcing and Distribution</a:t>
          </a:r>
        </a:p>
      </dsp:txBody>
      <dsp:txXfrm>
        <a:off x="1418519" y="843284"/>
        <a:ext cx="1196699" cy="952602"/>
      </dsp:txXfrm>
    </dsp:sp>
    <dsp:sp modelId="{95449CFB-0D3C-4748-A1AD-646B2EB6C899}">
      <dsp:nvSpPr>
        <dsp:cNvPr id="0" name=""/>
        <dsp:cNvSpPr/>
      </dsp:nvSpPr>
      <dsp:spPr>
        <a:xfrm>
          <a:off x="2731740" y="791751"/>
          <a:ext cx="1299765" cy="1055668"/>
        </a:xfrm>
        <a:prstGeom prst="roundRect">
          <a:avLst/>
        </a:prstGeom>
        <a:solidFill>
          <a:schemeClr val="accent5">
            <a:shade val="50000"/>
            <a:hueOff val="-21639"/>
            <a:satOff val="1354"/>
            <a:lumOff val="276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Food Pantry Sourcing</a:t>
          </a:r>
        </a:p>
      </dsp:txBody>
      <dsp:txXfrm>
        <a:off x="2783273" y="843284"/>
        <a:ext cx="1196699" cy="952602"/>
      </dsp:txXfrm>
    </dsp:sp>
    <dsp:sp modelId="{CAD09C71-BC74-41C2-A930-95B1BBA775EF}">
      <dsp:nvSpPr>
        <dsp:cNvPr id="0" name=""/>
        <dsp:cNvSpPr/>
      </dsp:nvSpPr>
      <dsp:spPr>
        <a:xfrm>
          <a:off x="4096494" y="791751"/>
          <a:ext cx="1299765" cy="1055668"/>
        </a:xfrm>
        <a:prstGeom prst="roundRect">
          <a:avLst/>
        </a:prstGeom>
        <a:solidFill>
          <a:schemeClr val="accent5">
            <a:shade val="50000"/>
            <a:hueOff val="-32459"/>
            <a:satOff val="2031"/>
            <a:lumOff val="415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Household Selection</a:t>
          </a:r>
        </a:p>
      </dsp:txBody>
      <dsp:txXfrm>
        <a:off x="4148027" y="843284"/>
        <a:ext cx="1196699" cy="952602"/>
      </dsp:txXfrm>
    </dsp:sp>
    <dsp:sp modelId="{F27D55D4-8146-4448-BE3A-47A45BA637E0}">
      <dsp:nvSpPr>
        <dsp:cNvPr id="0" name=""/>
        <dsp:cNvSpPr/>
      </dsp:nvSpPr>
      <dsp:spPr>
        <a:xfrm>
          <a:off x="5461248" y="791751"/>
          <a:ext cx="1299765" cy="1055668"/>
        </a:xfrm>
        <a:prstGeom prst="roundRect">
          <a:avLst/>
        </a:prstGeom>
        <a:solidFill>
          <a:schemeClr val="accent5">
            <a:shade val="50000"/>
            <a:hueOff val="-21639"/>
            <a:satOff val="1354"/>
            <a:lumOff val="276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Household Consumption</a:t>
          </a:r>
        </a:p>
      </dsp:txBody>
      <dsp:txXfrm>
        <a:off x="5512781" y="843284"/>
        <a:ext cx="1196699" cy="952602"/>
      </dsp:txXfrm>
    </dsp:sp>
    <dsp:sp modelId="{FFC7F38D-F9AC-414F-BCF3-9FE4E4B77701}">
      <dsp:nvSpPr>
        <dsp:cNvPr id="0" name=""/>
        <dsp:cNvSpPr/>
      </dsp:nvSpPr>
      <dsp:spPr>
        <a:xfrm>
          <a:off x="6826001" y="791751"/>
          <a:ext cx="1299765" cy="1055668"/>
        </a:xfrm>
        <a:prstGeom prst="roundRect">
          <a:avLst/>
        </a:prstGeom>
        <a:solidFill>
          <a:schemeClr val="accent5">
            <a:shade val="50000"/>
            <a:hueOff val="-10820"/>
            <a:satOff val="677"/>
            <a:lumOff val="1384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latin typeface="+mj-lt"/>
              <a:cs typeface="Halant Medium Bold" panose="020B0604020202020204" charset="0"/>
            </a:rPr>
            <a:t>Improved Food Security &amp; Dietary Intake</a:t>
          </a:r>
        </a:p>
      </dsp:txBody>
      <dsp:txXfrm>
        <a:off x="6877534" y="843284"/>
        <a:ext cx="1196699" cy="9526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9EF04-8AB4-4B8C-9865-A0271D893003}" type="datetimeFigureOut">
              <a:rPr lang="en-US" smtClean="0"/>
              <a:t>7/14/2021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87DBA-5F47-4093-B245-348750D09856}" type="slidenum">
              <a:rPr lang="en-US" smtClean="0"/>
              <a:t>‹#›</a:t>
            </a:fld>
            <a:endParaRPr lang="en-US"/>
          </a:p>
        </p:txBody>
      </p:sp>
    </p:spTree>
    <p:extLst>
      <p:ext uri="{BB962C8B-B14F-4D97-AF65-F5344CB8AC3E}">
        <p14:creationId xmlns:p14="http://schemas.microsoft.com/office/powerpoint/2010/main" val="2359249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ungerandhealth.feedingamerica.org/resource/applying-intercultural-competency-len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hungerandhealth.feedingamerica.org/resource/role-food-bank-nutrition-policies-guide-actio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1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a timeline of the formal DGAC process for the 2020 DGA.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first step in the process this time was a new one aimed at increasing transparency and opportunity for public input. Previously the DGAC would decide what topics and scientific questions to review, but this time they were predetermined by USDA and HHS and adjusted based on feedback from the public during a comment period in early 2018.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Then in fall of 2018 the depts. asked the public to submit nominations for the DGAC, and the DGAC membership was announced in early 2019.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DGAC met 6 times over the course of 2019 and 2020 to share updates with each other and the public. In between the public meetings they met as subcommittees to dive deeper into their systematic reviews on specific topics (e.g. what is the relationship between dietary patterns during pregnancy and gestational diabetes). Throughout this phase there was an open docket on regulations.gov where anyone could submit a written comment to the DGAC and they also had two oral comment sessions at their public meetings.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They released their extensive scientific advisory report in July of 2020 and USDA/HHS accepted written and oral comments on it through August. The </a:t>
            </a:r>
            <a:r>
              <a:rPr lang="en-US" dirty="0" err="1"/>
              <a:t>DGAc</a:t>
            </a:r>
            <a:r>
              <a:rPr lang="en-US" dirty="0"/>
              <a:t> report is not a draft of the DGA, so that was the time where the public could weigh in on how the DGAC report would be translated into the DGA.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96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Systematic method for including and excluding sources of evidence</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Consideration of the preponderance of the evidence</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Input from all interested stakeholders</a:t>
            </a:r>
          </a:p>
          <a:p>
            <a:endParaRPr lang="en-US" dirty="0"/>
          </a:p>
          <a:p>
            <a:r>
              <a:rPr lang="en-US" dirty="0"/>
              <a:t>Some major caveats. The food industry has nearly always influenced the DGA, and the 2015 update was particularly politically charged.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4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what the DGA actually said in the end. In terms of the overarching guidelines, not much changed from the previous edition.</a:t>
            </a:r>
          </a:p>
          <a:p>
            <a:endParaRPr lang="en-US" dirty="0"/>
          </a:p>
          <a:p>
            <a:r>
              <a:rPr lang="en-US" dirty="0"/>
              <a:t>P/B-24 guidance reflected our recommendations. Highlights: unqualified support for breastfeeding, avoiding added sugar for children &lt;2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49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address some specific components of the advice for those aged 2 and older that got some attention. </a:t>
            </a:r>
          </a:p>
          <a:p>
            <a:endParaRPr lang="en-US" dirty="0"/>
          </a:p>
          <a:p>
            <a:r>
              <a:rPr lang="en-US" dirty="0"/>
              <a:t>As you might have heard, the DGAC recommended two somewhat controversial changes to the DGA. One was to tighten the rec’d limit on added sugars from 10% of calories to 6% of calories. The other was to change the definition of moderate drinking for men from 2 drinks or less per day to 1 drink or less per day, so it would be the same as for women.</a:t>
            </a:r>
          </a:p>
          <a:p>
            <a:endParaRPr lang="en-US" dirty="0"/>
          </a:p>
          <a:p>
            <a:r>
              <a:rPr lang="en-US" dirty="0"/>
              <a:t>Obviously the industry kicked up a fuss because they don’t want the government telling people to consume less of their products. The public health community was generally very supportive of the lower added sugar advice, which is consistent with advice of the AHA, among others.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24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any event, USDA and HHS, did not accept either of these recommendations, keeping the advice the same as before. These decisions got some press, looking like the Trump administration was once again rejecting science-based advice because it was threatening to industry. </a:t>
            </a:r>
          </a:p>
          <a:p>
            <a:endParaRPr lang="en-US" dirty="0"/>
          </a:p>
          <a:p>
            <a:r>
              <a:rPr lang="en-US" dirty="0"/>
              <a:t>The agencies insisted that it was because there was not enough evidence to support these changes, but we and many other public health groups felt that their rationale, particularly for rejecting the added sugar change, didn’t hold up. The science supporting the alcohol change was definitely less clear cut, and there was less consensus in the public health community about whether USDA and HHS were genuinely justified in their decision. </a:t>
            </a:r>
          </a:p>
          <a:p>
            <a:endParaRPr lang="en-US" dirty="0"/>
          </a:p>
          <a:p>
            <a:r>
              <a:rPr lang="en-US" dirty="0"/>
              <a:t>For the time being, it is what it is. Hopefully they will reexamine these issues in 2025.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56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the 2020-2025 DGA. Now what? </a:t>
            </a:r>
          </a:p>
          <a:p>
            <a:endParaRPr lang="en-US" dirty="0"/>
          </a:p>
          <a:p>
            <a:r>
              <a:rPr lang="en-US" dirty="0"/>
              <a:t>As I mentioned, a healthy diet aligned with the DGA is out of reach for the </a:t>
            </a:r>
            <a:r>
              <a:rPr lang="en-US"/>
              <a:t>average American, </a:t>
            </a:r>
            <a:r>
              <a:rPr lang="en-US" dirty="0"/>
              <a:t>and that’s mostly the fault of the food environment. We are confronted with sugary drinks and junk food everywhere, and companies engage in predatory marketing targeted to people of color and people with low income. Healthier foods can be difficult to access physically and financially. </a:t>
            </a:r>
          </a:p>
          <a:p>
            <a:endParaRPr lang="en-US" dirty="0"/>
          </a:p>
          <a:p>
            <a:r>
              <a:rPr lang="en-US" dirty="0"/>
              <a:t>That’s why we need better policies to shift the food environment to help people follow the DGA. These are the sort of things we and our partners support.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80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having me. Today, we are going to be talking about the development of nutrition standards for the charitable food system.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7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a:t>
            </a:r>
            <a:r>
              <a:rPr lang="en-US" dirty="0" smtClean="0"/>
              <a:t>, I’ll share a little bit</a:t>
            </a:r>
            <a:r>
              <a:rPr lang="en-US" baseline="0" dirty="0" smtClean="0"/>
              <a:t> </a:t>
            </a:r>
            <a:r>
              <a:rPr lang="en-US" dirty="0" smtClean="0"/>
              <a:t>about my career path. I </a:t>
            </a:r>
            <a:r>
              <a:rPr lang="en-US" dirty="0"/>
              <a:t>received my undergraduate degree at the University of Wisconsin Madison in Nutritional Sciences and Dietetics. After graduating, I knew I wanted to remain in the nutrition field, but like so many people, wasn’t entirely sure what I wanted to do, so I decided to join the AmeriCorps VISTA program, where I worked as a nutrition education and SNAP outreach coordinator for a Food Bank in rural Northern CA. And that really solidified my interest in pursuing a career in nutrition. So, after that I went on to become an RD. And I worked as an inpatient dietitian for about 5 years. And during that time, I kept seeing patients who were struggling with a myriad of issues many of which could be attributed to SDOH, and so with that, I decided to go back to school, to UC Berkeley to get my MPH and that led me to my job today as a research analyst at UCSF’s Center for Vulnerable Populations.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3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know, people experiencing food insecurity often face a number of barriers that put them at higher risk for diet-related health conditions. In addition, many food insecure households also rely on the charitable food system, such as food banks and </a:t>
            </a:r>
            <a:r>
              <a:rPr lang="en-US" dirty="0" smtClean="0"/>
              <a:t>pantries for </a:t>
            </a:r>
            <a:r>
              <a:rPr lang="en-US" dirty="0"/>
              <a:t>their food needs. In light of this, over the last decade, the charitable food system has prioritized increasing access to healthy foods. And you can </a:t>
            </a:r>
            <a:r>
              <a:rPr lang="en-US" dirty="0" smtClean="0"/>
              <a:t>on the slide some examples</a:t>
            </a:r>
            <a:r>
              <a:rPr lang="en-US" baseline="0" dirty="0" smtClean="0"/>
              <a:t> of those strategies</a:t>
            </a:r>
            <a:r>
              <a:rPr lang="en-US" dirty="0" smtClean="0"/>
              <a:t>. </a:t>
            </a:r>
            <a:r>
              <a:rPr lang="en-US" dirty="0"/>
              <a:t>But despite these great strides, </a:t>
            </a:r>
            <a:r>
              <a:rPr lang="en-US" sz="1200" b="0" u="none" kern="0" dirty="0">
                <a:solidFill>
                  <a:sysClr val="windowText" lastClr="000000"/>
                </a:solidFill>
                <a:latin typeface="Arial"/>
              </a:rPr>
              <a:t>research has shown that there is still room for improvement in the nutritional quality of the food being distributed. </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02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in which food banks and pantries have prioritized nutrition is by using tracking systems to rank the nutritional quality of their food. Currently, there is a lot of heterogeneity in terms of the types of nutrition tracking systems that food banks use. In a </a:t>
            </a:r>
            <a:r>
              <a:rPr lang="en-US" dirty="0" err="1"/>
              <a:t>Mazon</a:t>
            </a:r>
            <a:r>
              <a:rPr lang="en-US" dirty="0"/>
              <a:t> study of almost 200 food banks, you can see about 1/3 are using Feeding America’s F2E, 11% are using CHOP, and 12% are using a customized system. And almost half aren’t utilizing any tracking system at all. But because many of these tracking systems have different structures and messaging, that can make it really difficult to create alignment on what’s considered “healthy.”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4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83C4D4-788F-4C58-8D6F-AD5BEA204F55}" type="slidenum">
              <a:rPr lang="en-US" smtClean="0"/>
              <a:t>3</a:t>
            </a:fld>
            <a:endParaRPr lang="en-US"/>
          </a:p>
        </p:txBody>
      </p:sp>
    </p:spTree>
    <p:extLst>
      <p:ext uri="{BB962C8B-B14F-4D97-AF65-F5344CB8AC3E}">
        <p14:creationId xmlns:p14="http://schemas.microsoft.com/office/powerpoint/2010/main" val="1131861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lack of alignment in how we define what is considered nutritious, creates confusion for donors, staff, volunteers, and clients. It can also make difficult to evaluate the impact of those standards on diet quality. A common definition is important for ensuring consistency and improving the supply of nutritious foods across all levels of the charitable food </a:t>
            </a:r>
            <a:r>
              <a:rPr lang="en-US" dirty="0" smtClean="0"/>
              <a:t>system – from the</a:t>
            </a:r>
            <a:r>
              <a:rPr lang="en-US" baseline="0" dirty="0" smtClean="0"/>
              <a:t> donors and suppliers all the way down to the client</a:t>
            </a:r>
            <a:r>
              <a:rPr lang="en-US" dirty="0" smtClean="0"/>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773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in mind, Healthy Eating Research convened a panel in February 2019 to create a common set of evidence based guidelines tailored to the unique needs of the charitable food system. This panel was comprised of 14 members with a broad range of expertise. We had representatives from the charitable food system, nutrition experts and those who have worked across both fields for many years, and the panel was co-chaired by Dr. Hilary Seligman and Dr. Marlene Schwartz.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24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panel’s primary challenge was weighing the scientific evidence against the considerable complexity of the charitable food system.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2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into each area now, but these are some of the many factors that are unique to the charitable food </a:t>
            </a:r>
            <a:r>
              <a:rPr lang="en-US" dirty="0" smtClean="0"/>
              <a:t>system</a:t>
            </a:r>
            <a:r>
              <a:rPr lang="en-US" baseline="0" dirty="0" smtClean="0"/>
              <a:t> and can add a level of complexity to implementation.</a:t>
            </a:r>
          </a:p>
          <a:p>
            <a:r>
              <a:rPr lang="en-US" dirty="0" smtClean="0"/>
              <a:t> The </a:t>
            </a:r>
            <a:r>
              <a:rPr lang="en-US" dirty="0"/>
              <a:t>panel took each of these areas into consideration throughout the development </a:t>
            </a:r>
            <a:r>
              <a:rPr lang="en-US" dirty="0" smtClean="0"/>
              <a:t>process.</a:t>
            </a:r>
            <a:r>
              <a:rPr lang="en-US" baseline="0" dirty="0" smtClean="0"/>
              <a:t> And our goal was to create a system </a:t>
            </a:r>
            <a:r>
              <a:rPr lang="en-US" dirty="0" smtClean="0"/>
              <a:t>that </a:t>
            </a:r>
            <a:r>
              <a:rPr lang="en-US" dirty="0"/>
              <a:t>was flexible enough to be adopted by food banks and pantries with varying needs and capacities. And through each phase of the process, we continually asked ourselves, how difficult or easy would these standards be to implement based on these </a:t>
            </a:r>
            <a:r>
              <a:rPr lang="en-US" dirty="0" smtClean="0"/>
              <a:t>factors, and </a:t>
            </a:r>
            <a:r>
              <a:rPr lang="en-US" dirty="0"/>
              <a:t>what do we need to do to make sure </a:t>
            </a:r>
            <a:r>
              <a:rPr lang="en-US" dirty="0" smtClean="0"/>
              <a:t>they are feasible to implement. </a:t>
            </a:r>
            <a:endParaRPr lang="en-US" dirty="0"/>
          </a:p>
          <a:p>
            <a:pPr marL="0" indent="0" algn="r">
              <a:buFontTx/>
              <a:buNone/>
            </a:pPr>
            <a:endParaRPr lang="en-US" dirty="0"/>
          </a:p>
          <a:p>
            <a:pPr marL="0" indent="0">
              <a:buFontTx/>
              <a:buNone/>
            </a:pPr>
            <a:r>
              <a:rPr lang="en-US" dirty="0"/>
              <a:t>---------------------------------------------------------------------------------------------------------------------------------</a:t>
            </a:r>
          </a:p>
          <a:p>
            <a:pPr marL="0" indent="0">
              <a:buFontTx/>
              <a:buNone/>
            </a:pPr>
            <a:endParaRPr lang="en-US" dirty="0"/>
          </a:p>
          <a:p>
            <a:r>
              <a:rPr lang="en-US" dirty="0"/>
              <a:t>I am going to highlight some of these areas of complexities that the panel considered when developing these standards and that are really unique to the CFS: </a:t>
            </a:r>
          </a:p>
          <a:p>
            <a:pPr marL="171450" indent="-171450">
              <a:buFontTx/>
              <a:buChar char="-"/>
            </a:pPr>
            <a:r>
              <a:rPr lang="en-US" dirty="0"/>
              <a:t>The CFS prioritizes preserving the respect and dignity of the people they serve; and so it was important to acknowledge that they serve a diverse population who differ in their cultural preferences and health needs, and create a set of standards that allows for enough flexibility to accommodate those differences.</a:t>
            </a:r>
          </a:p>
          <a:p>
            <a:pPr marL="171450" indent="-171450">
              <a:buFontTx/>
              <a:buChar char="-"/>
            </a:pPr>
            <a:r>
              <a:rPr lang="en-US" dirty="0"/>
              <a:t>Many food banks and pantries have varying levels of capacity – whether it be financial, personnel or storage capacity that can impact their ability to implement standards. Many food banks and pantries do not have in-house nutrition expertise and often rely heavily on volunteers, so any standards would need to be easy to operationalize to accommodate these limitations.</a:t>
            </a:r>
          </a:p>
          <a:p>
            <a:pPr marL="171450" indent="-171450">
              <a:buFontTx/>
              <a:buChar char="-"/>
            </a:pPr>
            <a:r>
              <a:rPr lang="en-US" dirty="0"/>
              <a:t>Food banks have historically measured success by the number of food pounds distributed, but this metric focuses on quantity rather than quality and so can sometimes clash with the goal to prioritize distributing healthier food items. </a:t>
            </a:r>
          </a:p>
          <a:p>
            <a:pPr marL="171450" indent="-171450">
              <a:buFontTx/>
              <a:buChar char="-"/>
            </a:pPr>
            <a:r>
              <a:rPr lang="en-US" dirty="0"/>
              <a:t>Fear of antagonizing donors has also been a primary concern when implementing nutrition standards, and food banks often fear they will lose donor engagement if they reject or put limits on certain food items.</a:t>
            </a:r>
          </a:p>
          <a:p>
            <a:pPr marL="171450" indent="-171450">
              <a:buFontTx/>
              <a:buChar char="-"/>
            </a:pPr>
            <a:r>
              <a:rPr lang="en-US" dirty="0"/>
              <a:t>The charitable food system’s primary mission is to end hunger and so the idea of turning away certain products can sometimes be at odds with this mission if food banks view their job as distributing calories rather than meeting a client’s nutrition needs </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15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 audience for the standards were primarily food banks and pantries. With the goal being to influence procurement decisions and drive healthier food donations. </a:t>
            </a:r>
          </a:p>
          <a:p>
            <a:endParaRPr lang="en-US" dirty="0"/>
          </a:p>
          <a:p>
            <a:r>
              <a:rPr lang="en-US" dirty="0"/>
              <a:t>The panel began by reviewing the evidence, including existing guidelines that are already being used within the charitable food system, such as SWAP and CHOP; as well as government and industry standards. We also made the decisions to anchor our recommendations in the 2015-2020 DGA’s. And I’ll caveat </a:t>
            </a:r>
            <a:r>
              <a:rPr lang="en-US" dirty="0" smtClean="0"/>
              <a:t>that </a:t>
            </a:r>
            <a:r>
              <a:rPr lang="en-US" dirty="0"/>
              <a:t>by </a:t>
            </a:r>
            <a:r>
              <a:rPr lang="en-US" dirty="0" smtClean="0"/>
              <a:t>saying,</a:t>
            </a:r>
            <a:r>
              <a:rPr lang="en-US" baseline="0" dirty="0" smtClean="0"/>
              <a:t> a</a:t>
            </a:r>
            <a:r>
              <a:rPr lang="en-US" dirty="0" smtClean="0"/>
              <a:t>t</a:t>
            </a:r>
            <a:r>
              <a:rPr lang="en-US" baseline="0" dirty="0" smtClean="0"/>
              <a:t> that </a:t>
            </a:r>
            <a:r>
              <a:rPr lang="en-US" dirty="0" smtClean="0"/>
              <a:t>point </a:t>
            </a:r>
            <a:r>
              <a:rPr lang="en-US" dirty="0"/>
              <a:t>the most recent DGA’s had not yet been released.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7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panel process, we met for an hour to an 1.5 hours every month for almost a year</a:t>
            </a:r>
          </a:p>
          <a:p>
            <a:r>
              <a:rPr lang="en-US" dirty="0"/>
              <a:t>We also held smaller subcommittee meetings to discuss certain topic </a:t>
            </a:r>
            <a:r>
              <a:rPr lang="en-US" dirty="0" smtClean="0"/>
              <a:t>areas</a:t>
            </a:r>
          </a:p>
          <a:p>
            <a:r>
              <a:rPr lang="en-US" dirty="0" smtClean="0"/>
              <a:t>The </a:t>
            </a:r>
            <a:r>
              <a:rPr lang="en-US" dirty="0"/>
              <a:t>group also completed Qualtrics surveys between meetings to help guide decisions around the ranking of food items and help establish consensus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495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for the standards can be described in three steps. The first step to divide food into 11 food categories. Many of these categories directly align with MyPlate categories, and the </a:t>
            </a:r>
            <a:r>
              <a:rPr lang="en-US" sz="1200" b="0" i="0" u="none" strike="noStrike" kern="1200" baseline="0" dirty="0">
                <a:solidFill>
                  <a:schemeClr val="tx1"/>
                </a:solidFill>
                <a:latin typeface="+mn-lt"/>
                <a:ea typeface="+mn-ea"/>
                <a:cs typeface="+mn-cs"/>
              </a:rPr>
              <a:t>remainder represent product groups commonly found in the charitable food system. The goal was to create fairly distinct categories that would make it easy to group foods, but not create so many categories that it would be burdensome to implement.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42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panel made the decision to rank foods based on three nutrients of concern. Foods would be ranked based on the amount of saturated fat, sodium and added sugars in 1 </a:t>
            </a:r>
            <a:r>
              <a:rPr lang="en-US" dirty="0" smtClean="0"/>
              <a:t>serving</a:t>
            </a:r>
            <a:r>
              <a:rPr lang="en-US" baseline="0" dirty="0" smtClean="0"/>
              <a:t> which can be found on the Nutrition Facts Label.</a:t>
            </a:r>
            <a:endParaRPr lang="en-US" dirty="0"/>
          </a:p>
          <a:p>
            <a:r>
              <a:rPr lang="en-US" dirty="0"/>
              <a:t>---------------------------------------------------------------------------------------------------------------------------------</a:t>
            </a:r>
          </a:p>
          <a:p>
            <a:r>
              <a:rPr lang="en-US" dirty="0"/>
              <a:t>The panel decided on these particular nutrients because research has consistently linked saturated fat, sodium and added sugars with diet related chronic diseases; it is also easily identifiable on a Nutrition Facts Label; while some systems rank foods based off of nutrients of concern and nutrients to encourage or “positive nutrients” (such as vitamin D, iron or calcium), the panel decided against this for ease of implementation and because including “positive nutrients” may inadvertently rank less healthy foods in a healthier category because they have been fortified, such as sugary cereals.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30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3 in the process was to rank foods into three tiers – choose often, choose sometimes and choose rarely or green, yellow red depending on local </a:t>
            </a:r>
            <a:r>
              <a:rPr lang="en-US" dirty="0" smtClean="0"/>
              <a:t>preference.</a:t>
            </a:r>
            <a:r>
              <a:rPr lang="en-US" baseline="0" dirty="0" smtClean="0"/>
              <a:t> </a:t>
            </a:r>
            <a:r>
              <a:rPr lang="en-US" dirty="0" smtClean="0"/>
              <a:t>Having a three tiered system, as opposed to a two tiered system acknowledges that there is a spectrum when it comes to nutrition quality and that foods may not be strictly considered “healthy” or “unhealthy.”</a:t>
            </a:r>
            <a:endParaRPr lang="en-US" dirty="0"/>
          </a:p>
          <a:p>
            <a:endParaRPr lang="en-US" dirty="0"/>
          </a:p>
          <a:p>
            <a:r>
              <a:rPr lang="en-US" dirty="0"/>
              <a:t>Volunteers or </a:t>
            </a:r>
            <a:r>
              <a:rPr lang="en-US" dirty="0" smtClean="0"/>
              <a:t>staff</a:t>
            </a:r>
            <a:r>
              <a:rPr lang="en-US" baseline="0" dirty="0" smtClean="0"/>
              <a:t> can</a:t>
            </a:r>
            <a:r>
              <a:rPr lang="en-US" dirty="0" smtClean="0"/>
              <a:t> </a:t>
            </a:r>
            <a:r>
              <a:rPr lang="en-US" dirty="0"/>
              <a:t>then rank foods using the thresholds for each nutrient, but the overall product ranking will be based on whichever nutrient has the lowest tier. So for example, if you have a can of green beans that meets the green tier for added sugars and saturated fat, but meets the yellow tier for sodium, then the overall ranking will be yellow.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672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were a few exceptions to these rules, which I won’t get into here, but the rationale for these can be found in the main report.</a:t>
            </a:r>
          </a:p>
          <a:p>
            <a:pPr marL="0" indent="0">
              <a:buFont typeface="Arial" panose="020B0604020202020204" pitchFamily="34" charset="0"/>
              <a:buNone/>
            </a:pPr>
            <a:r>
              <a:rPr lang="en-US" dirty="0"/>
              <a:t>---------------------------------------------------------------</a:t>
            </a:r>
          </a:p>
          <a:p>
            <a:pPr marL="171450" indent="-171450">
              <a:buFont typeface="Arial" panose="020B0604020202020204" pitchFamily="34" charset="0"/>
              <a:buChar char="•"/>
            </a:pPr>
            <a:r>
              <a:rPr lang="en-US" dirty="0"/>
              <a:t>The first being that all desserts are ranked red or rarely and processed and packaged snacks can only be categorized as </a:t>
            </a:r>
            <a:r>
              <a:rPr lang="en-US" i="1" dirty="0"/>
              <a:t>choose sometimes or rarely. </a:t>
            </a:r>
            <a:r>
              <a:rPr lang="en-US" dirty="0"/>
              <a:t>Condiments and cooking staples were not ranked – the panel spent a lot of time discussing this, but ultimately felt that items in this category are often used for home meal preparation or used as a complement for otherwise healthy food items, such as salad dressing for salad and so the panel did not want to dissuade home cooking or consumption of healthy food items in other categories and so decided not to rank foods in this category</a:t>
            </a:r>
          </a:p>
          <a:p>
            <a:pPr marL="171450" indent="-171450">
              <a:buFont typeface="Arial" panose="020B0604020202020204" pitchFamily="34" charset="0"/>
              <a:buChar char="•"/>
            </a:pPr>
            <a:r>
              <a:rPr lang="en-US" dirty="0"/>
              <a:t>Finally, miscellaneous foods were not ranked – items in this category often include nutritional supplements such as Ensure or baby foods – and so the panel did not rank these items because they are typically reserved for populations with specific needs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7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7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final recommendations – they are organized by food category and by nutrient threshold for each green, yellow and red tier. The report, which provides the full recommendations and outlines the decisions behind them can be found on the Healthy Eating Research website. </a:t>
            </a:r>
          </a:p>
          <a:p>
            <a:endParaRPr lang="en-US" dirty="0"/>
          </a:p>
          <a:p>
            <a:r>
              <a:rPr lang="en-US" dirty="0"/>
              <a:t>We also included an example list of products for each food category. This isn’t comprehensive, but we wanted to include some examples, especially of those foods that might be difficult to categorize, so that it would make it easier for those who were implementing.</a:t>
            </a:r>
          </a:p>
          <a:p>
            <a:endParaRPr lang="en-US" dirty="0"/>
          </a:p>
          <a:p>
            <a:r>
              <a:rPr lang="en-US" dirty="0"/>
              <a:t>After developing the thresholds for each food category, the panel went back and revised the thresholds in order to create alignment across categories where we could, so that volunteers and staff wouldn’t be tasked with remembering different numbers for each category.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81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March 2020, Feeding America voted to update its current ranking system, F2E to align with these recommendations; SWAP, another ranking system which provided a lot of the framework for the panel recommendations was also updated to align with these guidelines. While the panel paid particular attention to implementation throughout the development process, </a:t>
            </a:r>
            <a:r>
              <a:rPr lang="en-US" b="0" dirty="0" smtClean="0"/>
              <a:t>we also </a:t>
            </a:r>
            <a:r>
              <a:rPr lang="en-US" b="0" dirty="0"/>
              <a:t>felt that it would be important to create separate guidance that would aid food banks and pantries in operationalizing these standards. And so Feeding America created a Nutritious Food Revisioning Task Force to develop </a:t>
            </a:r>
            <a:r>
              <a:rPr lang="en-US" b="0" dirty="0" smtClean="0"/>
              <a:t>a Nutrition in Food Banking </a:t>
            </a:r>
            <a:r>
              <a:rPr lang="en-US" b="0" dirty="0"/>
              <a:t>toolkit that would </a:t>
            </a:r>
            <a:r>
              <a:rPr lang="en-US" b="0" dirty="0" smtClean="0"/>
              <a:t>support food </a:t>
            </a:r>
            <a:r>
              <a:rPr lang="en-US" b="0" dirty="0"/>
              <a:t>banks in their implementation.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The first </a:t>
            </a:r>
            <a:r>
              <a:rPr lang="en-US" b="0" dirty="0" smtClean="0"/>
              <a:t>part of the toolkit</a:t>
            </a:r>
            <a:r>
              <a:rPr lang="en-US" b="0" baseline="0" dirty="0" smtClean="0"/>
              <a:t> </a:t>
            </a:r>
            <a:r>
              <a:rPr lang="en-US" b="0" dirty="0" smtClean="0"/>
              <a:t>which </a:t>
            </a:r>
            <a:r>
              <a:rPr lang="en-US" b="0" dirty="0"/>
              <a:t>was released this spring includes guidance on applying an intercultural competence lens; it also provides guidance on developing and </a:t>
            </a:r>
            <a:r>
              <a:rPr lang="en-US" b="0" dirty="0" smtClean="0"/>
              <a:t>implementation </a:t>
            </a:r>
            <a:r>
              <a:rPr lang="en-US" b="0" dirty="0"/>
              <a:t>nutrition policies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Additional guidance will be released in summer 2021, which will discuss the connections </a:t>
            </a:r>
            <a:r>
              <a:rPr lang="en-US" sz="1200" kern="1200" dirty="0">
                <a:solidFill>
                  <a:schemeClr val="tx1"/>
                </a:solidFill>
                <a:effectLst/>
                <a:latin typeface="+mn-lt"/>
                <a:ea typeface="+mn-ea"/>
                <a:cs typeface="+mn-cs"/>
              </a:rPr>
              <a:t>between these guidelines and SWAP, discuss the evidence behind nutrition rankings and also provide some next steps on Foods 2 Encourage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Applying an Intercultural Competency Lens</a:t>
            </a:r>
            <a:r>
              <a:rPr lang="en-US" sz="1200" b="0" i="0" kern="1200" dirty="0">
                <a:solidFill>
                  <a:schemeClr val="tx1"/>
                </a:solidFill>
                <a:effectLst/>
                <a:latin typeface="+mn-lt"/>
                <a:ea typeface="+mn-ea"/>
                <a:cs typeface="+mn-cs"/>
              </a:rPr>
              <a:t> provides insights and recommendations for developing nutrition-related intercultural competence at the organizational, partner and individual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4"/>
              </a:rPr>
              <a:t>Role of Food Bank Nutrition Policies: A Guide to Action</a:t>
            </a:r>
            <a:r>
              <a:rPr lang="en-US" sz="1200" b="0" i="0" kern="1200" dirty="0">
                <a:solidFill>
                  <a:schemeClr val="tx1"/>
                </a:solidFill>
                <a:effectLst/>
                <a:latin typeface="+mn-lt"/>
                <a:ea typeface="+mn-ea"/>
                <a:cs typeface="+mn-cs"/>
              </a:rPr>
              <a:t> provides food banks with strategies to achieve nutrition policies that lead to a more nutritious food supply.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768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639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guide:</a:t>
            </a:r>
          </a:p>
          <a:p>
            <a:pPr marL="171450" indent="-171450">
              <a:buFontTx/>
              <a:buChar char="-"/>
            </a:pPr>
            <a:r>
              <a:rPr lang="en-US" dirty="0"/>
              <a:t>Talking points for food donors that would be relevant at the pantry level </a:t>
            </a:r>
          </a:p>
          <a:p>
            <a:pPr marL="171450" indent="-171450">
              <a:buFontTx/>
              <a:buChar char="-"/>
            </a:pPr>
            <a:r>
              <a:rPr lang="en-US" dirty="0"/>
              <a:t>Cultural relevancy </a:t>
            </a:r>
          </a:p>
          <a:p>
            <a:pPr marL="171450" indent="-171450">
              <a:buFontTx/>
              <a:buChar char="-"/>
            </a:pPr>
            <a:r>
              <a:rPr lang="en-US" dirty="0"/>
              <a:t>Draft nutrition policies </a:t>
            </a:r>
          </a:p>
          <a:p>
            <a:pPr marL="171450" indent="-171450">
              <a:buFontTx/>
              <a:buChar char="-"/>
            </a:pPr>
            <a:r>
              <a:rPr lang="en-US" dirty="0"/>
              <a:t>Monitoring and evaluation tools </a:t>
            </a:r>
          </a:p>
          <a:p>
            <a:pPr marL="171450" indent="-171450">
              <a:buFontTx/>
              <a:buChar char="-"/>
            </a:pPr>
            <a:endParaRPr lang="en-US" dirty="0"/>
          </a:p>
          <a:p>
            <a:pPr marL="0" indent="0">
              <a:buFontTx/>
              <a:buNone/>
            </a:pPr>
            <a:r>
              <a:rPr lang="en-US" dirty="0"/>
              <a:t>Challenge of measuring food in pounds – panel isn’t doing a lot of that work, but the implementation guidance is providing guidance on developing goals for implementing nutrition standards; One example, % of inventory ranked as choose often, choose sometimes or choose rarely </a:t>
            </a:r>
          </a:p>
          <a:p>
            <a:pPr marL="0" indent="0">
              <a:buFontTx/>
              <a:buNone/>
            </a:pPr>
            <a:endParaRPr lang="en-US" dirty="0"/>
          </a:p>
          <a:p>
            <a:pPr marL="0" indent="0">
              <a:buFontTx/>
              <a:buNone/>
            </a:pPr>
            <a:r>
              <a:rPr lang="en-US" dirty="0"/>
              <a:t>Examples of what food banks do if standards aren’t met: some food banks just won’t let that food come in; some cases in which the foods get thrown away; but every food bank and pantry deals with that challenge differently </a:t>
            </a:r>
          </a:p>
          <a:p>
            <a:pPr marL="0" indent="0">
              <a:buFontTx/>
              <a:buNone/>
            </a:pPr>
            <a:endParaRPr lang="en-US" dirty="0"/>
          </a:p>
          <a:p>
            <a:pPr marL="0" indent="0">
              <a:buFontTx/>
              <a:buNone/>
            </a:pPr>
            <a:r>
              <a:rPr lang="en-US" dirty="0"/>
              <a:t>Org challenges to distributing healthy foods: </a:t>
            </a:r>
          </a:p>
          <a:p>
            <a:pPr marL="171450" indent="-171450">
              <a:buFontTx/>
              <a:buChar char="-"/>
            </a:pPr>
            <a:r>
              <a:rPr lang="en-US" dirty="0"/>
              <a:t>Accessing healthier items through traditional sources is difficult – low availability of healthier items; longer lead times to receive items</a:t>
            </a:r>
          </a:p>
          <a:p>
            <a:pPr marL="171450" indent="-171450">
              <a:buFontTx/>
              <a:buChar char="-"/>
            </a:pPr>
            <a:r>
              <a:rPr lang="en-US" dirty="0"/>
              <a:t>Increasing costs – alternative items that are in stock are more expensive; have to reallocate budget to support increased purchase of food</a:t>
            </a:r>
          </a:p>
          <a:p>
            <a:pPr marL="171450" indent="-171450">
              <a:buFontTx/>
              <a:buChar char="-"/>
            </a:pPr>
            <a:r>
              <a:rPr lang="en-US" dirty="0"/>
              <a:t>Changing how distributions are run – less deliveries to agency partners; community distributions are low/no touch and many are drive through; more mobile distributions</a:t>
            </a:r>
          </a:p>
          <a:p>
            <a:pPr marL="171450" indent="-171450">
              <a:buFontTx/>
              <a:buChar char="-"/>
            </a:pPr>
            <a:r>
              <a:rPr lang="en-US" dirty="0"/>
              <a:t>Building innovative partnerships to reach vulnerable pops – working with schools to piggy back on school meals to distributed groceries; paying caterer to prepare frozen meals; private partnerships for home delivery </a:t>
            </a:r>
          </a:p>
          <a:p>
            <a:pPr marL="171450" indent="-171450">
              <a:buFontTx/>
              <a:buChar char="-"/>
            </a:pPr>
            <a:endParaRPr lang="en-US" dirty="0"/>
          </a:p>
          <a:p>
            <a:pPr marL="0" indent="0">
              <a:buFontTx/>
              <a:buNone/>
            </a:pPr>
            <a:r>
              <a:rPr lang="en-US" dirty="0"/>
              <a:t>Impact of COVID-19 on food sourcing</a:t>
            </a:r>
          </a:p>
          <a:p>
            <a:pPr marL="171450" indent="-171450">
              <a:buFontTx/>
              <a:buChar char="-"/>
            </a:pPr>
            <a:r>
              <a:rPr lang="en-US" dirty="0"/>
              <a:t>More spending</a:t>
            </a:r>
          </a:p>
          <a:p>
            <a:pPr marL="171450" indent="-171450">
              <a:buFontTx/>
              <a:buChar char="-"/>
            </a:pPr>
            <a:r>
              <a:rPr lang="en-US" dirty="0"/>
              <a:t>Sourcing shelf stable items is more difficult and unreliable</a:t>
            </a:r>
          </a:p>
          <a:p>
            <a:pPr marL="171450" indent="-171450">
              <a:buFontTx/>
              <a:buChar char="-"/>
            </a:pPr>
            <a:r>
              <a:rPr lang="en-US" dirty="0"/>
              <a:t>Some food banks are overloaded with produce, others can’t source enough </a:t>
            </a:r>
          </a:p>
          <a:p>
            <a:pPr marL="171450" indent="-171450">
              <a:buFontTx/>
              <a:buChar char="-"/>
            </a:pPr>
            <a:r>
              <a:rPr lang="en-US" dirty="0"/>
              <a:t>Increased reliance on TEFAP foods </a:t>
            </a:r>
          </a:p>
          <a:p>
            <a:pPr marL="171450" indent="-171450">
              <a:buFontTx/>
              <a:buChar char="-"/>
            </a:pPr>
            <a:endParaRPr lang="en-US" dirty="0"/>
          </a:p>
          <a:p>
            <a:pPr marL="0" indent="0">
              <a:buFontTx/>
              <a:buNone/>
            </a:pPr>
            <a:r>
              <a:rPr lang="en-US" dirty="0"/>
              <a:t>Distribution:</a:t>
            </a:r>
          </a:p>
          <a:p>
            <a:pPr marL="171450" indent="-171450">
              <a:buFontTx/>
              <a:buChar char="-"/>
            </a:pPr>
            <a:r>
              <a:rPr lang="en-US" dirty="0"/>
              <a:t>Agency capacity is stretched; changing distribution models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DA44B-BCB7-40C5-97E2-3057E1082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7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69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51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us all on the same page,  I’m going to do a little DGA 101. the DGA are jointly developed and published by USDA and HHS. These departments rely on the DGAC, an independent panel of experts who reviews current science and prepares a report to aid in updating the DGA. </a:t>
            </a:r>
          </a:p>
          <a:p>
            <a:endParaRPr lang="en-US" dirty="0"/>
          </a:p>
          <a:p>
            <a:r>
              <a:rPr lang="en-US" dirty="0"/>
              <a:t>As I’m sure most of you know, the DGA are the scientific underpinning for many federal, state, and local nutrition policies and programs, including the WIC food package.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requires that the DGA be updated at least every 5 years, and the reason I’m talking to you today is that they were updated in 2020. </a:t>
            </a:r>
          </a:p>
          <a:p>
            <a:endParaRPr lang="en-US" dirty="0"/>
          </a:p>
          <a:p>
            <a:r>
              <a:rPr lang="en-US" dirty="0"/>
              <a:t>The purpose of the whole endeavor is to provide science-based advised on what to eat and drink to promote health, reduce risk of chronic disease, and meet nutrient needs.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8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DGA have an outsized impact because they inform so many policies and feeding programs, we still have a ton of room for improvement in terms of the impact they have on the quality of our diets.</a:t>
            </a:r>
          </a:p>
          <a:p>
            <a:endParaRPr lang="en-US" dirty="0"/>
          </a:p>
          <a:p>
            <a:r>
              <a:rPr lang="en-US" dirty="0"/>
              <a:t>Some people out there claim the DGA must be fundamentally flawed because they’ve been advising a similar overall diet since 1980 (more fruits and vegetables, less salt, sugar, and animal fat) and obesity has skyrocketed since then. For that to be true, people would need to actually follow the DGA, which is something we can measure with a tool called the Healthy Eating Index. It scores diets from 0 to 100 based on adherence to the dietary pattern recommended by the DGA. </a:t>
            </a:r>
          </a:p>
          <a:p>
            <a:endParaRPr lang="en-US" dirty="0"/>
          </a:p>
          <a:p>
            <a:r>
              <a:rPr lang="en-US" dirty="0"/>
              <a:t>These are average HEI scores since 2005 based on data from NHANES, which you may have heard of. It surveys a large, representative sample of the U.S. population. Ever since we started calculating HEI scores in NHANES data, our average score has been pretty low and has not significantly increased over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carb, low fat. Eggs are good, eggs are bad.</a:t>
            </a:r>
          </a:p>
          <a:p>
            <a:r>
              <a:rPr lang="en-US" dirty="0"/>
              <a:t>CSPI created this graphic to show that the core elements of the DGA recommendations have been consistent over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5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update was a significant accomplishment because it took a life stage approach for the first time, and included advice for pregnant and lactating women and children under age 2. </a:t>
            </a:r>
          </a:p>
          <a:p>
            <a:endParaRPr lang="en-US" dirty="0"/>
          </a:p>
          <a:p>
            <a:r>
              <a:rPr lang="en-US" dirty="0"/>
              <a:t>Additionally, USDA and HHS adopted measures to increase transparency and scientific rigor and minimize bias compared to previous updates. For example, DGAC nominees had to submit a much more extensive COI disclosure than in the past.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986-030B-46EC-B611-4B08D59BB7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0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6CAC1-18D1-436F-8A69-B3BC0F44711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54988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6CAC1-18D1-436F-8A69-B3BC0F44711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68769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6CAC1-18D1-436F-8A69-B3BC0F44711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7805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4615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3483" y="452628"/>
            <a:ext cx="11303507" cy="10972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43483" y="6557771"/>
            <a:ext cx="7293863" cy="10667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7587995" y="6559295"/>
            <a:ext cx="2430779" cy="105155"/>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9957815" y="6559295"/>
            <a:ext cx="1220724" cy="105155"/>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1126723" y="6559295"/>
            <a:ext cx="617219" cy="105155"/>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342900" y="499872"/>
            <a:ext cx="11494007" cy="142951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type="body" idx="1"/>
          </p:nvPr>
        </p:nvSpPr>
        <p:spPr/>
        <p:txBody>
          <a:bodyPr lIns="0" tIns="0" rIns="0" bIns="0"/>
          <a:lstStyle>
            <a:lvl1pPr>
              <a:defRPr sz="2400" b="0" i="0">
                <a:solidFill>
                  <a:srgbClr val="122C41"/>
                </a:solidFill>
                <a:latin typeface="Gadugi"/>
                <a:cs typeface="Gadug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6919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4552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3483" y="452628"/>
            <a:ext cx="11303507" cy="10972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43483" y="6557771"/>
            <a:ext cx="7293863" cy="10667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7587995" y="6559295"/>
            <a:ext cx="2430779" cy="105155"/>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9957815" y="6559295"/>
            <a:ext cx="1220724" cy="105155"/>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1126723" y="6559295"/>
            <a:ext cx="617219" cy="105155"/>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342900" y="499872"/>
            <a:ext cx="11494007" cy="142951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5554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578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373D133-E414-4C7B-A31E-2212850B1163}" type="datetimeFigureOut">
              <a:rPr lang="en-US" smtClean="0"/>
              <a:t>7/14/2021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F196083-57FC-48BC-94A3-0B50B90897B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994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3D133-E414-4C7B-A31E-2212850B1163}"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964776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3D133-E414-4C7B-A31E-2212850B1163}"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96083-57FC-48BC-94A3-0B50B90897B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40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6CAC1-18D1-436F-8A69-B3BC0F44711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271525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3D133-E414-4C7B-A31E-2212850B1163}"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3647340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3D133-E414-4C7B-A31E-2212850B1163}"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2163142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3D133-E414-4C7B-A31E-2212850B1163}"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895707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3D133-E414-4C7B-A31E-2212850B1163}"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2146154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73D133-E414-4C7B-A31E-2212850B1163}"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2262056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73D133-E414-4C7B-A31E-2212850B1163}"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1643291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3D133-E414-4C7B-A31E-2212850B1163}"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201796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3D133-E414-4C7B-A31E-2212850B1163}"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96083-57FC-48BC-94A3-0B50B90897B1}" type="slidenum">
              <a:rPr lang="en-US" smtClean="0"/>
              <a:t>‹#›</a:t>
            </a:fld>
            <a:endParaRPr lang="en-US"/>
          </a:p>
        </p:txBody>
      </p:sp>
    </p:spTree>
    <p:extLst>
      <p:ext uri="{BB962C8B-B14F-4D97-AF65-F5344CB8AC3E}">
        <p14:creationId xmlns:p14="http://schemas.microsoft.com/office/powerpoint/2010/main" val="3626600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9487-D628-4C53-B0DA-A9EB3495C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D8D6D0-4D28-4F2E-AA36-7D65D9791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21658F-0237-4E68-B7E1-E941B0286782}"/>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DD67088B-EEDE-4882-AD55-D42B0752B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D2BD9-C205-4E12-8E9C-75611A664F18}"/>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3979210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90FC-1A9E-4D3D-B599-A7595291A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0DF51-9C79-4BEE-99CA-1BDCA6DB5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AFCBF-A5B7-4E85-B379-89BCEA2D9360}"/>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19AE7B07-732E-41B7-8B1D-1607F2607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F3CDC-8672-4C71-9B60-80B87F9330CA}"/>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253299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6CAC1-18D1-436F-8A69-B3BC0F44711E}"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65138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1F35-30E1-425E-848A-BA1E33421D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DCC03F-711C-4CBF-91E1-51BF9C0D5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F05206-6419-4DF9-AB4D-50F0B731CE45}"/>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5AF3663C-D517-40C0-9C10-5B9C2CCEC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BBE06-7DB7-4790-AB78-77DA780F0C28}"/>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4120418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2DAE-EDF5-4501-A0F2-C6FB29C20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4EB8A-0FD3-44E3-8C87-EC07FE417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BAB0E4-B380-492D-9171-007A7A2F96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BA2AA-BCDA-4322-AA92-85FDDD34E976}"/>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6" name="Footer Placeholder 5">
            <a:extLst>
              <a:ext uri="{FF2B5EF4-FFF2-40B4-BE49-F238E27FC236}">
                <a16:creationId xmlns:a16="http://schemas.microsoft.com/office/drawing/2014/main" id="{B795C13A-7C45-48B8-86DB-56BD4E590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73E20-8C5D-4B12-BDC3-5B8B7D37AE70}"/>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2920712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5D2C-FA8F-4055-8568-0BD6CA083B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1C4E0-4EA6-4036-8EEE-2EAA77387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5382B-9948-4CAF-AE16-6F7A422782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FB569-33DA-4F9F-B020-5311B6C94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5D3E9C-A2E0-4E02-B471-3D6DB580FE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8C7EB-6E60-4129-A354-AEAB3B5758EA}"/>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8" name="Footer Placeholder 7">
            <a:extLst>
              <a:ext uri="{FF2B5EF4-FFF2-40B4-BE49-F238E27FC236}">
                <a16:creationId xmlns:a16="http://schemas.microsoft.com/office/drawing/2014/main" id="{CB3AAE7E-2C05-41DF-89D7-197A804430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D3B46B-1069-492A-8A50-5F23B9D516CC}"/>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261312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1ABF-B403-47C3-8DC5-8BB145D79C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64142E-317B-4391-B6BC-F61D8DD0BC81}"/>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4" name="Footer Placeholder 3">
            <a:extLst>
              <a:ext uri="{FF2B5EF4-FFF2-40B4-BE49-F238E27FC236}">
                <a16:creationId xmlns:a16="http://schemas.microsoft.com/office/drawing/2014/main" id="{44A657D6-BE7B-43DF-BFEE-84FE7CAA6E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DC9E2-8B70-455A-974C-6879FB9B84D8}"/>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1963041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1FD5F9-2AE5-4856-8A7C-6ADEB79E454A}"/>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3" name="Footer Placeholder 2">
            <a:extLst>
              <a:ext uri="{FF2B5EF4-FFF2-40B4-BE49-F238E27FC236}">
                <a16:creationId xmlns:a16="http://schemas.microsoft.com/office/drawing/2014/main" id="{85AB319C-CD83-4528-A951-AE626851CB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976D0-8B0F-45C9-B3E6-0C7836401832}"/>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3775484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42A2-738E-446F-BD06-DE4809652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9C9BF-DC55-48F8-8772-300CF0BFC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CE9BB2-DCC4-4666-BCDB-783314914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1B573E-9CDC-4B75-816D-6D1D1D4E0508}"/>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6" name="Footer Placeholder 5">
            <a:extLst>
              <a:ext uri="{FF2B5EF4-FFF2-40B4-BE49-F238E27FC236}">
                <a16:creationId xmlns:a16="http://schemas.microsoft.com/office/drawing/2014/main" id="{5DEB4F8B-090D-4B8C-92CF-37C384563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8B49C-0ABF-4A0A-9170-3C7E776F78E9}"/>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2182786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6C55-B5FD-445B-809D-55D740E6F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C391D-8433-45B8-A7B5-EB88596AC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9B5ED3-C10E-4F59-9614-45A8ECBD2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5552C-CEB6-4099-AD58-7D9DD9EC3C16}"/>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6" name="Footer Placeholder 5">
            <a:extLst>
              <a:ext uri="{FF2B5EF4-FFF2-40B4-BE49-F238E27FC236}">
                <a16:creationId xmlns:a16="http://schemas.microsoft.com/office/drawing/2014/main" id="{37B6D246-CAD4-45DA-B85F-6FD946B6D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C29D2-FE87-4B2A-A76C-8E9CC01C58BD}"/>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2063842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40ED-5BDD-49B1-902C-69A611E3F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7935B8-BF58-4DB9-821B-85AA5E1289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C5CCF-6F36-4AEB-952A-FC873E848C5B}"/>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B6912F99-6C0F-4531-9662-2E2FC326D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FC5EB-BEEA-4643-B12A-7FE71D57554A}"/>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3880766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DEE61B-B587-4D90-B2BC-646AC12758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EA04F-60C3-4798-897D-690671325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6F85-BB35-4F8E-83D0-47AC7DFB6682}"/>
              </a:ext>
            </a:extLst>
          </p:cNvPr>
          <p:cNvSpPr>
            <a:spLocks noGrp="1"/>
          </p:cNvSpPr>
          <p:nvPr>
            <p:ph type="dt" sz="half" idx="10"/>
          </p:nvPr>
        </p:nvSpPr>
        <p:spPr/>
        <p:txBody>
          <a:body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B691A931-086A-44E4-83E2-06F703EB0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CA501-FFE7-4FAC-88FA-7AD3E3EB5097}"/>
              </a:ext>
            </a:extLst>
          </p:cNvPr>
          <p:cNvSpPr>
            <a:spLocks noGrp="1"/>
          </p:cNvSpPr>
          <p:nvPr>
            <p:ph type="sldNum" sz="quarter" idx="12"/>
          </p:nvPr>
        </p:nvSpPr>
        <p:spPr/>
        <p:txBody>
          <a:bodyPr/>
          <a:lstStyle/>
          <a:p>
            <a:fld id="{DA115CF7-EC94-4CB5-B0FB-88128C768EB8}" type="slidenum">
              <a:rPr lang="en-US" smtClean="0"/>
              <a:t>‹#›</a:t>
            </a:fld>
            <a:endParaRPr lang="en-US"/>
          </a:p>
        </p:txBody>
      </p:sp>
    </p:spTree>
    <p:extLst>
      <p:ext uri="{BB962C8B-B14F-4D97-AF65-F5344CB8AC3E}">
        <p14:creationId xmlns:p14="http://schemas.microsoft.com/office/powerpoint/2010/main" val="143446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6CAC1-18D1-436F-8A69-B3BC0F44711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15107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6CAC1-18D1-436F-8A69-B3BC0F44711E}"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99413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6CAC1-18D1-436F-8A69-B3BC0F44711E}"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06464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6CAC1-18D1-436F-8A69-B3BC0F44711E}"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767840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6CAC1-18D1-436F-8A69-B3BC0F44711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89242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6CAC1-18D1-436F-8A69-B3BC0F44711E}"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50277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6CAC1-18D1-436F-8A69-B3BC0F44711E}" type="datetimeFigureOut">
              <a:rPr lang="en-US" smtClean="0"/>
              <a:t>7/14/2021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F441B-C602-45D7-8554-9B9855433572}" type="slidenum">
              <a:rPr lang="en-US" smtClean="0"/>
              <a:t>‹#›</a:t>
            </a:fld>
            <a:endParaRPr lang="en-US"/>
          </a:p>
        </p:txBody>
      </p:sp>
    </p:spTree>
    <p:extLst>
      <p:ext uri="{BB962C8B-B14F-4D97-AF65-F5344CB8AC3E}">
        <p14:creationId xmlns:p14="http://schemas.microsoft.com/office/powerpoint/2010/main" val="1808363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3483" y="452628"/>
            <a:ext cx="11303507" cy="10972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443483" y="6557771"/>
            <a:ext cx="7293863" cy="106679"/>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7587995" y="6559295"/>
            <a:ext cx="2430779" cy="105155"/>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9957815" y="6559295"/>
            <a:ext cx="1220724" cy="105155"/>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11126723" y="6559295"/>
            <a:ext cx="617219" cy="105155"/>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659932" y="683196"/>
            <a:ext cx="10872134" cy="1049655"/>
          </a:xfrm>
          <a:prstGeom prst="rect">
            <a:avLst/>
          </a:prstGeom>
        </p:spPr>
        <p:txBody>
          <a:bodyPr wrap="square" lIns="0" tIns="0" rIns="0" bIns="0">
            <a:spAutoFit/>
          </a:bodyPr>
          <a:lstStyle>
            <a:lvl1pPr>
              <a:defRPr sz="3200" b="0" i="0">
                <a:solidFill>
                  <a:schemeClr val="bg1"/>
                </a:solidFill>
                <a:latin typeface="Rockwell"/>
                <a:cs typeface="Rockwell"/>
              </a:defRPr>
            </a:lvl1pPr>
          </a:lstStyle>
          <a:p>
            <a:endParaRPr/>
          </a:p>
        </p:txBody>
      </p:sp>
      <p:sp>
        <p:nvSpPr>
          <p:cNvPr id="3" name="Holder 3"/>
          <p:cNvSpPr>
            <a:spLocks noGrp="1"/>
          </p:cNvSpPr>
          <p:nvPr>
            <p:ph type="body" idx="1"/>
          </p:nvPr>
        </p:nvSpPr>
        <p:spPr>
          <a:xfrm>
            <a:off x="598857" y="2055748"/>
            <a:ext cx="10994285" cy="2985770"/>
          </a:xfrm>
          <a:prstGeom prst="rect">
            <a:avLst/>
          </a:prstGeom>
        </p:spPr>
        <p:txBody>
          <a:bodyPr wrap="square" lIns="0" tIns="0" rIns="0" bIns="0">
            <a:spAutoFit/>
          </a:bodyPr>
          <a:lstStyle>
            <a:lvl1pPr>
              <a:defRPr sz="2400" b="0" i="0">
                <a:solidFill>
                  <a:srgbClr val="122C41"/>
                </a:solidFill>
                <a:latin typeface="Gadugi"/>
                <a:cs typeface="Gadug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4519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373D133-E414-4C7B-A31E-2212850B1163}" type="datetimeFigureOut">
              <a:rPr lang="en-US" smtClean="0"/>
              <a:t>7/14/2021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F196083-57FC-48BC-94A3-0B50B90897B1}" type="slidenum">
              <a:rPr lang="en-US" smtClean="0"/>
              <a:t>‹#›</a:t>
            </a:fld>
            <a:endParaRPr lang="en-US"/>
          </a:p>
        </p:txBody>
      </p:sp>
    </p:spTree>
    <p:extLst>
      <p:ext uri="{BB962C8B-B14F-4D97-AF65-F5344CB8AC3E}">
        <p14:creationId xmlns:p14="http://schemas.microsoft.com/office/powerpoint/2010/main" val="197542716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91F40-B409-4F3D-A64F-5A660F847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4A6F21-A3C5-44D2-B16D-D2E64C194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2C9E5-A19A-4148-A5C8-166A9E398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965D1-D6AC-4416-9727-65D162E8D213}" type="datetimeFigureOut">
              <a:rPr lang="en-US" smtClean="0"/>
              <a:t>7/14/2021</a:t>
            </a:fld>
            <a:endParaRPr lang="en-US"/>
          </a:p>
        </p:txBody>
      </p:sp>
      <p:sp>
        <p:nvSpPr>
          <p:cNvPr id="5" name="Footer Placeholder 4">
            <a:extLst>
              <a:ext uri="{FF2B5EF4-FFF2-40B4-BE49-F238E27FC236}">
                <a16:creationId xmlns:a16="http://schemas.microsoft.com/office/drawing/2014/main" id="{84B6E8D8-238F-48D2-87BB-45A8B75F3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F8A1AB-B1F1-402B-BBA1-E2B23AC2B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15CF7-EC94-4CB5-B0FB-88128C768EB8}" type="slidenum">
              <a:rPr lang="en-US" smtClean="0"/>
              <a:t>‹#›</a:t>
            </a:fld>
            <a:endParaRPr lang="en-US"/>
          </a:p>
        </p:txBody>
      </p:sp>
    </p:spTree>
    <p:extLst>
      <p:ext uri="{BB962C8B-B14F-4D97-AF65-F5344CB8AC3E}">
        <p14:creationId xmlns:p14="http://schemas.microsoft.com/office/powerpoint/2010/main" val="32695444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nopren.ucsf.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cdc.gov/obesity/strategies/food-serv-guide.html" TargetMode="External"/><Relationship Id="rId4" Type="http://schemas.openxmlformats.org/officeDocument/2006/relationships/image" Target="../media/image3.png"/><Relationship Id="rId9" Type="http://schemas.openxmlformats.org/officeDocument/2006/relationships/hyperlink" Target="https://www.cdc.gov/maso/policy/Food-Service-Guidelines.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s://hungerandhealth.feedingamerica.org/resource/applying-intercultural-competency-lens/"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78.png"/><Relationship Id="rId4" Type="http://schemas.openxmlformats.org/officeDocument/2006/relationships/hyperlink" Target="https://hungerandhealth.feedingamerica.org/resource/role-food-bank-nutrition-policies-guide-action/"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81.jpe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1280"/>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Summer Student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2" name="TextBox 1"/>
          <p:cNvSpPr txBox="1"/>
          <p:nvPr/>
        </p:nvSpPr>
        <p:spPr>
          <a:xfrm>
            <a:off x="1527544" y="4269562"/>
            <a:ext cx="8686800"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Calibri"/>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a:ea typeface="Calibri"/>
              <a:cs typeface="+mn-cs"/>
            </a:endParaRPr>
          </a:p>
        </p:txBody>
      </p:sp>
      <p:sp>
        <p:nvSpPr>
          <p:cNvPr id="7" name="Rectangle 6"/>
          <p:cNvSpPr/>
          <p:nvPr/>
        </p:nvSpPr>
        <p:spPr>
          <a:xfrm>
            <a:off x="0" y="3717270"/>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124180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861228" y="658183"/>
            <a:ext cx="4492073" cy="5136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DGA Common Misconception #2:</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Nutrition Advice is Constantly Changing Dramatically </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0" name="Picture 2">
            <a:extLst>
              <a:ext uri="{FF2B5EF4-FFF2-40B4-BE49-F238E27FC236}">
                <a16:creationId xmlns:a16="http://schemas.microsoft.com/office/drawing/2014/main" id="{F921C9D1-4A14-47E1-9424-54D15EF23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55" y="387264"/>
            <a:ext cx="4264644" cy="602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2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797983" y="4905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What’s new in the latest update?</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Subtitle 2">
            <a:extLst>
              <a:ext uri="{FF2B5EF4-FFF2-40B4-BE49-F238E27FC236}">
                <a16:creationId xmlns:a16="http://schemas.microsoft.com/office/drawing/2014/main" id="{0BF4A457-D909-4E95-9E8A-C1A063ACB4F0}"/>
              </a:ext>
            </a:extLst>
          </p:cNvPr>
          <p:cNvSpPr txBox="1">
            <a:spLocks noChangeArrowheads="1"/>
          </p:cNvSpPr>
          <p:nvPr/>
        </p:nvSpPr>
        <p:spPr>
          <a:xfrm>
            <a:off x="797983" y="1913607"/>
            <a:ext cx="66256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Life stage approach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Expansion of scope to include pregnant and lactating women, infants, and children under 2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USDA P/B-24 Project helped prepare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Process changes, ostensibly to address NASEM recommendations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USDA &amp; HHS set the DGAC’s agenda</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Excluded external systematic reviews and meta-analyses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CB05ACF3-0E9B-4F0A-9361-1341570EF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416" y="1816140"/>
            <a:ext cx="3107266" cy="401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3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E56594F7-FA49-435A-8AA2-88D8731C4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3826"/>
            <a:ext cx="12192000" cy="4622835"/>
          </a:xfrm>
          <a:prstGeom prst="rect">
            <a:avLst/>
          </a:prstGeom>
        </p:spPr>
      </p:pic>
      <p:sp>
        <p:nvSpPr>
          <p:cNvPr id="14" name="Rectangle 13">
            <a:extLst>
              <a:ext uri="{FF2B5EF4-FFF2-40B4-BE49-F238E27FC236}">
                <a16:creationId xmlns:a16="http://schemas.microsoft.com/office/drawing/2014/main" id="{E88534AF-83FA-4D2E-93F9-5D68C7D87C50}"/>
              </a:ext>
            </a:extLst>
          </p:cNvPr>
          <p:cNvSpPr/>
          <p:nvPr/>
        </p:nvSpPr>
        <p:spPr>
          <a:xfrm>
            <a:off x="0" y="1"/>
            <a:ext cx="12192000" cy="288923"/>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0" y="6702552"/>
            <a:ext cx="12192000" cy="155447"/>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10" y="6215191"/>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63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1"/>
            <a:ext cx="12192000" cy="288923"/>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0" y="6702552"/>
            <a:ext cx="12192000" cy="155447"/>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10" y="6215191"/>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8100F1D-1789-4B70-98D5-98E734FA42E6}"/>
              </a:ext>
            </a:extLst>
          </p:cNvPr>
          <p:cNvSpPr>
            <a:spLocks noGrp="1" noChangeArrowheads="1"/>
          </p:cNvSpPr>
          <p:nvPr>
            <p:ph type="ctrTitle"/>
          </p:nvPr>
        </p:nvSpPr>
        <p:spPr>
          <a:xfrm>
            <a:off x="335643" y="1735861"/>
            <a:ext cx="5094674" cy="3676478"/>
          </a:xfrm>
        </p:spPr>
        <p:txBody>
          <a:bodyPr anchor="t" anchorCtr="0">
            <a:normAutofit/>
          </a:bodyPr>
          <a:lstStyle/>
          <a:p>
            <a:r>
              <a:rPr lang="en-US" altLang="en-US" sz="3200" dirty="0">
                <a:solidFill>
                  <a:srgbClr val="2F4C6E"/>
                </a:solidFill>
                <a:latin typeface="Times New Roman" panose="02020603050405020304" pitchFamily="18" charset="0"/>
                <a:ea typeface="OFL Sorts Mill Goudy"/>
                <a:cs typeface="Times New Roman" panose="02020603050405020304" pitchFamily="18" charset="0"/>
              </a:rPr>
              <a:t>The process to update the DGA has generally resulted in credible, evidence-based nutrition recommendations, but politicians, industry, and the media play a role in shaping the guidelines. </a:t>
            </a:r>
            <a:br>
              <a:rPr lang="en-US" altLang="en-US" sz="3200" dirty="0">
                <a:solidFill>
                  <a:srgbClr val="2F4C6E"/>
                </a:solidFill>
                <a:latin typeface="Times New Roman" panose="02020603050405020304" pitchFamily="18" charset="0"/>
                <a:ea typeface="OFL Sorts Mill Goudy"/>
                <a:cs typeface="Times New Roman" panose="02020603050405020304" pitchFamily="18" charset="0"/>
              </a:rPr>
            </a:br>
            <a:endParaRPr lang="en-US" altLang="en-US" sz="3200" dirty="0">
              <a:solidFill>
                <a:srgbClr val="2F4C6E"/>
              </a:solidFill>
              <a:latin typeface="Times New Roman" panose="02020603050405020304" pitchFamily="18" charset="0"/>
              <a:ea typeface="OFL Sorts Mill Goudy"/>
              <a:cs typeface="Times New Roman" panose="02020603050405020304" pitchFamily="18" charset="0"/>
            </a:endParaRPr>
          </a:p>
        </p:txBody>
      </p:sp>
      <p:sp>
        <p:nvSpPr>
          <p:cNvPr id="21" name="Title 1">
            <a:extLst>
              <a:ext uri="{FF2B5EF4-FFF2-40B4-BE49-F238E27FC236}">
                <a16:creationId xmlns:a16="http://schemas.microsoft.com/office/drawing/2014/main" id="{AEF94D86-D280-4270-906C-C6F467A15814}"/>
              </a:ext>
            </a:extLst>
          </p:cNvPr>
          <p:cNvSpPr txBox="1">
            <a:spLocks noChangeArrowheads="1"/>
          </p:cNvSpPr>
          <p:nvPr/>
        </p:nvSpPr>
        <p:spPr>
          <a:xfrm>
            <a:off x="594447" y="3661749"/>
            <a:ext cx="10352832" cy="947738"/>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3200" b="0" i="0" u="none" strike="noStrike" kern="1200" cap="none" spc="0" normalizeH="0" baseline="0" noProof="0" dirty="0">
              <a:ln>
                <a:noFill/>
              </a:ln>
              <a:solidFill>
                <a:srgbClr val="2F4C6E"/>
              </a:solidFill>
              <a:effectLst/>
              <a:uLnTx/>
              <a:uFillTx/>
              <a:latin typeface="Times New Roman" panose="02020603050405020304" pitchFamily="18" charset="0"/>
              <a:ea typeface="OFL Sorts Mill Goudy"/>
              <a:cs typeface="Times New Roman" panose="02020603050405020304" pitchFamily="18" charset="0"/>
            </a:endParaRPr>
          </a:p>
        </p:txBody>
      </p:sp>
      <p:pic>
        <p:nvPicPr>
          <p:cNvPr id="7" name="Picture 6" descr="A child drinking from a straw&#10;&#10;Description automatically generated with medium confidence">
            <a:extLst>
              <a:ext uri="{FF2B5EF4-FFF2-40B4-BE49-F238E27FC236}">
                <a16:creationId xmlns:a16="http://schemas.microsoft.com/office/drawing/2014/main" id="{D12AFD92-418F-4066-8E47-F71D3E9EC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9159" y="807751"/>
            <a:ext cx="5825405" cy="5242498"/>
          </a:xfrm>
          <a:prstGeom prst="rect">
            <a:avLst/>
          </a:prstGeom>
        </p:spPr>
      </p:pic>
    </p:spTree>
    <p:extLst>
      <p:ext uri="{BB962C8B-B14F-4D97-AF65-F5344CB8AC3E}">
        <p14:creationId xmlns:p14="http://schemas.microsoft.com/office/powerpoint/2010/main" val="54637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797983" y="490577"/>
            <a:ext cx="4155017" cy="5221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2020-2025 DGA: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The 4 Guidelines</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Subtitle 2">
            <a:extLst>
              <a:ext uri="{FF2B5EF4-FFF2-40B4-BE49-F238E27FC236}">
                <a16:creationId xmlns:a16="http://schemas.microsoft.com/office/drawing/2014/main" id="{0BF4A457-D909-4E95-9E8A-C1A063ACB4F0}"/>
              </a:ext>
            </a:extLst>
          </p:cNvPr>
          <p:cNvSpPr txBox="1">
            <a:spLocks noChangeArrowheads="1"/>
          </p:cNvSpPr>
          <p:nvPr/>
        </p:nvSpPr>
        <p:spPr>
          <a:xfrm>
            <a:off x="1553632" y="1698626"/>
            <a:ext cx="90652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Subtitle 2">
            <a:extLst>
              <a:ext uri="{FF2B5EF4-FFF2-40B4-BE49-F238E27FC236}">
                <a16:creationId xmlns:a16="http://schemas.microsoft.com/office/drawing/2014/main" id="{29B2CE25-24EA-403C-B3CB-77FE55681563}"/>
              </a:ext>
            </a:extLst>
          </p:cNvPr>
          <p:cNvSpPr txBox="1">
            <a:spLocks noChangeArrowheads="1"/>
          </p:cNvSpPr>
          <p:nvPr/>
        </p:nvSpPr>
        <p:spPr>
          <a:xfrm>
            <a:off x="445903" y="1757383"/>
            <a:ext cx="105563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descr="Text&#10;&#10;Description automatically generated">
            <a:extLst>
              <a:ext uri="{FF2B5EF4-FFF2-40B4-BE49-F238E27FC236}">
                <a16:creationId xmlns:a16="http://schemas.microsoft.com/office/drawing/2014/main" id="{ED0DE99D-DE5E-4D9A-8672-0C3AD0542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968" y="365991"/>
            <a:ext cx="5153832" cy="6336561"/>
          </a:xfrm>
          <a:prstGeom prst="rect">
            <a:avLst/>
          </a:prstGeom>
        </p:spPr>
      </p:pic>
    </p:spTree>
    <p:extLst>
      <p:ext uri="{BB962C8B-B14F-4D97-AF65-F5344CB8AC3E}">
        <p14:creationId xmlns:p14="http://schemas.microsoft.com/office/powerpoint/2010/main" val="2183648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797983" y="490577"/>
            <a:ext cx="102043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Two DGAC recommendations made waves…</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Subtitle 2">
            <a:extLst>
              <a:ext uri="{FF2B5EF4-FFF2-40B4-BE49-F238E27FC236}">
                <a16:creationId xmlns:a16="http://schemas.microsoft.com/office/drawing/2014/main" id="{0BF4A457-D909-4E95-9E8A-C1A063ACB4F0}"/>
              </a:ext>
            </a:extLst>
          </p:cNvPr>
          <p:cNvSpPr txBox="1">
            <a:spLocks noChangeArrowheads="1"/>
          </p:cNvSpPr>
          <p:nvPr/>
        </p:nvSpPr>
        <p:spPr>
          <a:xfrm>
            <a:off x="1553632" y="1698626"/>
            <a:ext cx="90652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Subtitle 2">
            <a:extLst>
              <a:ext uri="{FF2B5EF4-FFF2-40B4-BE49-F238E27FC236}">
                <a16:creationId xmlns:a16="http://schemas.microsoft.com/office/drawing/2014/main" id="{29B2CE25-24EA-403C-B3CB-77FE55681563}"/>
              </a:ext>
            </a:extLst>
          </p:cNvPr>
          <p:cNvSpPr txBox="1">
            <a:spLocks noChangeArrowheads="1"/>
          </p:cNvSpPr>
          <p:nvPr/>
        </p:nvSpPr>
        <p:spPr>
          <a:xfrm>
            <a:off x="445903" y="1757383"/>
            <a:ext cx="105563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descr="Text&#10;&#10;Description automatically generated">
            <a:extLst>
              <a:ext uri="{FF2B5EF4-FFF2-40B4-BE49-F238E27FC236}">
                <a16:creationId xmlns:a16="http://schemas.microsoft.com/office/drawing/2014/main" id="{0D23E1E4-2597-45A9-81E2-C02057A7C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16" y="1595002"/>
            <a:ext cx="4950167" cy="953702"/>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C81157F4-D6C8-43D1-9217-FB6F0FDD1A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485" y="2568634"/>
            <a:ext cx="3964652" cy="3542672"/>
          </a:xfrm>
          <a:prstGeom prst="rect">
            <a:avLst/>
          </a:prstGeom>
        </p:spPr>
      </p:pic>
      <p:pic>
        <p:nvPicPr>
          <p:cNvPr id="10" name="Picture 9" descr="A person pouring wine into a glass&#10;&#10;Description automatically generated with medium confidence">
            <a:extLst>
              <a:ext uri="{FF2B5EF4-FFF2-40B4-BE49-F238E27FC236}">
                <a16:creationId xmlns:a16="http://schemas.microsoft.com/office/drawing/2014/main" id="{CD1F81EA-AEF2-45AB-9828-CDB336E4D8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385" y="1639869"/>
            <a:ext cx="4599310" cy="4294783"/>
          </a:xfrm>
          <a:prstGeom prst="rect">
            <a:avLst/>
          </a:prstGeom>
        </p:spPr>
      </p:pic>
    </p:spTree>
    <p:extLst>
      <p:ext uri="{BB962C8B-B14F-4D97-AF65-F5344CB8AC3E}">
        <p14:creationId xmlns:p14="http://schemas.microsoft.com/office/powerpoint/2010/main" val="2979032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797983" y="490577"/>
            <a:ext cx="102043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…but were not incorporated into the DGA</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Subtitle 2">
            <a:extLst>
              <a:ext uri="{FF2B5EF4-FFF2-40B4-BE49-F238E27FC236}">
                <a16:creationId xmlns:a16="http://schemas.microsoft.com/office/drawing/2014/main" id="{0BF4A457-D909-4E95-9E8A-C1A063ACB4F0}"/>
              </a:ext>
            </a:extLst>
          </p:cNvPr>
          <p:cNvSpPr txBox="1">
            <a:spLocks noChangeArrowheads="1"/>
          </p:cNvSpPr>
          <p:nvPr/>
        </p:nvSpPr>
        <p:spPr>
          <a:xfrm>
            <a:off x="1553632" y="1698626"/>
            <a:ext cx="90652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Subtitle 2">
            <a:extLst>
              <a:ext uri="{FF2B5EF4-FFF2-40B4-BE49-F238E27FC236}">
                <a16:creationId xmlns:a16="http://schemas.microsoft.com/office/drawing/2014/main" id="{29B2CE25-24EA-403C-B3CB-77FE55681563}"/>
              </a:ext>
            </a:extLst>
          </p:cNvPr>
          <p:cNvSpPr txBox="1">
            <a:spLocks noChangeArrowheads="1"/>
          </p:cNvSpPr>
          <p:nvPr/>
        </p:nvSpPr>
        <p:spPr>
          <a:xfrm>
            <a:off x="445903" y="1757383"/>
            <a:ext cx="105563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descr="A group of bottles&#10;&#10;Description automatically generated with low confidence">
            <a:extLst>
              <a:ext uri="{FF2B5EF4-FFF2-40B4-BE49-F238E27FC236}">
                <a16:creationId xmlns:a16="http://schemas.microsoft.com/office/drawing/2014/main" id="{79612501-78DF-4FC6-8E60-7D629C0BC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611" y="1558946"/>
            <a:ext cx="3972241" cy="4748213"/>
          </a:xfrm>
          <a:prstGeom prst="rect">
            <a:avLst/>
          </a:prstGeom>
        </p:spPr>
      </p:pic>
      <p:pic>
        <p:nvPicPr>
          <p:cNvPr id="5" name="Picture 4" descr="Text&#10;&#10;Description automatically generated">
            <a:extLst>
              <a:ext uri="{FF2B5EF4-FFF2-40B4-BE49-F238E27FC236}">
                <a16:creationId xmlns:a16="http://schemas.microsoft.com/office/drawing/2014/main" id="{A21EFB76-A860-4687-9164-83472ACF4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20" y="4421341"/>
            <a:ext cx="5900306" cy="1034792"/>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D8FC4A09-AC5E-4E60-A801-A5022412C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607" y="2071853"/>
            <a:ext cx="4989316" cy="1466997"/>
          </a:xfrm>
          <a:prstGeom prst="rect">
            <a:avLst/>
          </a:prstGeom>
        </p:spPr>
      </p:pic>
    </p:spTree>
    <p:extLst>
      <p:ext uri="{BB962C8B-B14F-4D97-AF65-F5344CB8AC3E}">
        <p14:creationId xmlns:p14="http://schemas.microsoft.com/office/powerpoint/2010/main" val="96307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2F80D563-3195-4FA0-81FA-B6DE9F607EF4}"/>
              </a:ext>
            </a:extLst>
          </p:cNvPr>
          <p:cNvSpPr txBox="1">
            <a:spLocks/>
          </p:cNvSpPr>
          <p:nvPr/>
        </p:nvSpPr>
        <p:spPr>
          <a:xfrm>
            <a:off x="797983" y="490577"/>
            <a:ext cx="102043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F4C6E"/>
                </a:solidFill>
                <a:effectLst/>
                <a:uLnTx/>
                <a:uFillTx/>
                <a:latin typeface="Times New Roman" panose="02020603050405020304" pitchFamily="18" charset="0"/>
                <a:ea typeface="+mj-ea"/>
                <a:cs typeface="Times New Roman" panose="02020603050405020304" pitchFamily="18" charset="0"/>
              </a:rPr>
              <a:t>Strategies to help people follow the DGA</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Subtitle 2">
            <a:extLst>
              <a:ext uri="{FF2B5EF4-FFF2-40B4-BE49-F238E27FC236}">
                <a16:creationId xmlns:a16="http://schemas.microsoft.com/office/drawing/2014/main" id="{0BF4A457-D909-4E95-9E8A-C1A063ACB4F0}"/>
              </a:ext>
            </a:extLst>
          </p:cNvPr>
          <p:cNvSpPr txBox="1">
            <a:spLocks noChangeArrowheads="1"/>
          </p:cNvSpPr>
          <p:nvPr/>
        </p:nvSpPr>
        <p:spPr>
          <a:xfrm>
            <a:off x="1553632" y="1698626"/>
            <a:ext cx="90652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Subtitle 2">
            <a:extLst>
              <a:ext uri="{FF2B5EF4-FFF2-40B4-BE49-F238E27FC236}">
                <a16:creationId xmlns:a16="http://schemas.microsoft.com/office/drawing/2014/main" id="{29B2CE25-24EA-403C-B3CB-77FE55681563}"/>
              </a:ext>
            </a:extLst>
          </p:cNvPr>
          <p:cNvSpPr txBox="1">
            <a:spLocks noChangeArrowheads="1"/>
          </p:cNvSpPr>
          <p:nvPr/>
        </p:nvSpPr>
        <p:spPr>
          <a:xfrm>
            <a:off x="445903" y="1757383"/>
            <a:ext cx="105563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Subtitle 2">
            <a:extLst>
              <a:ext uri="{FF2B5EF4-FFF2-40B4-BE49-F238E27FC236}">
                <a16:creationId xmlns:a16="http://schemas.microsoft.com/office/drawing/2014/main" id="{DC546BC7-F085-4529-A13C-722C6B91D04F}"/>
              </a:ext>
            </a:extLst>
          </p:cNvPr>
          <p:cNvSpPr txBox="1">
            <a:spLocks noChangeArrowheads="1"/>
          </p:cNvSpPr>
          <p:nvPr/>
        </p:nvSpPr>
        <p:spPr>
          <a:xfrm>
            <a:off x="797983" y="1567248"/>
            <a:ext cx="651721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Strengthening food and nutrition assistance programs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WIC</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SNAP</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School meals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Child and Adult Care Food Program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Summer Food Service Program</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Congregate and home delivered meals for older adults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Food service guidelines in federal, state, and local government facilities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Food labeling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Healthy retail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Healthy restaurants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Sugary drink taxes with equity-centered revenue allocation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Paid family leave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descr="A picture containing food, yellow, container, different&#10;&#10;Description automatically generated">
            <a:extLst>
              <a:ext uri="{FF2B5EF4-FFF2-40B4-BE49-F238E27FC236}">
                <a16:creationId xmlns:a16="http://schemas.microsoft.com/office/drawing/2014/main" id="{A70C96D3-04ED-4FA1-80DE-D9495B860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497" y="2204264"/>
            <a:ext cx="4536103" cy="3024068"/>
          </a:xfrm>
          <a:prstGeom prst="rect">
            <a:avLst/>
          </a:prstGeom>
        </p:spPr>
      </p:pic>
    </p:spTree>
    <p:extLst>
      <p:ext uri="{BB962C8B-B14F-4D97-AF65-F5344CB8AC3E}">
        <p14:creationId xmlns:p14="http://schemas.microsoft.com/office/powerpoint/2010/main" val="3538174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36052" y="598931"/>
            <a:ext cx="3691254" cy="5890260"/>
          </a:xfrm>
          <a:custGeom>
            <a:avLst/>
            <a:gdLst/>
            <a:ahLst/>
            <a:cxnLst/>
            <a:rect l="l" t="t" r="r" b="b"/>
            <a:pathLst>
              <a:path w="3691254" h="5890260">
                <a:moveTo>
                  <a:pt x="0" y="0"/>
                </a:moveTo>
                <a:lnTo>
                  <a:pt x="3691128" y="0"/>
                </a:lnTo>
                <a:lnTo>
                  <a:pt x="3691128" y="5890260"/>
                </a:lnTo>
                <a:lnTo>
                  <a:pt x="0" y="5890260"/>
                </a:lnTo>
                <a:lnTo>
                  <a:pt x="0" y="0"/>
                </a:lnTo>
                <a:close/>
              </a:path>
            </a:pathLst>
          </a:custGeom>
          <a:solidFill>
            <a:srgbClr val="000F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10058400" y="5288279"/>
            <a:ext cx="1523999" cy="87325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457200" y="5431535"/>
            <a:ext cx="9599658" cy="475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txBox="1"/>
          <p:nvPr/>
        </p:nvSpPr>
        <p:spPr>
          <a:xfrm>
            <a:off x="8281013" y="628904"/>
            <a:ext cx="3313429" cy="4625975"/>
          </a:xfrm>
          <a:prstGeom prst="rect">
            <a:avLst/>
          </a:prstGeom>
        </p:spPr>
        <p:txBody>
          <a:bodyPr vert="horz" wrap="square" lIns="0" tIns="59690" rIns="0" bIns="0" rtlCol="0">
            <a:spAutoFit/>
          </a:bodyPr>
          <a:lstStyle/>
          <a:p>
            <a:pPr marL="12700" marR="5080" lvl="0" indent="0" algn="l" defTabSz="914400" rtl="0" eaLnBrk="1" fontAlgn="auto" latinLnBrk="0" hangingPunct="1">
              <a:lnSpc>
                <a:spcPts val="3030"/>
              </a:lnSpc>
              <a:spcBef>
                <a:spcPts val="470"/>
              </a:spcBef>
              <a:spcAft>
                <a:spcPts val="0"/>
              </a:spcAft>
              <a:buClrTx/>
              <a:buSzTx/>
              <a:buFontTx/>
              <a:buNone/>
              <a:tabLst/>
              <a:defRPr/>
            </a:pPr>
            <a:r>
              <a:rPr kumimoji="0" sz="2800" b="0" i="0" u="none" strike="noStrike" kern="1200" cap="none" spc="-5" normalizeH="0" baseline="0" noProof="0" dirty="0">
                <a:ln>
                  <a:noFill/>
                </a:ln>
                <a:solidFill>
                  <a:srgbClr val="FFFFFF"/>
                </a:solidFill>
                <a:effectLst/>
                <a:uLnTx/>
                <a:uFillTx/>
                <a:latin typeface="Rockwell"/>
                <a:ea typeface="+mn-ea"/>
                <a:cs typeface="Rockwell"/>
              </a:rPr>
              <a:t>FOOD </a:t>
            </a:r>
            <a:r>
              <a:rPr kumimoji="0" sz="2800" b="0" i="0" u="none" strike="noStrike" kern="1200" cap="none" spc="-15" normalizeH="0" baseline="0" noProof="0" dirty="0">
                <a:ln>
                  <a:noFill/>
                </a:ln>
                <a:solidFill>
                  <a:srgbClr val="FFFFFF"/>
                </a:solidFill>
                <a:effectLst/>
                <a:uLnTx/>
                <a:uFillTx/>
                <a:latin typeface="Rockwell"/>
                <a:ea typeface="+mn-ea"/>
                <a:cs typeface="Rockwell"/>
              </a:rPr>
              <a:t>SERVICE  </a:t>
            </a:r>
            <a:r>
              <a:rPr kumimoji="0" sz="2800" b="0" i="0" u="none" strike="noStrike" kern="1200" cap="none" spc="-5" normalizeH="0" baseline="0" noProof="0" dirty="0">
                <a:ln>
                  <a:noFill/>
                </a:ln>
                <a:solidFill>
                  <a:srgbClr val="FFFFFF"/>
                </a:solidFill>
                <a:effectLst/>
                <a:uLnTx/>
                <a:uFillTx/>
                <a:latin typeface="Rockwell"/>
                <a:ea typeface="+mn-ea"/>
                <a:cs typeface="Rockwell"/>
              </a:rPr>
              <a:t>GUIDELINES -  OPPORTUNITIES</a:t>
            </a:r>
            <a:r>
              <a:rPr kumimoji="0" sz="2800" b="0" i="0" u="none" strike="noStrike" kern="1200" cap="none" spc="-165" normalizeH="0" baseline="0" noProof="0" dirty="0">
                <a:ln>
                  <a:noFill/>
                </a:ln>
                <a:solidFill>
                  <a:srgbClr val="FFFFFF"/>
                </a:solidFill>
                <a:effectLst/>
                <a:uLnTx/>
                <a:uFillTx/>
                <a:latin typeface="Rockwell"/>
                <a:ea typeface="+mn-ea"/>
                <a:cs typeface="Rockwell"/>
              </a:rPr>
              <a:t> </a:t>
            </a:r>
            <a:r>
              <a:rPr kumimoji="0" sz="2800" b="0" i="0" u="none" strike="noStrike" kern="1200" cap="none" spc="-30" normalizeH="0" baseline="0" noProof="0" dirty="0">
                <a:ln>
                  <a:noFill/>
                </a:ln>
                <a:solidFill>
                  <a:srgbClr val="FFFFFF"/>
                </a:solidFill>
                <a:effectLst/>
                <a:uLnTx/>
                <a:uFillTx/>
                <a:latin typeface="Rockwell"/>
                <a:ea typeface="+mn-ea"/>
                <a:cs typeface="Rockwell"/>
              </a:rPr>
              <a:t>TO  </a:t>
            </a:r>
            <a:r>
              <a:rPr kumimoji="0" sz="2800" b="0" i="0" u="none" strike="noStrike" kern="1200" cap="none" spc="-5" normalizeH="0" baseline="0" noProof="0" dirty="0">
                <a:ln>
                  <a:noFill/>
                </a:ln>
                <a:solidFill>
                  <a:srgbClr val="FFFFFF"/>
                </a:solidFill>
                <a:effectLst/>
                <a:uLnTx/>
                <a:uFillTx/>
                <a:latin typeface="Rockwell"/>
                <a:ea typeface="+mn-ea"/>
                <a:cs typeface="Rockwell"/>
              </a:rPr>
              <a:t>INCREASE </a:t>
            </a:r>
            <a:r>
              <a:rPr kumimoji="0" sz="2800" b="0" i="0" u="none" strike="noStrike" kern="1200" cap="none" spc="-15" normalizeH="0" baseline="0" noProof="0" dirty="0">
                <a:ln>
                  <a:noFill/>
                </a:ln>
                <a:solidFill>
                  <a:srgbClr val="FFFFFF"/>
                </a:solidFill>
                <a:effectLst/>
                <a:uLnTx/>
                <a:uFillTx/>
                <a:latin typeface="Rockwell"/>
                <a:ea typeface="+mn-ea"/>
                <a:cs typeface="Rockwell"/>
              </a:rPr>
              <a:t>ACCESS  </a:t>
            </a:r>
            <a:r>
              <a:rPr kumimoji="0" sz="2800" b="0" i="0" u="none" strike="noStrike" kern="1200" cap="none" spc="-5" normalizeH="0" baseline="0" noProof="0" dirty="0">
                <a:ln>
                  <a:noFill/>
                </a:ln>
                <a:solidFill>
                  <a:srgbClr val="FFFFFF"/>
                </a:solidFill>
                <a:effectLst/>
                <a:uLnTx/>
                <a:uFillTx/>
                <a:latin typeface="Rockwell"/>
                <a:ea typeface="+mn-ea"/>
                <a:cs typeface="Rockwell"/>
              </a:rPr>
              <a:t>AND </a:t>
            </a:r>
            <a:r>
              <a:rPr kumimoji="0" sz="2800" b="0" i="0" u="none" strike="noStrike" kern="1200" cap="none" spc="-35" normalizeH="0" baseline="0" noProof="0" dirty="0">
                <a:ln>
                  <a:noFill/>
                </a:ln>
                <a:solidFill>
                  <a:srgbClr val="FFFFFF"/>
                </a:solidFill>
                <a:effectLst/>
                <a:uLnTx/>
                <a:uFillTx/>
                <a:latin typeface="Rockwell"/>
                <a:ea typeface="+mn-ea"/>
                <a:cs typeface="Rockwell"/>
              </a:rPr>
              <a:t>AVAILABILITY  </a:t>
            </a:r>
            <a:r>
              <a:rPr kumimoji="0" sz="2800" b="0" i="0" u="none" strike="noStrike" kern="1200" cap="none" spc="-30" normalizeH="0" baseline="0" noProof="0" dirty="0">
                <a:ln>
                  <a:noFill/>
                </a:ln>
                <a:solidFill>
                  <a:srgbClr val="FFFFFF"/>
                </a:solidFill>
                <a:effectLst/>
                <a:uLnTx/>
                <a:uFillTx/>
                <a:latin typeface="Rockwell"/>
                <a:ea typeface="+mn-ea"/>
                <a:cs typeface="Rockwell"/>
              </a:rPr>
              <a:t>TO </a:t>
            </a:r>
            <a:r>
              <a:rPr kumimoji="0" sz="2800" b="0" i="0" u="none" strike="noStrike" kern="1200" cap="none" spc="-5" normalizeH="0" baseline="0" noProof="0" dirty="0">
                <a:ln>
                  <a:noFill/>
                </a:ln>
                <a:solidFill>
                  <a:srgbClr val="FFFFFF"/>
                </a:solidFill>
                <a:effectLst/>
                <a:uLnTx/>
                <a:uFillTx/>
                <a:latin typeface="Rockwell"/>
                <a:ea typeface="+mn-ea"/>
                <a:cs typeface="Rockwell"/>
              </a:rPr>
              <a:t>HEALTHY  FOODS</a:t>
            </a:r>
            <a:endParaRPr kumimoji="0" sz="2800" b="0" i="0" u="none" strike="noStrike" kern="1200" cap="none" spc="0" normalizeH="0" baseline="0" noProof="0">
              <a:ln>
                <a:noFill/>
              </a:ln>
              <a:solidFill>
                <a:prstClr val="black"/>
              </a:solidFill>
              <a:effectLst/>
              <a:uLnTx/>
              <a:uFillTx/>
              <a:latin typeface="Rockwell"/>
              <a:ea typeface="+mn-ea"/>
              <a:cs typeface="Rockwell"/>
            </a:endParaRPr>
          </a:p>
          <a:p>
            <a:pPr marL="12700" marR="0" lvl="0" indent="0" algn="l" defTabSz="914400" rtl="0" eaLnBrk="1" fontAlgn="auto" latinLnBrk="0" hangingPunct="1">
              <a:lnSpc>
                <a:spcPct val="100000"/>
              </a:lnSpc>
              <a:spcBef>
                <a:spcPts val="259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DIANE</a:t>
            </a:r>
            <a:r>
              <a:rPr kumimoji="0" sz="2000" b="0" i="0" u="none" strike="noStrike" kern="1200" cap="none" spc="-10" normalizeH="0" baseline="0" noProof="0" dirty="0">
                <a:ln>
                  <a:noFill/>
                </a:ln>
                <a:solidFill>
                  <a:srgbClr val="FFFFFF"/>
                </a:solidFill>
                <a:effectLst/>
                <a:uLnTx/>
                <a:uFillTx/>
                <a:latin typeface="Gadugi"/>
                <a:ea typeface="+mn-ea"/>
                <a:cs typeface="Gadugi"/>
              </a:rPr>
              <a:t> </a:t>
            </a:r>
            <a:r>
              <a:rPr kumimoji="0" sz="2000" b="0" i="0" u="none" strike="noStrike" kern="1200" cap="none" spc="-5" normalizeH="0" baseline="0" noProof="0" dirty="0">
                <a:ln>
                  <a:noFill/>
                </a:ln>
                <a:solidFill>
                  <a:srgbClr val="FFFFFF"/>
                </a:solidFill>
                <a:effectLst/>
                <a:uLnTx/>
                <a:uFillTx/>
                <a:latin typeface="Gadugi"/>
                <a:ea typeface="+mn-ea"/>
                <a:cs typeface="Gadugi"/>
              </a:rPr>
              <a:t>HARRIS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527685" lvl="0" indent="0" algn="l" defTabSz="914400" rtl="0" eaLnBrk="1" fontAlgn="auto" latinLnBrk="0" hangingPunct="1">
              <a:lnSpc>
                <a:spcPct val="125000"/>
              </a:lnSpc>
              <a:spcBef>
                <a:spcPts val="0"/>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Gadugi"/>
                <a:ea typeface="+mn-ea"/>
                <a:cs typeface="Gadugi"/>
              </a:rPr>
              <a:t>AMY</a:t>
            </a:r>
            <a:r>
              <a:rPr kumimoji="0" sz="2000" b="0" i="0" u="none" strike="noStrike" kern="1200" cap="none" spc="-75" normalizeH="0" baseline="0" noProof="0" dirty="0">
                <a:ln>
                  <a:noFill/>
                </a:ln>
                <a:solidFill>
                  <a:srgbClr val="FFFFFF"/>
                </a:solidFill>
                <a:effectLst/>
                <a:uLnTx/>
                <a:uFillTx/>
                <a:latin typeface="Gadugi"/>
                <a:ea typeface="+mn-ea"/>
                <a:cs typeface="Gadugi"/>
              </a:rPr>
              <a:t> </a:t>
            </a:r>
            <a:r>
              <a:rPr kumimoji="0" sz="2000" b="0" i="0" u="none" strike="noStrike" kern="1200" cap="none" spc="-15" normalizeH="0" baseline="0" noProof="0" dirty="0">
                <a:ln>
                  <a:noFill/>
                </a:ln>
                <a:solidFill>
                  <a:srgbClr val="FFFFFF"/>
                </a:solidFill>
                <a:effectLst/>
                <a:uLnTx/>
                <a:uFillTx/>
                <a:latin typeface="Gadugi"/>
                <a:ea typeface="+mn-ea"/>
                <a:cs typeface="Gadugi"/>
              </a:rPr>
              <a:t>LOWRY-WARNOCK  </a:t>
            </a:r>
            <a:r>
              <a:rPr kumimoji="0" sz="2000" b="0" i="0" u="none" strike="noStrike" kern="1200" cap="none" spc="-5" normalizeH="0" baseline="0" noProof="0" dirty="0">
                <a:ln>
                  <a:noFill/>
                </a:ln>
                <a:solidFill>
                  <a:srgbClr val="FFFFFF"/>
                </a:solidFill>
                <a:effectLst/>
                <a:uLnTx/>
                <a:uFillTx/>
                <a:latin typeface="Gadugi"/>
                <a:ea typeface="+mn-ea"/>
                <a:cs typeface="Gadugi"/>
              </a:rPr>
              <a:t>STEVE</a:t>
            </a:r>
            <a:r>
              <a:rPr kumimoji="0" sz="2000" b="0" i="0" u="none" strike="noStrike" kern="1200" cap="none" spc="-10" normalizeH="0" baseline="0" noProof="0" dirty="0">
                <a:ln>
                  <a:noFill/>
                </a:ln>
                <a:solidFill>
                  <a:srgbClr val="FFFFFF"/>
                </a:solidFill>
                <a:effectLst/>
                <a:uLnTx/>
                <a:uFillTx/>
                <a:latin typeface="Gadugi"/>
                <a:ea typeface="+mn-ea"/>
                <a:cs typeface="Gadugi"/>
              </a:rPr>
              <a:t> </a:t>
            </a:r>
            <a:r>
              <a:rPr kumimoji="0" sz="2000" b="0" i="0" u="none" strike="noStrike" kern="1200" cap="none" spc="0" normalizeH="0" baseline="0" noProof="0" dirty="0">
                <a:ln>
                  <a:noFill/>
                </a:ln>
                <a:solidFill>
                  <a:srgbClr val="FFFFFF"/>
                </a:solidFill>
                <a:effectLst/>
                <a:uLnTx/>
                <a:uFillTx/>
                <a:latin typeface="Gadugi"/>
                <a:ea typeface="+mn-ea"/>
                <a:cs typeface="Gadugi"/>
              </a:rPr>
              <a:t>ONUFRAK</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405130" lvl="0" indent="0" algn="l" defTabSz="914400" rtl="0" eaLnBrk="1" fontAlgn="auto" latinLnBrk="0" hangingPunct="1">
              <a:lnSpc>
                <a:spcPct val="80000"/>
              </a:lnSpc>
              <a:spcBef>
                <a:spcPts val="960"/>
              </a:spcBef>
              <a:spcAft>
                <a:spcPts val="0"/>
              </a:spcAft>
              <a:buClrTx/>
              <a:buSzTx/>
              <a:buFontTx/>
              <a:buNone/>
              <a:tabLst/>
              <a:defRPr/>
            </a:pPr>
            <a:r>
              <a:rPr kumimoji="0" sz="1400" b="0" i="0" u="none" strike="noStrike" kern="1200" cap="none" spc="-40" normalizeH="0" baseline="0" noProof="0" dirty="0">
                <a:ln>
                  <a:noFill/>
                </a:ln>
                <a:solidFill>
                  <a:srgbClr val="FFFFFF"/>
                </a:solidFill>
                <a:effectLst/>
                <a:uLnTx/>
                <a:uFillTx/>
                <a:latin typeface="Gadugi"/>
                <a:ea typeface="+mn-ea"/>
                <a:cs typeface="Gadugi"/>
              </a:rPr>
              <a:t>DIV. </a:t>
            </a:r>
            <a:r>
              <a:rPr kumimoji="0" sz="1400" b="0" i="0" u="none" strike="noStrike" kern="1200" cap="none" spc="0" normalizeH="0" baseline="0" noProof="0" dirty="0">
                <a:ln>
                  <a:noFill/>
                </a:ln>
                <a:solidFill>
                  <a:srgbClr val="FFFFFF"/>
                </a:solidFill>
                <a:effectLst/>
                <a:uLnTx/>
                <a:uFillTx/>
                <a:latin typeface="Gadugi"/>
                <a:ea typeface="+mn-ea"/>
                <a:cs typeface="Gadugi"/>
              </a:rPr>
              <a:t>NUTRITION, </a:t>
            </a:r>
            <a:r>
              <a:rPr kumimoji="0" sz="1400" b="0" i="0" u="none" strike="noStrike" kern="1200" cap="none" spc="-5" normalizeH="0" baseline="0" noProof="0" dirty="0">
                <a:ln>
                  <a:noFill/>
                </a:ln>
                <a:solidFill>
                  <a:srgbClr val="FFFFFF"/>
                </a:solidFill>
                <a:effectLst/>
                <a:uLnTx/>
                <a:uFillTx/>
                <a:latin typeface="Gadugi"/>
                <a:ea typeface="+mn-ea"/>
                <a:cs typeface="Gadugi"/>
              </a:rPr>
              <a:t>PHYSICAL ACTIVITY  </a:t>
            </a:r>
            <a:r>
              <a:rPr kumimoji="0" sz="1400" b="0" i="0" u="none" strike="noStrike" kern="1200" cap="none" spc="0" normalizeH="0" baseline="0" noProof="0" dirty="0">
                <a:ln>
                  <a:noFill/>
                </a:ln>
                <a:solidFill>
                  <a:srgbClr val="FFFFFF"/>
                </a:solidFill>
                <a:effectLst/>
                <a:uLnTx/>
                <a:uFillTx/>
                <a:latin typeface="Gadugi"/>
                <a:ea typeface="+mn-ea"/>
                <a:cs typeface="Gadugi"/>
              </a:rPr>
              <a:t>AND</a:t>
            </a:r>
            <a:r>
              <a:rPr kumimoji="0" sz="1400" b="0" i="0" u="none" strike="noStrike" kern="1200" cap="none" spc="-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OBESITY</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6" name="object 6"/>
          <p:cNvSpPr txBox="1"/>
          <p:nvPr/>
        </p:nvSpPr>
        <p:spPr>
          <a:xfrm>
            <a:off x="526975" y="5938037"/>
            <a:ext cx="3997325"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122C41"/>
                </a:solidFill>
                <a:effectLst/>
                <a:uLnTx/>
                <a:uFillTx/>
                <a:latin typeface="Gadugi"/>
                <a:ea typeface="+mn-ea"/>
                <a:cs typeface="Gadugi"/>
              </a:rPr>
              <a:t>The </a:t>
            </a:r>
            <a:r>
              <a:rPr kumimoji="0" sz="1800" b="1" i="0" u="none" strike="noStrike" kern="1200" cap="none" spc="0" normalizeH="0" baseline="0" noProof="0" dirty="0">
                <a:ln>
                  <a:noFill/>
                </a:ln>
                <a:solidFill>
                  <a:srgbClr val="122C41"/>
                </a:solidFill>
                <a:effectLst/>
                <a:uLnTx/>
                <a:uFillTx/>
                <a:latin typeface="Gadugi"/>
                <a:ea typeface="+mn-ea"/>
                <a:cs typeface="Gadugi"/>
              </a:rPr>
              <a:t>NOPREN </a:t>
            </a:r>
            <a:r>
              <a:rPr kumimoji="0" sz="1800" b="1" i="0" u="none" strike="noStrike" kern="1200" cap="none" spc="-10" normalizeH="0" baseline="0" noProof="0" dirty="0">
                <a:ln>
                  <a:noFill/>
                </a:ln>
                <a:solidFill>
                  <a:srgbClr val="122C41"/>
                </a:solidFill>
                <a:effectLst/>
                <a:uLnTx/>
                <a:uFillTx/>
                <a:latin typeface="Gadugi"/>
                <a:ea typeface="+mn-ea"/>
                <a:cs typeface="Gadugi"/>
              </a:rPr>
              <a:t>Student </a:t>
            </a:r>
            <a:r>
              <a:rPr kumimoji="0" sz="1800" b="1" i="0" u="none" strike="noStrike" kern="1200" cap="none" spc="-5" normalizeH="0" baseline="0" noProof="0" dirty="0">
                <a:ln>
                  <a:noFill/>
                </a:ln>
                <a:solidFill>
                  <a:srgbClr val="122C41"/>
                </a:solidFill>
                <a:effectLst/>
                <a:uLnTx/>
                <a:uFillTx/>
                <a:latin typeface="Gadugi"/>
                <a:ea typeface="+mn-ea"/>
                <a:cs typeface="Gadugi"/>
              </a:rPr>
              <a:t>Summer Series  </a:t>
            </a:r>
            <a:r>
              <a:rPr kumimoji="0" sz="1800" b="1" i="0" u="none" strike="noStrike" kern="1200" cap="none" spc="0" normalizeH="0" baseline="0" noProof="0" dirty="0">
                <a:ln>
                  <a:noFill/>
                </a:ln>
                <a:solidFill>
                  <a:srgbClr val="122C41"/>
                </a:solidFill>
                <a:effectLst/>
                <a:uLnTx/>
                <a:uFillTx/>
                <a:latin typeface="Gadugi"/>
                <a:ea typeface="+mn-ea"/>
                <a:cs typeface="Gadugi"/>
              </a:rPr>
              <a:t>July </a:t>
            </a:r>
            <a:r>
              <a:rPr kumimoji="0" sz="1800" b="1" i="0" u="none" strike="noStrike" kern="1200" cap="none" spc="-5" normalizeH="0" baseline="0" noProof="0" dirty="0">
                <a:ln>
                  <a:noFill/>
                </a:ln>
                <a:solidFill>
                  <a:srgbClr val="122C41"/>
                </a:solidFill>
                <a:effectLst/>
                <a:uLnTx/>
                <a:uFillTx/>
                <a:latin typeface="Gadugi"/>
                <a:ea typeface="+mn-ea"/>
                <a:cs typeface="Gadugi"/>
              </a:rPr>
              <a:t>14,</a:t>
            </a:r>
            <a:r>
              <a:rPr kumimoji="0" sz="1800" b="1" i="0" u="none" strike="noStrike" kern="1200" cap="none" spc="-10" normalizeH="0" baseline="0" noProof="0" dirty="0">
                <a:ln>
                  <a:noFill/>
                </a:ln>
                <a:solidFill>
                  <a:srgbClr val="122C41"/>
                </a:solidFill>
                <a:effectLst/>
                <a:uLnTx/>
                <a:uFillTx/>
                <a:latin typeface="Gadugi"/>
                <a:ea typeface="+mn-ea"/>
                <a:cs typeface="Gadugi"/>
              </a:rPr>
              <a:t> </a:t>
            </a:r>
            <a:r>
              <a:rPr kumimoji="0" sz="1800" b="1" i="0" u="none" strike="noStrike" kern="1200" cap="none" spc="-5" normalizeH="0" baseline="0" noProof="0" dirty="0">
                <a:ln>
                  <a:noFill/>
                </a:ln>
                <a:solidFill>
                  <a:srgbClr val="122C41"/>
                </a:solidFill>
                <a:effectLst/>
                <a:uLnTx/>
                <a:uFillTx/>
                <a:latin typeface="Gadugi"/>
                <a:ea typeface="+mn-ea"/>
                <a:cs typeface="Gadugi"/>
              </a:rPr>
              <a:t>2021</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7" name="object 7"/>
          <p:cNvSpPr/>
          <p:nvPr/>
        </p:nvSpPr>
        <p:spPr>
          <a:xfrm>
            <a:off x="448055" y="675132"/>
            <a:ext cx="7552943" cy="50368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039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452628"/>
            <a:ext cx="3710939" cy="1036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8037576" y="449579"/>
            <a:ext cx="3710939"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4238244" y="452628"/>
            <a:ext cx="3710939" cy="10058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35864" y="611123"/>
            <a:ext cx="11317223" cy="119633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0" y="0"/>
            <a:ext cx="12192000" cy="68580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434340" y="614172"/>
            <a:ext cx="3709415" cy="578205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434340" y="452628"/>
            <a:ext cx="3710939" cy="1036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662940" y="1434980"/>
            <a:ext cx="2146935" cy="452120"/>
          </a:xfrm>
          <a:prstGeom prst="rect">
            <a:avLst/>
          </a:prstGeom>
        </p:spPr>
        <p:txBody>
          <a:bodyPr vert="horz" wrap="square" lIns="0" tIns="12065" rIns="0" bIns="0" rtlCol="0">
            <a:spAutoFit/>
          </a:bodyPr>
          <a:lstStyle/>
          <a:p>
            <a:pPr marL="12700">
              <a:lnSpc>
                <a:spcPct val="100000"/>
              </a:lnSpc>
              <a:spcBef>
                <a:spcPts val="95"/>
              </a:spcBef>
            </a:pPr>
            <a:r>
              <a:rPr sz="2800" spc="-5" dirty="0"/>
              <a:t>DISCLAIMER</a:t>
            </a:r>
            <a:endParaRPr sz="2800"/>
          </a:p>
        </p:txBody>
      </p:sp>
      <p:sp>
        <p:nvSpPr>
          <p:cNvPr id="10" name="object 10"/>
          <p:cNvSpPr txBox="1"/>
          <p:nvPr/>
        </p:nvSpPr>
        <p:spPr>
          <a:xfrm>
            <a:off x="870286" y="3119745"/>
            <a:ext cx="2837815" cy="2176780"/>
          </a:xfrm>
          <a:prstGeom prst="rect">
            <a:avLst/>
          </a:prstGeom>
        </p:spPr>
        <p:txBody>
          <a:bodyPr vert="horz" wrap="square" lIns="0" tIns="36830" rIns="0" bIns="0" rtlCol="0">
            <a:spAutoFit/>
          </a:bodyPr>
          <a:lstStyle/>
          <a:p>
            <a:pPr marL="12700" marR="5080" lvl="0" indent="73025" algn="l" defTabSz="914400" rtl="0" eaLnBrk="1" fontAlgn="auto" latinLnBrk="0" hangingPunct="1">
              <a:lnSpc>
                <a:spcPts val="2400"/>
              </a:lnSpc>
              <a:spcBef>
                <a:spcPts val="290"/>
              </a:spcBef>
              <a:spcAft>
                <a:spcPts val="0"/>
              </a:spcAft>
              <a:buClr>
                <a:srgbClr val="007A7C"/>
              </a:buClr>
              <a:buSzPct val="80952"/>
              <a:buFont typeface="Wingdings 2"/>
              <a:buChar char=""/>
              <a:tabLst>
                <a:tab pos="215900" algn="l"/>
              </a:tabLst>
              <a:defRPr/>
            </a:pPr>
            <a:r>
              <a:rPr kumimoji="0" sz="2100" b="0" i="1" u="none" strike="noStrike" kern="1200" cap="none" spc="-55" normalizeH="0" baseline="0" noProof="0" dirty="0">
                <a:ln>
                  <a:noFill/>
                </a:ln>
                <a:solidFill>
                  <a:srgbClr val="FFFFFF"/>
                </a:solidFill>
                <a:effectLst/>
                <a:uLnTx/>
                <a:uFillTx/>
                <a:latin typeface="Gadugi"/>
                <a:ea typeface="+mn-ea"/>
                <a:cs typeface="Gadugi"/>
              </a:rPr>
              <a:t>The </a:t>
            </a:r>
            <a:r>
              <a:rPr kumimoji="0" sz="2100" b="0" i="1" u="none" strike="noStrike" kern="1200" cap="none" spc="-50" normalizeH="0" baseline="0" noProof="0" dirty="0">
                <a:ln>
                  <a:noFill/>
                </a:ln>
                <a:solidFill>
                  <a:srgbClr val="FFFFFF"/>
                </a:solidFill>
                <a:effectLst/>
                <a:uLnTx/>
                <a:uFillTx/>
                <a:latin typeface="Gadugi"/>
                <a:ea typeface="+mn-ea"/>
                <a:cs typeface="Gadugi"/>
              </a:rPr>
              <a:t>conclusions </a:t>
            </a:r>
            <a:r>
              <a:rPr kumimoji="0" sz="2100" b="0" i="1" u="none" strike="noStrike" kern="1200" cap="none" spc="-45" normalizeH="0" baseline="0" noProof="0" dirty="0">
                <a:ln>
                  <a:noFill/>
                </a:ln>
                <a:solidFill>
                  <a:srgbClr val="FFFFFF"/>
                </a:solidFill>
                <a:effectLst/>
                <a:uLnTx/>
                <a:uFillTx/>
                <a:latin typeface="Gadugi"/>
                <a:ea typeface="+mn-ea"/>
                <a:cs typeface="Gadugi"/>
              </a:rPr>
              <a:t>in </a:t>
            </a:r>
            <a:r>
              <a:rPr kumimoji="0" sz="2100" b="0" i="1" u="none" strike="noStrike" kern="1200" cap="none" spc="-40" normalizeH="0" baseline="0" noProof="0" dirty="0">
                <a:ln>
                  <a:noFill/>
                </a:ln>
                <a:solidFill>
                  <a:srgbClr val="FFFFFF"/>
                </a:solidFill>
                <a:effectLst/>
                <a:uLnTx/>
                <a:uFillTx/>
                <a:latin typeface="Gadugi"/>
                <a:ea typeface="+mn-ea"/>
                <a:cs typeface="Gadugi"/>
              </a:rPr>
              <a:t>this  </a:t>
            </a:r>
            <a:r>
              <a:rPr kumimoji="0" sz="2100" b="0" i="1" u="none" strike="noStrike" kern="1200" cap="none" spc="-50" normalizeH="0" baseline="0" noProof="0" dirty="0">
                <a:ln>
                  <a:noFill/>
                </a:ln>
                <a:solidFill>
                  <a:srgbClr val="FFFFFF"/>
                </a:solidFill>
                <a:effectLst/>
                <a:uLnTx/>
                <a:uFillTx/>
                <a:latin typeface="Gadugi"/>
                <a:ea typeface="+mn-ea"/>
                <a:cs typeface="Gadugi"/>
              </a:rPr>
              <a:t>presentation </a:t>
            </a:r>
            <a:r>
              <a:rPr kumimoji="0" sz="2100" b="0" i="1" u="none" strike="noStrike" kern="1200" cap="none" spc="-55" normalizeH="0" baseline="0" noProof="0" dirty="0">
                <a:ln>
                  <a:noFill/>
                </a:ln>
                <a:solidFill>
                  <a:srgbClr val="FFFFFF"/>
                </a:solidFill>
                <a:effectLst/>
                <a:uLnTx/>
                <a:uFillTx/>
                <a:latin typeface="Gadugi"/>
                <a:ea typeface="+mn-ea"/>
                <a:cs typeface="Gadugi"/>
              </a:rPr>
              <a:t>are </a:t>
            </a:r>
            <a:r>
              <a:rPr kumimoji="0" sz="2100" b="0" i="1" u="none" strike="noStrike" kern="1200" cap="none" spc="-50" normalizeH="0" baseline="0" noProof="0" dirty="0">
                <a:ln>
                  <a:noFill/>
                </a:ln>
                <a:solidFill>
                  <a:srgbClr val="FFFFFF"/>
                </a:solidFill>
                <a:effectLst/>
                <a:uLnTx/>
                <a:uFillTx/>
                <a:latin typeface="Gadugi"/>
                <a:ea typeface="+mn-ea"/>
                <a:cs typeface="Gadugi"/>
              </a:rPr>
              <a:t>those </a:t>
            </a:r>
            <a:r>
              <a:rPr kumimoji="0" sz="2100" b="0" i="1" u="none" strike="noStrike" kern="1200" cap="none" spc="-65" normalizeH="0" baseline="0" noProof="0" dirty="0">
                <a:ln>
                  <a:noFill/>
                </a:ln>
                <a:solidFill>
                  <a:srgbClr val="FFFFFF"/>
                </a:solidFill>
                <a:effectLst/>
                <a:uLnTx/>
                <a:uFillTx/>
                <a:latin typeface="Gadugi"/>
                <a:ea typeface="+mn-ea"/>
                <a:cs typeface="Gadugi"/>
              </a:rPr>
              <a:t>of  </a:t>
            </a:r>
            <a:r>
              <a:rPr kumimoji="0" sz="2100" b="0" i="1" u="none" strike="noStrike" kern="1200" cap="none" spc="-45" normalizeH="0" baseline="0" noProof="0" dirty="0">
                <a:ln>
                  <a:noFill/>
                </a:ln>
                <a:solidFill>
                  <a:srgbClr val="FFFFFF"/>
                </a:solidFill>
                <a:effectLst/>
                <a:uLnTx/>
                <a:uFillTx/>
                <a:latin typeface="Gadugi"/>
                <a:ea typeface="+mn-ea"/>
                <a:cs typeface="Gadugi"/>
              </a:rPr>
              <a:t>the authors </a:t>
            </a:r>
            <a:r>
              <a:rPr kumimoji="0" sz="2100" b="0" i="1" u="none" strike="noStrike" kern="1200" cap="none" spc="-55" normalizeH="0" baseline="0" noProof="0" dirty="0">
                <a:ln>
                  <a:noFill/>
                </a:ln>
                <a:solidFill>
                  <a:srgbClr val="FFFFFF"/>
                </a:solidFill>
                <a:effectLst/>
                <a:uLnTx/>
                <a:uFillTx/>
                <a:latin typeface="Gadugi"/>
                <a:ea typeface="+mn-ea"/>
                <a:cs typeface="Gadugi"/>
              </a:rPr>
              <a:t>and </a:t>
            </a:r>
            <a:r>
              <a:rPr kumimoji="0" sz="2100" b="0" i="1" u="none" strike="noStrike" kern="1200" cap="none" spc="-60" normalizeH="0" baseline="0" noProof="0" dirty="0">
                <a:ln>
                  <a:noFill/>
                </a:ln>
                <a:solidFill>
                  <a:srgbClr val="FFFFFF"/>
                </a:solidFill>
                <a:effectLst/>
                <a:uLnTx/>
                <a:uFillTx/>
                <a:latin typeface="Gadugi"/>
                <a:ea typeface="+mn-ea"/>
                <a:cs typeface="Gadugi"/>
              </a:rPr>
              <a:t>do </a:t>
            </a:r>
            <a:r>
              <a:rPr kumimoji="0" sz="2100" b="0" i="1" u="none" strike="noStrike" kern="1200" cap="none" spc="-50" normalizeH="0" baseline="0" noProof="0" dirty="0">
                <a:ln>
                  <a:noFill/>
                </a:ln>
                <a:solidFill>
                  <a:srgbClr val="FFFFFF"/>
                </a:solidFill>
                <a:effectLst/>
                <a:uLnTx/>
                <a:uFillTx/>
                <a:latin typeface="Gadugi"/>
                <a:ea typeface="+mn-ea"/>
                <a:cs typeface="Gadugi"/>
              </a:rPr>
              <a:t>not  </a:t>
            </a:r>
            <a:r>
              <a:rPr kumimoji="0" sz="2100" b="0" i="1" u="none" strike="noStrike" kern="1200" cap="none" spc="-45" normalizeH="0" baseline="0" noProof="0" dirty="0">
                <a:ln>
                  <a:noFill/>
                </a:ln>
                <a:solidFill>
                  <a:srgbClr val="FFFFFF"/>
                </a:solidFill>
                <a:effectLst/>
                <a:uLnTx/>
                <a:uFillTx/>
                <a:latin typeface="Gadugi"/>
                <a:ea typeface="+mn-ea"/>
                <a:cs typeface="Gadugi"/>
              </a:rPr>
              <a:t>necessarily </a:t>
            </a:r>
            <a:r>
              <a:rPr kumimoji="0" sz="2100" b="0" i="1" u="none" strike="noStrike" kern="1200" cap="none" spc="-55" normalizeH="0" baseline="0" noProof="0" dirty="0">
                <a:ln>
                  <a:noFill/>
                </a:ln>
                <a:solidFill>
                  <a:srgbClr val="FFFFFF"/>
                </a:solidFill>
                <a:effectLst/>
                <a:uLnTx/>
                <a:uFillTx/>
                <a:latin typeface="Gadugi"/>
                <a:ea typeface="+mn-ea"/>
                <a:cs typeface="Gadugi"/>
              </a:rPr>
              <a:t>represent </a:t>
            </a:r>
            <a:r>
              <a:rPr kumimoji="0" sz="2100" b="0" i="1" u="none" strike="noStrike" kern="1200" cap="none" spc="-45" normalizeH="0" baseline="0" noProof="0" dirty="0">
                <a:ln>
                  <a:noFill/>
                </a:ln>
                <a:solidFill>
                  <a:srgbClr val="FFFFFF"/>
                </a:solidFill>
                <a:effectLst/>
                <a:uLnTx/>
                <a:uFillTx/>
                <a:latin typeface="Gadugi"/>
                <a:ea typeface="+mn-ea"/>
                <a:cs typeface="Gadugi"/>
              </a:rPr>
              <a:t>the  </a:t>
            </a:r>
            <a:r>
              <a:rPr kumimoji="0" sz="2100" b="0" i="1" u="none" strike="noStrike" kern="1200" cap="none" spc="-50" normalizeH="0" baseline="0" noProof="0" dirty="0">
                <a:ln>
                  <a:noFill/>
                </a:ln>
                <a:solidFill>
                  <a:srgbClr val="FFFFFF"/>
                </a:solidFill>
                <a:effectLst/>
                <a:uLnTx/>
                <a:uFillTx/>
                <a:latin typeface="Gadugi"/>
                <a:ea typeface="+mn-ea"/>
                <a:cs typeface="Gadugi"/>
              </a:rPr>
              <a:t>views </a:t>
            </a:r>
            <a:r>
              <a:rPr kumimoji="0" sz="2100" b="0" i="1" u="none" strike="noStrike" kern="1200" cap="none" spc="-65" normalizeH="0" baseline="0" noProof="0" dirty="0">
                <a:ln>
                  <a:noFill/>
                </a:ln>
                <a:solidFill>
                  <a:srgbClr val="FFFFFF"/>
                </a:solidFill>
                <a:effectLst/>
                <a:uLnTx/>
                <a:uFillTx/>
                <a:latin typeface="Gadugi"/>
                <a:ea typeface="+mn-ea"/>
                <a:cs typeface="Gadugi"/>
              </a:rPr>
              <a:t>of </a:t>
            </a:r>
            <a:r>
              <a:rPr kumimoji="0" sz="2100" b="0" i="1" u="none" strike="noStrike" kern="1200" cap="none" spc="-45" normalizeH="0" baseline="0" noProof="0" dirty="0">
                <a:ln>
                  <a:noFill/>
                </a:ln>
                <a:solidFill>
                  <a:srgbClr val="FFFFFF"/>
                </a:solidFill>
                <a:effectLst/>
                <a:uLnTx/>
                <a:uFillTx/>
                <a:latin typeface="Gadugi"/>
                <a:ea typeface="+mn-ea"/>
                <a:cs typeface="Gadugi"/>
              </a:rPr>
              <a:t>the </a:t>
            </a:r>
            <a:r>
              <a:rPr kumimoji="0" sz="2100" b="0" i="1" u="none" strike="noStrike" kern="1200" cap="none" spc="-50" normalizeH="0" baseline="0" noProof="0" dirty="0">
                <a:ln>
                  <a:noFill/>
                </a:ln>
                <a:solidFill>
                  <a:srgbClr val="FFFFFF"/>
                </a:solidFill>
                <a:effectLst/>
                <a:uLnTx/>
                <a:uFillTx/>
                <a:latin typeface="Gadugi"/>
                <a:ea typeface="+mn-ea"/>
                <a:cs typeface="Gadugi"/>
              </a:rPr>
              <a:t>Centers</a:t>
            </a:r>
            <a:r>
              <a:rPr kumimoji="0" sz="2100" b="0" i="1" u="none" strike="noStrike" kern="1200" cap="none" spc="25" normalizeH="0" baseline="0" noProof="0" dirty="0">
                <a:ln>
                  <a:noFill/>
                </a:ln>
                <a:solidFill>
                  <a:srgbClr val="FFFFFF"/>
                </a:solidFill>
                <a:effectLst/>
                <a:uLnTx/>
                <a:uFillTx/>
                <a:latin typeface="Gadugi"/>
                <a:ea typeface="+mn-ea"/>
                <a:cs typeface="Gadugi"/>
              </a:rPr>
              <a:t> </a:t>
            </a:r>
            <a:r>
              <a:rPr kumimoji="0" sz="2100" b="0" i="1" u="none" strike="noStrike" kern="1200" cap="none" spc="-45" normalizeH="0" baseline="0" noProof="0" dirty="0">
                <a:ln>
                  <a:noFill/>
                </a:ln>
                <a:solidFill>
                  <a:srgbClr val="FFFFFF"/>
                </a:solidFill>
                <a:effectLst/>
                <a:uLnTx/>
                <a:uFillTx/>
                <a:latin typeface="Gadugi"/>
                <a:ea typeface="+mn-ea"/>
                <a:cs typeface="Gadugi"/>
              </a:rPr>
              <a:t>for</a:t>
            </a:r>
            <a:endParaRPr kumimoji="0" sz="2100" b="0" i="0" u="none" strike="noStrike" kern="1200" cap="none" spc="0" normalizeH="0" baseline="0" noProof="0">
              <a:ln>
                <a:noFill/>
              </a:ln>
              <a:solidFill>
                <a:prstClr val="black"/>
              </a:solidFill>
              <a:effectLst/>
              <a:uLnTx/>
              <a:uFillTx/>
              <a:latin typeface="Gadugi"/>
              <a:ea typeface="+mn-ea"/>
              <a:cs typeface="Gadugi"/>
            </a:endParaRPr>
          </a:p>
          <a:p>
            <a:pPr marL="789305" marR="287020" lvl="0" indent="-495300" algn="l" defTabSz="914400" rtl="0" eaLnBrk="1" fontAlgn="auto" latinLnBrk="0" hangingPunct="1">
              <a:lnSpc>
                <a:spcPts val="2400"/>
              </a:lnSpc>
              <a:spcBef>
                <a:spcPts val="5"/>
              </a:spcBef>
              <a:spcAft>
                <a:spcPts val="0"/>
              </a:spcAft>
              <a:buClrTx/>
              <a:buSzTx/>
              <a:buFontTx/>
              <a:buNone/>
              <a:tabLst/>
              <a:defRPr/>
            </a:pPr>
            <a:r>
              <a:rPr kumimoji="0" sz="2100" b="0" i="1" u="none" strike="noStrike" kern="1200" cap="none" spc="-50" normalizeH="0" baseline="0" noProof="0" dirty="0">
                <a:ln>
                  <a:noFill/>
                </a:ln>
                <a:solidFill>
                  <a:srgbClr val="FFFFFF"/>
                </a:solidFill>
                <a:effectLst/>
                <a:uLnTx/>
                <a:uFillTx/>
                <a:latin typeface="Gadugi"/>
                <a:ea typeface="+mn-ea"/>
                <a:cs typeface="Gadugi"/>
              </a:rPr>
              <a:t>Disease Control </a:t>
            </a:r>
            <a:r>
              <a:rPr kumimoji="0" sz="2100" b="0" i="1" u="none" strike="noStrike" kern="1200" cap="none" spc="-55" normalizeH="0" baseline="0" noProof="0" dirty="0">
                <a:ln>
                  <a:noFill/>
                </a:ln>
                <a:solidFill>
                  <a:srgbClr val="FFFFFF"/>
                </a:solidFill>
                <a:effectLst/>
                <a:uLnTx/>
                <a:uFillTx/>
                <a:latin typeface="Gadugi"/>
                <a:ea typeface="+mn-ea"/>
                <a:cs typeface="Gadugi"/>
              </a:rPr>
              <a:t>and  </a:t>
            </a:r>
            <a:r>
              <a:rPr kumimoji="0" sz="2100" b="0" i="1" u="none" strike="noStrike" kern="1200" cap="none" spc="-50" normalizeH="0" baseline="0" noProof="0" dirty="0">
                <a:ln>
                  <a:noFill/>
                </a:ln>
                <a:solidFill>
                  <a:srgbClr val="FFFFFF"/>
                </a:solidFill>
                <a:effectLst/>
                <a:uLnTx/>
                <a:uFillTx/>
                <a:latin typeface="Gadugi"/>
                <a:ea typeface="+mn-ea"/>
                <a:cs typeface="Gadugi"/>
              </a:rPr>
              <a:t>Prevention.</a:t>
            </a:r>
            <a:endParaRPr kumimoji="0" sz="21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3564464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mn-ea"/>
                <a:cs typeface="+mn-cs"/>
              </a:rPr>
              <a:t>Housekeeping</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3" name="TextBox 2">
            <a:extLst>
              <a:ext uri="{FF2B5EF4-FFF2-40B4-BE49-F238E27FC236}">
                <a16:creationId xmlns:a16="http://schemas.microsoft.com/office/drawing/2014/main" id="{50D0C615-B52C-4322-9FC8-FFCDE4D55190}"/>
              </a:ext>
            </a:extLst>
          </p:cNvPr>
          <p:cNvSpPr txBox="1"/>
          <p:nvPr/>
        </p:nvSpPr>
        <p:spPr>
          <a:xfrm>
            <a:off x="463887" y="2039252"/>
            <a:ext cx="1152838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name and institution into the chat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Remember to keep yourself on mute.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questions into the chat box.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34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452628"/>
            <a:ext cx="3710939" cy="1036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8037576" y="449579"/>
            <a:ext cx="3710939"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4238244" y="452628"/>
            <a:ext cx="3710939" cy="10058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35864" y="611123"/>
            <a:ext cx="11317223" cy="119633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0" y="0"/>
            <a:ext cx="12192000" cy="685800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434340" y="614172"/>
            <a:ext cx="3709415" cy="578205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434340" y="452628"/>
            <a:ext cx="3710939" cy="1036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662940" y="1434980"/>
            <a:ext cx="1282700" cy="452120"/>
          </a:xfrm>
          <a:prstGeom prst="rect">
            <a:avLst/>
          </a:prstGeom>
        </p:spPr>
        <p:txBody>
          <a:bodyPr vert="horz" wrap="square" lIns="0" tIns="12065" rIns="0" bIns="0" rtlCol="0">
            <a:spAutoFit/>
          </a:bodyPr>
          <a:lstStyle/>
          <a:p>
            <a:pPr marL="12700">
              <a:lnSpc>
                <a:spcPct val="100000"/>
              </a:lnSpc>
              <a:spcBef>
                <a:spcPts val="95"/>
              </a:spcBef>
            </a:pPr>
            <a:r>
              <a:rPr sz="2800" spc="-50" dirty="0"/>
              <a:t>T</a:t>
            </a:r>
            <a:r>
              <a:rPr sz="2800" spc="-5" dirty="0"/>
              <a:t>O</a:t>
            </a:r>
            <a:r>
              <a:rPr sz="2800" dirty="0"/>
              <a:t>P</a:t>
            </a:r>
            <a:r>
              <a:rPr sz="2800" spc="-5" dirty="0"/>
              <a:t>ICS</a:t>
            </a:r>
            <a:endParaRPr sz="2800"/>
          </a:p>
        </p:txBody>
      </p:sp>
      <p:sp>
        <p:nvSpPr>
          <p:cNvPr id="10" name="object 10"/>
          <p:cNvSpPr txBox="1"/>
          <p:nvPr/>
        </p:nvSpPr>
        <p:spPr>
          <a:xfrm>
            <a:off x="659932" y="2314446"/>
            <a:ext cx="3228975" cy="1311910"/>
          </a:xfrm>
          <a:prstGeom prst="rect">
            <a:avLst/>
          </a:prstGeom>
        </p:spPr>
        <p:txBody>
          <a:bodyPr vert="horz" wrap="square" lIns="0" tIns="125095" rIns="0" bIns="0" rtlCol="0">
            <a:spAutoFit/>
          </a:bodyPr>
          <a:lstStyle/>
          <a:p>
            <a:pPr marL="318770" marR="0" lvl="0" indent="-306705" algn="l" defTabSz="914400" rtl="0" eaLnBrk="1" fontAlgn="auto" latinLnBrk="0" hangingPunct="1">
              <a:lnSpc>
                <a:spcPct val="100000"/>
              </a:lnSpc>
              <a:spcBef>
                <a:spcPts val="985"/>
              </a:spcBef>
              <a:spcAft>
                <a:spcPts val="0"/>
              </a:spcAft>
              <a:buClr>
                <a:srgbClr val="007A7C"/>
              </a:buClr>
              <a:buSzPct val="91666"/>
              <a:buFont typeface="Wingdings 2"/>
              <a:buChar char=""/>
              <a:tabLst>
                <a:tab pos="318770" algn="l"/>
                <a:tab pos="319405" algn="l"/>
              </a:tabLst>
              <a:defRPr/>
            </a:pPr>
            <a:r>
              <a:rPr kumimoji="0" sz="2400" b="0" i="0" u="none" strike="noStrike" kern="1200" cap="none" spc="-10" normalizeH="0" baseline="0" noProof="0" dirty="0">
                <a:ln>
                  <a:noFill/>
                </a:ln>
                <a:solidFill>
                  <a:srgbClr val="FFFFFF"/>
                </a:solidFill>
                <a:effectLst/>
                <a:uLnTx/>
                <a:uFillTx/>
                <a:latin typeface="Gadugi"/>
                <a:ea typeface="+mn-ea"/>
                <a:cs typeface="Gadugi"/>
              </a:rPr>
              <a:t>FSG101</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318770" marR="5080" lvl="0" indent="-306705" algn="l" defTabSz="914400" rtl="0" eaLnBrk="1" fontAlgn="auto" latinLnBrk="0" hangingPunct="1">
              <a:lnSpc>
                <a:spcPts val="2590"/>
              </a:lnSpc>
              <a:spcBef>
                <a:spcPts val="1215"/>
              </a:spcBef>
              <a:spcAft>
                <a:spcPts val="0"/>
              </a:spcAft>
              <a:buClr>
                <a:srgbClr val="007A7C"/>
              </a:buClr>
              <a:buSzPct val="91666"/>
              <a:buFont typeface="Wingdings 2"/>
              <a:buChar char=""/>
              <a:tabLst>
                <a:tab pos="318770" algn="l"/>
                <a:tab pos="319405" algn="l"/>
              </a:tabLst>
              <a:defRPr/>
            </a:pPr>
            <a:r>
              <a:rPr kumimoji="0" sz="2400" b="0" i="0" u="none" strike="noStrike" kern="1200" cap="none" spc="-20" normalizeH="0" baseline="0" noProof="0" dirty="0">
                <a:ln>
                  <a:noFill/>
                </a:ln>
                <a:solidFill>
                  <a:srgbClr val="FFFFFF"/>
                </a:solidFill>
                <a:effectLst/>
                <a:uLnTx/>
                <a:uFillTx/>
                <a:latin typeface="Gadugi"/>
                <a:ea typeface="+mn-ea"/>
                <a:cs typeface="Gadugi"/>
              </a:rPr>
              <a:t>State </a:t>
            </a:r>
            <a:r>
              <a:rPr kumimoji="0" sz="2400" b="0" i="0" u="none" strike="noStrike" kern="1200" cap="none" spc="-5" normalizeH="0" baseline="0" noProof="0" dirty="0">
                <a:ln>
                  <a:noFill/>
                </a:ln>
                <a:solidFill>
                  <a:srgbClr val="FFFFFF"/>
                </a:solidFill>
                <a:effectLst/>
                <a:uLnTx/>
                <a:uFillTx/>
                <a:latin typeface="Gadugi"/>
                <a:ea typeface="+mn-ea"/>
                <a:cs typeface="Gadugi"/>
              </a:rPr>
              <a:t>and Local </a:t>
            </a:r>
            <a:r>
              <a:rPr kumimoji="0" sz="2400" b="0" i="0" u="none" strike="noStrike" kern="1200" cap="none" spc="-20" normalizeH="0" baseline="0" noProof="0" dirty="0">
                <a:ln>
                  <a:noFill/>
                </a:ln>
                <a:solidFill>
                  <a:srgbClr val="FFFFFF"/>
                </a:solidFill>
                <a:effectLst/>
                <a:uLnTx/>
                <a:uFillTx/>
                <a:latin typeface="Gadugi"/>
                <a:ea typeface="+mn-ea"/>
                <a:cs typeface="Gadugi"/>
              </a:rPr>
              <a:t>Policy  </a:t>
            </a:r>
            <a:r>
              <a:rPr kumimoji="0" sz="2400" b="0" i="0" u="none" strike="noStrike" kern="1200" cap="none" spc="0" normalizeH="0" baseline="0" noProof="0" dirty="0">
                <a:ln>
                  <a:noFill/>
                </a:ln>
                <a:solidFill>
                  <a:srgbClr val="FFFFFF"/>
                </a:solidFill>
                <a:effectLst/>
                <a:uLnTx/>
                <a:uFillTx/>
                <a:latin typeface="Gadugi"/>
                <a:ea typeface="+mn-ea"/>
                <a:cs typeface="Gadugi"/>
              </a:rPr>
              <a:t>Surveillance</a:t>
            </a:r>
            <a:endParaRPr kumimoji="0" sz="24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383003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1158173"/>
            <a:ext cx="2270125" cy="513715"/>
          </a:xfrm>
          <a:prstGeom prst="rect">
            <a:avLst/>
          </a:prstGeom>
        </p:spPr>
        <p:txBody>
          <a:bodyPr vert="horz" wrap="square" lIns="0" tIns="13335" rIns="0" bIns="0" rtlCol="0">
            <a:spAutoFit/>
          </a:bodyPr>
          <a:lstStyle/>
          <a:p>
            <a:pPr marL="12700">
              <a:lnSpc>
                <a:spcPct val="100000"/>
              </a:lnSpc>
              <a:spcBef>
                <a:spcPts val="105"/>
              </a:spcBef>
            </a:pPr>
            <a:r>
              <a:rPr spc="-5" dirty="0"/>
              <a:t>R</a:t>
            </a:r>
            <a:r>
              <a:rPr spc="-70" dirty="0"/>
              <a:t>A</a:t>
            </a:r>
            <a:r>
              <a:rPr spc="-5" dirty="0"/>
              <a:t>T</a:t>
            </a:r>
            <a:r>
              <a:rPr dirty="0"/>
              <a:t>I</a:t>
            </a:r>
            <a:r>
              <a:rPr spc="-5" dirty="0"/>
              <a:t>O</a:t>
            </a:r>
            <a:r>
              <a:rPr spc="-50" dirty="0"/>
              <a:t>N</a:t>
            </a:r>
            <a:r>
              <a:rPr spc="-10" dirty="0"/>
              <a:t>A</a:t>
            </a:r>
            <a:r>
              <a:rPr dirty="0"/>
              <a:t>LE</a:t>
            </a:r>
          </a:p>
        </p:txBody>
      </p:sp>
      <p:sp>
        <p:nvSpPr>
          <p:cNvPr id="3" name="object 3"/>
          <p:cNvSpPr txBox="1"/>
          <p:nvPr/>
        </p:nvSpPr>
        <p:spPr>
          <a:xfrm>
            <a:off x="644037" y="1958827"/>
            <a:ext cx="10647045" cy="4511675"/>
          </a:xfrm>
          <a:prstGeom prst="rect">
            <a:avLst/>
          </a:prstGeom>
        </p:spPr>
        <p:txBody>
          <a:bodyPr vert="horz" wrap="square" lIns="0" tIns="89535" rIns="0" bIns="0" rtlCol="0">
            <a:spAutoFit/>
          </a:bodyPr>
          <a:lstStyle/>
          <a:p>
            <a:pPr marL="318770" marR="434975" lvl="0" indent="-306705" algn="l" defTabSz="914400" rtl="0" eaLnBrk="1" fontAlgn="auto" latinLnBrk="0" hangingPunct="1">
              <a:lnSpc>
                <a:spcPts val="2500"/>
              </a:lnSpc>
              <a:spcBef>
                <a:spcPts val="705"/>
              </a:spcBef>
              <a:spcAft>
                <a:spcPts val="0"/>
              </a:spcAft>
              <a:buClr>
                <a:srgbClr val="007A7C"/>
              </a:buClr>
              <a:buSzPct val="90384"/>
              <a:buFont typeface="Arial"/>
              <a:buChar char="•"/>
              <a:tabLst>
                <a:tab pos="318770" algn="l"/>
                <a:tab pos="319405" algn="l"/>
              </a:tabLst>
              <a:defRPr/>
            </a:pPr>
            <a:r>
              <a:rPr kumimoji="0" sz="2600" b="1" i="0" u="none" strike="noStrike" kern="1200" cap="none" spc="0" normalizeH="0" baseline="0" noProof="0" dirty="0">
                <a:ln>
                  <a:noFill/>
                </a:ln>
                <a:solidFill>
                  <a:srgbClr val="880039"/>
                </a:solidFill>
                <a:effectLst/>
                <a:uLnTx/>
                <a:uFillTx/>
                <a:latin typeface="Gadugi"/>
                <a:ea typeface="+mn-ea"/>
                <a:cs typeface="Gadugi"/>
              </a:rPr>
              <a:t>1/3 </a:t>
            </a:r>
            <a:r>
              <a:rPr kumimoji="0" sz="2600" b="0" i="0" u="none" strike="noStrike" kern="1200" cap="none" spc="-25" normalizeH="0" baseline="0" noProof="0" dirty="0">
                <a:ln>
                  <a:noFill/>
                </a:ln>
                <a:solidFill>
                  <a:srgbClr val="122C41"/>
                </a:solidFill>
                <a:effectLst/>
                <a:uLnTx/>
                <a:uFillTx/>
                <a:latin typeface="Gadugi"/>
                <a:ea typeface="+mn-ea"/>
                <a:cs typeface="Gadugi"/>
              </a:rPr>
              <a:t>of </a:t>
            </a:r>
            <a:r>
              <a:rPr kumimoji="0" sz="2600" b="0" i="0" u="none" strike="noStrike" kern="1200" cap="none" spc="-5" normalizeH="0" baseline="0" noProof="0" dirty="0">
                <a:ln>
                  <a:noFill/>
                </a:ln>
                <a:solidFill>
                  <a:srgbClr val="122C41"/>
                </a:solidFill>
                <a:effectLst/>
                <a:uLnTx/>
                <a:uFillTx/>
                <a:latin typeface="Gadugi"/>
                <a:ea typeface="+mn-ea"/>
                <a:cs typeface="Gadugi"/>
              </a:rPr>
              <a:t>Americans have cafeterias </a:t>
            </a:r>
            <a:r>
              <a:rPr kumimoji="0" sz="2600" b="0" i="0" u="none" strike="noStrike" kern="1200" cap="none" spc="0" normalizeH="0" baseline="0" noProof="0" dirty="0">
                <a:ln>
                  <a:noFill/>
                </a:ln>
                <a:solidFill>
                  <a:srgbClr val="122C41"/>
                </a:solidFill>
                <a:effectLst/>
                <a:uLnTx/>
                <a:uFillTx/>
                <a:latin typeface="Gadugi"/>
                <a:ea typeface="+mn-ea"/>
                <a:cs typeface="Gadugi"/>
              </a:rPr>
              <a:t>and </a:t>
            </a:r>
            <a:r>
              <a:rPr kumimoji="0" sz="2600" b="1" i="0" u="none" strike="noStrike" kern="1200" cap="none" spc="0" normalizeH="0" baseline="0" noProof="0" dirty="0">
                <a:ln>
                  <a:noFill/>
                </a:ln>
                <a:solidFill>
                  <a:srgbClr val="880039"/>
                </a:solidFill>
                <a:effectLst/>
                <a:uLnTx/>
                <a:uFillTx/>
                <a:latin typeface="Gadugi"/>
                <a:ea typeface="+mn-ea"/>
                <a:cs typeface="Gadugi"/>
              </a:rPr>
              <a:t>1/2 </a:t>
            </a:r>
            <a:r>
              <a:rPr kumimoji="0" sz="2600" b="0" i="0" u="none" strike="noStrike" kern="1200" cap="none" spc="-5" normalizeH="0" baseline="0" noProof="0" dirty="0">
                <a:ln>
                  <a:noFill/>
                </a:ln>
                <a:solidFill>
                  <a:srgbClr val="122C41"/>
                </a:solidFill>
                <a:effectLst/>
                <a:uLnTx/>
                <a:uFillTx/>
                <a:latin typeface="Gadugi"/>
                <a:ea typeface="+mn-ea"/>
                <a:cs typeface="Gadugi"/>
              </a:rPr>
              <a:t>have vending machines at  </a:t>
            </a:r>
            <a:r>
              <a:rPr kumimoji="0" sz="2600" b="0" i="0" u="none" strike="noStrike" kern="1200" cap="none" spc="15" normalizeH="0" baseline="0" noProof="0" dirty="0">
                <a:ln>
                  <a:noFill/>
                </a:ln>
                <a:solidFill>
                  <a:srgbClr val="122C41"/>
                </a:solidFill>
                <a:effectLst/>
                <a:uLnTx/>
                <a:uFillTx/>
                <a:latin typeface="Gadugi"/>
                <a:ea typeface="+mn-ea"/>
                <a:cs typeface="Gadugi"/>
              </a:rPr>
              <a:t>work.</a:t>
            </a:r>
            <a:endParaRPr kumimoji="0" sz="26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615"/>
              </a:spcBef>
              <a:spcAft>
                <a:spcPts val="0"/>
              </a:spcAft>
              <a:buClr>
                <a:srgbClr val="007A7C"/>
              </a:buClr>
              <a:buSzPct val="90384"/>
              <a:buFont typeface="Arial"/>
              <a:buChar char="•"/>
              <a:tabLst>
                <a:tab pos="641985" algn="l"/>
                <a:tab pos="642620" algn="l"/>
              </a:tabLst>
              <a:defRPr/>
            </a:pPr>
            <a:r>
              <a:rPr kumimoji="0" sz="2600" b="0" i="0" u="none" strike="noStrike" kern="1200" cap="none" spc="-5" normalizeH="0" baseline="0" noProof="0" dirty="0">
                <a:ln>
                  <a:noFill/>
                </a:ln>
                <a:solidFill>
                  <a:srgbClr val="122C41"/>
                </a:solidFill>
                <a:effectLst/>
                <a:uLnTx/>
                <a:uFillTx/>
                <a:latin typeface="Gadugi"/>
                <a:ea typeface="+mn-ea"/>
                <a:cs typeface="Gadugi"/>
              </a:rPr>
              <a:t>Over </a:t>
            </a:r>
            <a:r>
              <a:rPr kumimoji="0" sz="2600" b="1" i="0" u="none" strike="noStrike" kern="1200" cap="none" spc="0" normalizeH="0" baseline="0" noProof="0" dirty="0">
                <a:ln>
                  <a:noFill/>
                </a:ln>
                <a:solidFill>
                  <a:srgbClr val="880039"/>
                </a:solidFill>
                <a:effectLst/>
                <a:uLnTx/>
                <a:uFillTx/>
                <a:latin typeface="Gadugi"/>
                <a:ea typeface="+mn-ea"/>
                <a:cs typeface="Gadugi"/>
              </a:rPr>
              <a:t>7 million </a:t>
            </a:r>
            <a:r>
              <a:rPr kumimoji="0" sz="2600" b="0" i="0" u="none" strike="noStrike" kern="1200" cap="none" spc="0" normalizeH="0" baseline="0" noProof="0" dirty="0">
                <a:ln>
                  <a:noFill/>
                </a:ln>
                <a:solidFill>
                  <a:srgbClr val="122C41"/>
                </a:solidFill>
                <a:effectLst/>
                <a:uLnTx/>
                <a:uFillTx/>
                <a:latin typeface="Gadugi"/>
                <a:ea typeface="+mn-ea"/>
                <a:cs typeface="Gadugi"/>
              </a:rPr>
              <a:t>adults </a:t>
            </a:r>
            <a:r>
              <a:rPr kumimoji="0" sz="2600" b="0" i="0" u="none" strike="noStrike" kern="1200" cap="none" spc="-5" normalizeH="0" baseline="0" noProof="0" dirty="0">
                <a:ln>
                  <a:noFill/>
                </a:ln>
                <a:solidFill>
                  <a:srgbClr val="122C41"/>
                </a:solidFill>
                <a:effectLst/>
                <a:uLnTx/>
                <a:uFillTx/>
                <a:latin typeface="Gadugi"/>
                <a:ea typeface="+mn-ea"/>
                <a:cs typeface="Gadugi"/>
              </a:rPr>
              <a:t>eat </a:t>
            </a:r>
            <a:r>
              <a:rPr kumimoji="0" sz="2600" b="0" i="0" u="none" strike="noStrike" kern="1200" cap="none" spc="0" normalizeH="0" baseline="0" noProof="0" dirty="0">
                <a:ln>
                  <a:noFill/>
                </a:ln>
                <a:solidFill>
                  <a:srgbClr val="122C41"/>
                </a:solidFill>
                <a:effectLst/>
                <a:uLnTx/>
                <a:uFillTx/>
                <a:latin typeface="Gadugi"/>
                <a:ea typeface="+mn-ea"/>
                <a:cs typeface="Gadugi"/>
              </a:rPr>
              <a:t>food/drinks </a:t>
            </a:r>
            <a:r>
              <a:rPr kumimoji="0" sz="2600" b="0" i="0" u="none" strike="noStrike" kern="1200" cap="none" spc="-15" normalizeH="0" baseline="0" noProof="0" dirty="0">
                <a:ln>
                  <a:noFill/>
                </a:ln>
                <a:solidFill>
                  <a:srgbClr val="122C41"/>
                </a:solidFill>
                <a:effectLst/>
                <a:uLnTx/>
                <a:uFillTx/>
                <a:latin typeface="Gadugi"/>
                <a:ea typeface="+mn-ea"/>
                <a:cs typeface="Gadugi"/>
              </a:rPr>
              <a:t>from </a:t>
            </a:r>
            <a:r>
              <a:rPr kumimoji="0" sz="2600" b="0" i="0" u="none" strike="noStrike" kern="1200" cap="none" spc="0" normalizeH="0" baseline="0" noProof="0" dirty="0">
                <a:ln>
                  <a:noFill/>
                </a:ln>
                <a:solidFill>
                  <a:srgbClr val="122C41"/>
                </a:solidFill>
                <a:effectLst/>
                <a:uLnTx/>
                <a:uFillTx/>
                <a:latin typeface="Gadugi"/>
                <a:ea typeface="+mn-ea"/>
                <a:cs typeface="Gadugi"/>
              </a:rPr>
              <a:t>a </a:t>
            </a:r>
            <a:r>
              <a:rPr kumimoji="0" sz="2600" b="0" i="0" u="none" strike="noStrike" kern="1200" cap="none" spc="-5" normalizeH="0" baseline="0" noProof="0" dirty="0">
                <a:ln>
                  <a:noFill/>
                </a:ln>
                <a:solidFill>
                  <a:srgbClr val="122C41"/>
                </a:solidFill>
                <a:effectLst/>
                <a:uLnTx/>
                <a:uFillTx/>
                <a:latin typeface="Gadugi"/>
                <a:ea typeface="+mn-ea"/>
                <a:cs typeface="Gadugi"/>
              </a:rPr>
              <a:t>cafeteria</a:t>
            </a:r>
            <a:r>
              <a:rPr kumimoji="0" sz="2600" b="0" i="0" u="none" strike="noStrike" kern="1200" cap="none" spc="-145" normalizeH="0" baseline="0" noProof="0" dirty="0">
                <a:ln>
                  <a:noFill/>
                </a:ln>
                <a:solidFill>
                  <a:srgbClr val="122C41"/>
                </a:solidFill>
                <a:effectLst/>
                <a:uLnTx/>
                <a:uFillTx/>
                <a:latin typeface="Gadugi"/>
                <a:ea typeface="+mn-ea"/>
                <a:cs typeface="Gadugi"/>
              </a:rPr>
              <a:t> </a:t>
            </a:r>
            <a:r>
              <a:rPr kumimoji="0" sz="2600" b="0" i="0" u="none" strike="noStrike" kern="1200" cap="none" spc="-25" normalizeH="0" baseline="0" noProof="0" dirty="0">
                <a:ln>
                  <a:noFill/>
                </a:ln>
                <a:solidFill>
                  <a:srgbClr val="122C41"/>
                </a:solidFill>
                <a:effectLst/>
                <a:uLnTx/>
                <a:uFillTx/>
                <a:latin typeface="Gadugi"/>
                <a:ea typeface="+mn-ea"/>
                <a:cs typeface="Gadugi"/>
              </a:rPr>
              <a:t>daily.</a:t>
            </a:r>
            <a:endParaRPr kumimoji="0" sz="26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600"/>
              </a:spcBef>
              <a:spcAft>
                <a:spcPts val="0"/>
              </a:spcAft>
              <a:buClr>
                <a:srgbClr val="007A7C"/>
              </a:buClr>
              <a:buSzPct val="90384"/>
              <a:buFont typeface="Arial"/>
              <a:buChar char="•"/>
              <a:tabLst>
                <a:tab pos="641985" algn="l"/>
                <a:tab pos="642620" algn="l"/>
              </a:tabLst>
              <a:defRPr/>
            </a:pPr>
            <a:r>
              <a:rPr kumimoji="0" sz="2600" b="0" i="0" u="none" strike="noStrike" kern="1200" cap="none" spc="-5" normalizeH="0" baseline="0" noProof="0" dirty="0">
                <a:ln>
                  <a:noFill/>
                </a:ln>
                <a:solidFill>
                  <a:srgbClr val="122C41"/>
                </a:solidFill>
                <a:effectLst/>
                <a:uLnTx/>
                <a:uFillTx/>
                <a:latin typeface="Gadugi"/>
                <a:ea typeface="+mn-ea"/>
                <a:cs typeface="Gadugi"/>
              </a:rPr>
              <a:t>Over </a:t>
            </a:r>
            <a:r>
              <a:rPr kumimoji="0" sz="2600" b="1" i="0" u="none" strike="noStrike" kern="1200" cap="none" spc="0" normalizeH="0" baseline="0" noProof="0" dirty="0">
                <a:ln>
                  <a:noFill/>
                </a:ln>
                <a:solidFill>
                  <a:srgbClr val="880039"/>
                </a:solidFill>
                <a:effectLst/>
                <a:uLnTx/>
                <a:uFillTx/>
                <a:latin typeface="Gadugi"/>
                <a:ea typeface="+mn-ea"/>
                <a:cs typeface="Gadugi"/>
              </a:rPr>
              <a:t>9 million </a:t>
            </a:r>
            <a:r>
              <a:rPr kumimoji="0" sz="2600" b="0" i="0" u="none" strike="noStrike" kern="1200" cap="none" spc="-5" normalizeH="0" baseline="0" noProof="0" dirty="0">
                <a:ln>
                  <a:noFill/>
                </a:ln>
                <a:solidFill>
                  <a:srgbClr val="122C41"/>
                </a:solidFill>
                <a:effectLst/>
                <a:uLnTx/>
                <a:uFillTx/>
                <a:latin typeface="Gadugi"/>
                <a:ea typeface="+mn-ea"/>
                <a:cs typeface="Gadugi"/>
              </a:rPr>
              <a:t>eat food/drinks </a:t>
            </a:r>
            <a:r>
              <a:rPr kumimoji="0" sz="2600" b="0" i="0" u="none" strike="noStrike" kern="1200" cap="none" spc="-15" normalizeH="0" baseline="0" noProof="0" dirty="0">
                <a:ln>
                  <a:noFill/>
                </a:ln>
                <a:solidFill>
                  <a:srgbClr val="122C41"/>
                </a:solidFill>
                <a:effectLst/>
                <a:uLnTx/>
                <a:uFillTx/>
                <a:latin typeface="Gadugi"/>
                <a:ea typeface="+mn-ea"/>
                <a:cs typeface="Gadugi"/>
              </a:rPr>
              <a:t>from </a:t>
            </a:r>
            <a:r>
              <a:rPr kumimoji="0" sz="2600" b="0" i="0" u="none" strike="noStrike" kern="1200" cap="none" spc="0" normalizeH="0" baseline="0" noProof="0" dirty="0">
                <a:ln>
                  <a:noFill/>
                </a:ln>
                <a:solidFill>
                  <a:srgbClr val="122C41"/>
                </a:solidFill>
                <a:effectLst/>
                <a:uLnTx/>
                <a:uFillTx/>
                <a:latin typeface="Gadugi"/>
                <a:ea typeface="+mn-ea"/>
                <a:cs typeface="Gadugi"/>
              </a:rPr>
              <a:t>a </a:t>
            </a:r>
            <a:r>
              <a:rPr kumimoji="0" sz="2600" b="0" i="0" u="none" strike="noStrike" kern="1200" cap="none" spc="-5" normalizeH="0" baseline="0" noProof="0" dirty="0">
                <a:ln>
                  <a:noFill/>
                </a:ln>
                <a:solidFill>
                  <a:srgbClr val="122C41"/>
                </a:solidFill>
                <a:effectLst/>
                <a:uLnTx/>
                <a:uFillTx/>
                <a:latin typeface="Gadugi"/>
                <a:ea typeface="+mn-ea"/>
                <a:cs typeface="Gadugi"/>
              </a:rPr>
              <a:t>vending </a:t>
            </a:r>
            <a:r>
              <a:rPr kumimoji="0" sz="2600" b="0" i="0" u="none" strike="noStrike" kern="1200" cap="none" spc="0" normalizeH="0" baseline="0" noProof="0" dirty="0">
                <a:ln>
                  <a:noFill/>
                </a:ln>
                <a:solidFill>
                  <a:srgbClr val="122C41"/>
                </a:solidFill>
                <a:effectLst/>
                <a:uLnTx/>
                <a:uFillTx/>
                <a:latin typeface="Gadugi"/>
                <a:ea typeface="+mn-ea"/>
                <a:cs typeface="Gadugi"/>
              </a:rPr>
              <a:t>machine</a:t>
            </a:r>
            <a:r>
              <a:rPr kumimoji="0" sz="2600" b="0" i="0" u="none" strike="noStrike" kern="1200" cap="none" spc="-95" normalizeH="0" baseline="0" noProof="0" dirty="0">
                <a:ln>
                  <a:noFill/>
                </a:ln>
                <a:solidFill>
                  <a:srgbClr val="122C41"/>
                </a:solidFill>
                <a:effectLst/>
                <a:uLnTx/>
                <a:uFillTx/>
                <a:latin typeface="Gadugi"/>
                <a:ea typeface="+mn-ea"/>
                <a:cs typeface="Gadugi"/>
              </a:rPr>
              <a:t> </a:t>
            </a:r>
            <a:r>
              <a:rPr kumimoji="0" sz="2600" b="0" i="0" u="none" strike="noStrike" kern="1200" cap="none" spc="-30" normalizeH="0" baseline="0" noProof="0" dirty="0">
                <a:ln>
                  <a:noFill/>
                </a:ln>
                <a:solidFill>
                  <a:srgbClr val="122C41"/>
                </a:solidFill>
                <a:effectLst/>
                <a:uLnTx/>
                <a:uFillTx/>
                <a:latin typeface="Gadugi"/>
                <a:ea typeface="+mn-ea"/>
                <a:cs typeface="Gadugi"/>
              </a:rPr>
              <a:t>daily.</a:t>
            </a:r>
            <a:endParaRPr kumimoji="0" sz="2600" b="0" i="0" u="none" strike="noStrike" kern="1200" cap="none" spc="0" normalizeH="0" baseline="0" noProof="0">
              <a:ln>
                <a:noFill/>
              </a:ln>
              <a:solidFill>
                <a:prstClr val="black"/>
              </a:solidFill>
              <a:effectLst/>
              <a:uLnTx/>
              <a:uFillTx/>
              <a:latin typeface="Gadugi"/>
              <a:ea typeface="+mn-ea"/>
              <a:cs typeface="Gadugi"/>
            </a:endParaRPr>
          </a:p>
          <a:p>
            <a:pPr marL="318770" marR="149225" lvl="0" indent="-306705" algn="l" defTabSz="914400" rtl="0" eaLnBrk="1" fontAlgn="auto" latinLnBrk="0" hangingPunct="1">
              <a:lnSpc>
                <a:spcPts val="2500"/>
              </a:lnSpc>
              <a:spcBef>
                <a:spcPts val="1200"/>
              </a:spcBef>
              <a:spcAft>
                <a:spcPts val="0"/>
              </a:spcAft>
              <a:buClr>
                <a:srgbClr val="007A7C"/>
              </a:buClr>
              <a:buSzPct val="90384"/>
              <a:buFont typeface="Arial"/>
              <a:buChar char="•"/>
              <a:tabLst>
                <a:tab pos="318770" algn="l"/>
                <a:tab pos="319405" algn="l"/>
              </a:tabLst>
              <a:defRPr/>
            </a:pPr>
            <a:r>
              <a:rPr kumimoji="0" sz="2600" b="0" i="0" u="none" strike="noStrike" kern="1200" cap="none" spc="0" normalizeH="0" baseline="0" noProof="0" dirty="0">
                <a:ln>
                  <a:noFill/>
                </a:ln>
                <a:solidFill>
                  <a:srgbClr val="122C41"/>
                </a:solidFill>
                <a:effectLst/>
                <a:uLnTx/>
                <a:uFillTx/>
                <a:latin typeface="Gadugi"/>
                <a:ea typeface="+mn-ea"/>
                <a:cs typeface="Gadugi"/>
              </a:rPr>
              <a:t>Foods </a:t>
            </a:r>
            <a:r>
              <a:rPr kumimoji="0" sz="2600" b="0" i="0" u="none" strike="noStrike" kern="1200" cap="none" spc="-15" normalizeH="0" baseline="0" noProof="0" dirty="0">
                <a:ln>
                  <a:noFill/>
                </a:ln>
                <a:solidFill>
                  <a:srgbClr val="122C41"/>
                </a:solidFill>
                <a:effectLst/>
                <a:uLnTx/>
                <a:uFillTx/>
                <a:latin typeface="Gadugi"/>
                <a:ea typeface="+mn-ea"/>
                <a:cs typeface="Gadugi"/>
              </a:rPr>
              <a:t>from </a:t>
            </a:r>
            <a:r>
              <a:rPr kumimoji="0" sz="2600" b="0" i="0" u="none" strike="noStrike" kern="1200" cap="none" spc="-5" normalizeH="0" baseline="0" noProof="0" dirty="0">
                <a:ln>
                  <a:noFill/>
                </a:ln>
                <a:solidFill>
                  <a:srgbClr val="122C41"/>
                </a:solidFill>
                <a:effectLst/>
                <a:uLnTx/>
                <a:uFillTx/>
                <a:latin typeface="Gadugi"/>
                <a:ea typeface="+mn-ea"/>
                <a:cs typeface="Gadugi"/>
              </a:rPr>
              <a:t>cafeterias </a:t>
            </a:r>
            <a:r>
              <a:rPr kumimoji="0" sz="2600" b="0" i="0" u="none" strike="noStrike" kern="1200" cap="none" spc="0" normalizeH="0" baseline="0" noProof="0" dirty="0">
                <a:ln>
                  <a:noFill/>
                </a:ln>
                <a:solidFill>
                  <a:srgbClr val="122C41"/>
                </a:solidFill>
                <a:effectLst/>
                <a:uLnTx/>
                <a:uFillTx/>
                <a:latin typeface="Gadugi"/>
                <a:ea typeface="+mn-ea"/>
                <a:cs typeface="Gadugi"/>
              </a:rPr>
              <a:t>and </a:t>
            </a:r>
            <a:r>
              <a:rPr kumimoji="0" sz="2600" b="0" i="0" u="none" strike="noStrike" kern="1200" cap="none" spc="-5" normalizeH="0" baseline="0" noProof="0" dirty="0">
                <a:ln>
                  <a:noFill/>
                </a:ln>
                <a:solidFill>
                  <a:srgbClr val="122C41"/>
                </a:solidFill>
                <a:effectLst/>
                <a:uLnTx/>
                <a:uFillTx/>
                <a:latin typeface="Gadugi"/>
                <a:ea typeface="+mn-ea"/>
                <a:cs typeface="Gadugi"/>
              </a:rPr>
              <a:t>vending machines </a:t>
            </a:r>
            <a:r>
              <a:rPr kumimoji="0" sz="2600" b="0" i="0" u="none" strike="noStrike" kern="1200" cap="none" spc="0" normalizeH="0" baseline="0" noProof="0" dirty="0">
                <a:ln>
                  <a:noFill/>
                </a:ln>
                <a:solidFill>
                  <a:srgbClr val="122C41"/>
                </a:solidFill>
                <a:effectLst/>
                <a:uLnTx/>
                <a:uFillTx/>
                <a:latin typeface="Gadugi"/>
                <a:ea typeface="+mn-ea"/>
                <a:cs typeface="Gadugi"/>
              </a:rPr>
              <a:t>do</a:t>
            </a:r>
            <a:r>
              <a:rPr kumimoji="0" sz="2600" b="0" i="0" u="none" strike="noStrike" kern="1200" cap="none" spc="0" normalizeH="0" baseline="0" noProof="0" dirty="0">
                <a:ln>
                  <a:noFill/>
                </a:ln>
                <a:solidFill>
                  <a:prstClr val="black"/>
                </a:solidFill>
                <a:effectLst/>
                <a:uLnTx/>
                <a:uFillTx/>
                <a:latin typeface="Gadugi"/>
                <a:ea typeface="+mn-ea"/>
                <a:cs typeface="Gadugi"/>
              </a:rPr>
              <a:t> </a:t>
            </a:r>
            <a:r>
              <a:rPr kumimoji="0" sz="2600" b="0" i="0" u="heavy" strike="noStrike" kern="1200" cap="none" spc="0" normalizeH="0" baseline="0" noProof="0" dirty="0">
                <a:ln>
                  <a:noFill/>
                </a:ln>
                <a:solidFill>
                  <a:prstClr val="black"/>
                </a:solidFill>
                <a:effectLst/>
                <a:uLnTx/>
                <a:uFill>
                  <a:solidFill>
                    <a:srgbClr val="000000"/>
                  </a:solidFill>
                </a:uFill>
                <a:latin typeface="Gadugi"/>
                <a:ea typeface="+mn-ea"/>
                <a:cs typeface="Gadugi"/>
              </a:rPr>
              <a:t>not</a:t>
            </a:r>
            <a:r>
              <a:rPr kumimoji="0" sz="2600" b="0" i="0" u="none" strike="noStrike" kern="1200" cap="none" spc="0" normalizeH="0" baseline="0" noProof="0" dirty="0">
                <a:ln>
                  <a:noFill/>
                </a:ln>
                <a:solidFill>
                  <a:prstClr val="black"/>
                </a:solidFill>
                <a:effectLst/>
                <a:uLnTx/>
                <a:uFillTx/>
                <a:latin typeface="Gadugi"/>
                <a:ea typeface="+mn-ea"/>
                <a:cs typeface="Gadugi"/>
              </a:rPr>
              <a:t> </a:t>
            </a:r>
            <a:r>
              <a:rPr kumimoji="0" sz="2600" b="0" i="0" u="none" strike="noStrike" kern="1200" cap="none" spc="0" normalizeH="0" baseline="0" noProof="0" dirty="0">
                <a:ln>
                  <a:noFill/>
                </a:ln>
                <a:solidFill>
                  <a:srgbClr val="122C41"/>
                </a:solidFill>
                <a:effectLst/>
                <a:uLnTx/>
                <a:uFillTx/>
                <a:latin typeface="Gadugi"/>
                <a:ea typeface="+mn-ea"/>
                <a:cs typeface="Gadugi"/>
              </a:rPr>
              <a:t>align with </a:t>
            </a:r>
            <a:r>
              <a:rPr kumimoji="0" sz="2600" b="0" i="0" u="none" strike="noStrike" kern="1200" cap="none" spc="10" normalizeH="0" baseline="0" noProof="0" dirty="0">
                <a:ln>
                  <a:noFill/>
                </a:ln>
                <a:solidFill>
                  <a:srgbClr val="122C41"/>
                </a:solidFill>
                <a:effectLst/>
                <a:uLnTx/>
                <a:uFillTx/>
                <a:latin typeface="Gadugi"/>
                <a:ea typeface="+mn-ea"/>
                <a:cs typeface="Gadugi"/>
              </a:rPr>
              <a:t>dietary  </a:t>
            </a:r>
            <a:r>
              <a:rPr kumimoji="0" sz="2600" b="0" i="0" u="none" strike="noStrike" kern="1200" cap="none" spc="0" normalizeH="0" baseline="0" noProof="0" dirty="0">
                <a:ln>
                  <a:noFill/>
                </a:ln>
                <a:solidFill>
                  <a:srgbClr val="122C41"/>
                </a:solidFill>
                <a:effectLst/>
                <a:uLnTx/>
                <a:uFillTx/>
                <a:latin typeface="Gadugi"/>
                <a:ea typeface="+mn-ea"/>
                <a:cs typeface="Gadugi"/>
              </a:rPr>
              <a:t>guidance.</a:t>
            </a:r>
            <a:endParaRPr kumimoji="0" sz="2600" b="0" i="0" u="none" strike="noStrike" kern="1200" cap="none" spc="0" normalizeH="0" baseline="0" noProof="0">
              <a:ln>
                <a:noFill/>
              </a:ln>
              <a:solidFill>
                <a:prstClr val="black"/>
              </a:solidFill>
              <a:effectLst/>
              <a:uLnTx/>
              <a:uFillTx/>
              <a:latin typeface="Gadugi"/>
              <a:ea typeface="+mn-ea"/>
              <a:cs typeface="Gadugi"/>
            </a:endParaRPr>
          </a:p>
          <a:p>
            <a:pPr marL="318135" marR="125095" lvl="0" indent="-306070" algn="l" defTabSz="914400" rtl="0" eaLnBrk="1" fontAlgn="auto" latinLnBrk="0" hangingPunct="1">
              <a:lnSpc>
                <a:spcPts val="2500"/>
              </a:lnSpc>
              <a:spcBef>
                <a:spcPts val="1215"/>
              </a:spcBef>
              <a:spcAft>
                <a:spcPts val="0"/>
              </a:spcAft>
              <a:buClr>
                <a:srgbClr val="007A7C"/>
              </a:buClr>
              <a:buSzPct val="90384"/>
              <a:buFont typeface="Arial"/>
              <a:buChar char="•"/>
              <a:tabLst>
                <a:tab pos="318770" algn="l"/>
                <a:tab pos="319405" algn="l"/>
              </a:tabLst>
              <a:defRPr/>
            </a:pPr>
            <a:r>
              <a:rPr kumimoji="0" sz="2600" b="0" i="0" u="none" strike="noStrike" kern="1200" cap="none" spc="-5" normalizeH="0" baseline="0" noProof="0" dirty="0">
                <a:ln>
                  <a:noFill/>
                </a:ln>
                <a:solidFill>
                  <a:srgbClr val="880039"/>
                </a:solidFill>
                <a:effectLst/>
                <a:uLnTx/>
                <a:uFillTx/>
                <a:latin typeface="Gadugi"/>
                <a:ea typeface="+mn-ea"/>
                <a:cs typeface="Gadugi"/>
              </a:rPr>
              <a:t>Nearly </a:t>
            </a:r>
            <a:r>
              <a:rPr kumimoji="0" sz="2600" b="1" i="0" u="none" strike="noStrike" kern="1200" cap="none" spc="0" normalizeH="0" baseline="0" noProof="0" dirty="0">
                <a:ln>
                  <a:noFill/>
                </a:ln>
                <a:solidFill>
                  <a:srgbClr val="880039"/>
                </a:solidFill>
                <a:effectLst/>
                <a:uLnTx/>
                <a:uFillTx/>
                <a:latin typeface="Gadugi"/>
                <a:ea typeface="+mn-ea"/>
                <a:cs typeface="Gadugi"/>
              </a:rPr>
              <a:t>50% </a:t>
            </a:r>
            <a:r>
              <a:rPr kumimoji="0" sz="2600" b="0" i="0" u="none" strike="noStrike" kern="1200" cap="none" spc="-25" normalizeH="0" baseline="0" noProof="0" dirty="0">
                <a:ln>
                  <a:noFill/>
                </a:ln>
                <a:solidFill>
                  <a:srgbClr val="122C41"/>
                </a:solidFill>
                <a:effectLst/>
                <a:uLnTx/>
                <a:uFillTx/>
                <a:latin typeface="Gadugi"/>
                <a:ea typeface="+mn-ea"/>
                <a:cs typeface="Gadugi"/>
              </a:rPr>
              <a:t>of </a:t>
            </a:r>
            <a:r>
              <a:rPr kumimoji="0" sz="2600" b="0" i="0" u="none" strike="noStrike" kern="1200" cap="none" spc="-5" normalizeH="0" baseline="0" noProof="0" dirty="0">
                <a:ln>
                  <a:noFill/>
                </a:ln>
                <a:solidFill>
                  <a:srgbClr val="122C41"/>
                </a:solidFill>
                <a:effectLst/>
                <a:uLnTx/>
                <a:uFillTx/>
                <a:latin typeface="Gadugi"/>
                <a:ea typeface="+mn-ea"/>
                <a:cs typeface="Gadugi"/>
              </a:rPr>
              <a:t>calories consumed </a:t>
            </a:r>
            <a:r>
              <a:rPr kumimoji="0" sz="2600" b="0" i="0" u="none" strike="noStrike" kern="1200" cap="none" spc="-15" normalizeH="0" baseline="0" noProof="0" dirty="0">
                <a:ln>
                  <a:noFill/>
                </a:ln>
                <a:solidFill>
                  <a:srgbClr val="122C41"/>
                </a:solidFill>
                <a:effectLst/>
                <a:uLnTx/>
                <a:uFillTx/>
                <a:latin typeface="Gadugi"/>
                <a:ea typeface="+mn-ea"/>
                <a:cs typeface="Gadugi"/>
              </a:rPr>
              <a:t>from </a:t>
            </a:r>
            <a:r>
              <a:rPr kumimoji="0" sz="2600" b="0" i="0" u="none" strike="noStrike" kern="1200" cap="none" spc="-5" normalizeH="0" baseline="0" noProof="0" dirty="0">
                <a:ln>
                  <a:noFill/>
                </a:ln>
                <a:solidFill>
                  <a:srgbClr val="122C41"/>
                </a:solidFill>
                <a:effectLst/>
                <a:uLnTx/>
                <a:uFillTx/>
                <a:latin typeface="Gadugi"/>
                <a:ea typeface="+mn-ea"/>
                <a:cs typeface="Gadugi"/>
              </a:rPr>
              <a:t>vending </a:t>
            </a:r>
            <a:r>
              <a:rPr kumimoji="0" sz="2600" b="0" i="0" u="none" strike="noStrike" kern="1200" cap="none" spc="0" normalizeH="0" baseline="0" noProof="0" dirty="0">
                <a:ln>
                  <a:noFill/>
                </a:ln>
                <a:solidFill>
                  <a:srgbClr val="122C41"/>
                </a:solidFill>
                <a:effectLst/>
                <a:uLnTx/>
                <a:uFillTx/>
                <a:latin typeface="Gadugi"/>
                <a:ea typeface="+mn-ea"/>
                <a:cs typeface="Gadugi"/>
              </a:rPr>
              <a:t>machines </a:t>
            </a:r>
            <a:r>
              <a:rPr kumimoji="0" sz="2600" b="0" i="0" u="none" strike="noStrike" kern="1200" cap="none" spc="-5" normalizeH="0" baseline="0" noProof="0" dirty="0">
                <a:ln>
                  <a:noFill/>
                </a:ln>
                <a:solidFill>
                  <a:srgbClr val="122C41"/>
                </a:solidFill>
                <a:effectLst/>
                <a:uLnTx/>
                <a:uFillTx/>
                <a:latin typeface="Gadugi"/>
                <a:ea typeface="+mn-ea"/>
                <a:cs typeface="Gadugi"/>
              </a:rPr>
              <a:t>comes </a:t>
            </a:r>
            <a:r>
              <a:rPr kumimoji="0" sz="2600" b="0" i="0" u="none" strike="noStrike" kern="1200" cap="none" spc="-15" normalizeH="0" baseline="0" noProof="0" dirty="0">
                <a:ln>
                  <a:noFill/>
                </a:ln>
                <a:solidFill>
                  <a:srgbClr val="122C41"/>
                </a:solidFill>
                <a:effectLst/>
                <a:uLnTx/>
                <a:uFillTx/>
                <a:latin typeface="Gadugi"/>
                <a:ea typeface="+mn-ea"/>
                <a:cs typeface="Gadugi"/>
              </a:rPr>
              <a:t>from  </a:t>
            </a:r>
            <a:r>
              <a:rPr kumimoji="0" sz="2600" b="0" i="0" u="none" strike="noStrike" kern="1200" cap="none" spc="-5" normalizeH="0" baseline="0" noProof="0" dirty="0">
                <a:ln>
                  <a:noFill/>
                </a:ln>
                <a:solidFill>
                  <a:srgbClr val="122C41"/>
                </a:solidFill>
                <a:effectLst/>
                <a:uLnTx/>
                <a:uFillTx/>
                <a:latin typeface="Gadugi"/>
                <a:ea typeface="+mn-ea"/>
                <a:cs typeface="Gadugi"/>
              </a:rPr>
              <a:t>added</a:t>
            </a:r>
            <a:r>
              <a:rPr kumimoji="0" sz="2600" b="0" i="0" u="none" strike="noStrike" kern="1200" cap="none" spc="-20" normalizeH="0" baseline="0" noProof="0" dirty="0">
                <a:ln>
                  <a:noFill/>
                </a:ln>
                <a:solidFill>
                  <a:srgbClr val="122C41"/>
                </a:solidFill>
                <a:effectLst/>
                <a:uLnTx/>
                <a:uFillTx/>
                <a:latin typeface="Gadugi"/>
                <a:ea typeface="+mn-ea"/>
                <a:cs typeface="Gadugi"/>
              </a:rPr>
              <a:t> </a:t>
            </a:r>
            <a:r>
              <a:rPr kumimoji="0" sz="2600" b="0" i="0" u="none" strike="noStrike" kern="1200" cap="none" spc="-5" normalizeH="0" baseline="0" noProof="0" dirty="0">
                <a:ln>
                  <a:noFill/>
                </a:ln>
                <a:solidFill>
                  <a:srgbClr val="122C41"/>
                </a:solidFill>
                <a:effectLst/>
                <a:uLnTx/>
                <a:uFillTx/>
                <a:latin typeface="Gadugi"/>
                <a:ea typeface="+mn-ea"/>
                <a:cs typeface="Gadugi"/>
              </a:rPr>
              <a:t>sugars.</a:t>
            </a:r>
            <a:endParaRPr kumimoji="0" sz="2600" b="0" i="0" u="none" strike="noStrike" kern="1200" cap="none" spc="0" normalizeH="0" baseline="0" noProof="0">
              <a:ln>
                <a:noFill/>
              </a:ln>
              <a:solidFill>
                <a:prstClr val="black"/>
              </a:solidFill>
              <a:effectLst/>
              <a:uLnTx/>
              <a:uFillTx/>
              <a:latin typeface="Gadugi"/>
              <a:ea typeface="+mn-ea"/>
              <a:cs typeface="Gadugi"/>
            </a:endParaRPr>
          </a:p>
          <a:p>
            <a:pPr marL="227329" marR="5080" lvl="0" indent="-215265" algn="l" defTabSz="914400" rtl="0" eaLnBrk="1" fontAlgn="auto" latinLnBrk="0" hangingPunct="1">
              <a:lnSpc>
                <a:spcPct val="100000"/>
              </a:lnSpc>
              <a:spcBef>
                <a:spcPts val="2165"/>
              </a:spcBef>
              <a:spcAft>
                <a:spcPts val="0"/>
              </a:spcAft>
              <a:buClrTx/>
              <a:buSzTx/>
              <a:buFont typeface="Arial"/>
              <a:buChar char="•"/>
              <a:tabLst>
                <a:tab pos="227329" algn="l"/>
                <a:tab pos="227965" algn="l"/>
              </a:tabLst>
              <a:defRPr/>
            </a:pPr>
            <a:r>
              <a:rPr kumimoji="0" sz="1600" b="0" i="1" u="none" strike="noStrike" kern="1200" cap="none" spc="-5" normalizeH="0" baseline="0" noProof="0" dirty="0">
                <a:ln>
                  <a:noFill/>
                </a:ln>
                <a:solidFill>
                  <a:prstClr val="black"/>
                </a:solidFill>
                <a:effectLst/>
                <a:uLnTx/>
                <a:uFillTx/>
                <a:latin typeface="Calibri"/>
                <a:ea typeface="+mn-ea"/>
                <a:cs typeface="Calibri"/>
              </a:rPr>
              <a:t>Onufrak </a:t>
            </a:r>
            <a:r>
              <a:rPr kumimoji="0" sz="1600" b="0" i="1" u="none" strike="noStrike" kern="1200" cap="none" spc="-15" normalizeH="0" baseline="0" noProof="0" dirty="0">
                <a:ln>
                  <a:noFill/>
                </a:ln>
                <a:solidFill>
                  <a:prstClr val="black"/>
                </a:solidFill>
                <a:effectLst/>
                <a:uLnTx/>
                <a:uFillTx/>
                <a:latin typeface="Calibri"/>
                <a:ea typeface="+mn-ea"/>
                <a:cs typeface="Calibri"/>
              </a:rPr>
              <a:t>SJ, </a:t>
            </a:r>
            <a:r>
              <a:rPr kumimoji="0" sz="1600" b="0" i="1" u="none" strike="noStrike" kern="1200" cap="none" spc="-10" normalizeH="0" baseline="0" noProof="0" dirty="0">
                <a:ln>
                  <a:noFill/>
                </a:ln>
                <a:solidFill>
                  <a:prstClr val="black"/>
                </a:solidFill>
                <a:effectLst/>
                <a:uLnTx/>
                <a:uFillTx/>
                <a:latin typeface="Calibri"/>
                <a:ea typeface="+mn-ea"/>
                <a:cs typeface="Calibri"/>
              </a:rPr>
              <a:t>et </a:t>
            </a:r>
            <a:r>
              <a:rPr kumimoji="0" sz="1600" b="0" i="1" u="none" strike="noStrike" kern="1200" cap="none" spc="-5" normalizeH="0" baseline="0" noProof="0" dirty="0">
                <a:ln>
                  <a:noFill/>
                </a:ln>
                <a:solidFill>
                  <a:prstClr val="black"/>
                </a:solidFill>
                <a:effectLst/>
                <a:uLnTx/>
                <a:uFillTx/>
                <a:latin typeface="Calibri"/>
                <a:ea typeface="+mn-ea"/>
                <a:cs typeface="Calibri"/>
              </a:rPr>
              <a:t>al. </a:t>
            </a:r>
            <a:r>
              <a:rPr kumimoji="0" sz="1600" b="0" i="1" u="none" strike="noStrike" kern="1200" cap="none" spc="-20" normalizeH="0" baseline="0" noProof="0" dirty="0">
                <a:ln>
                  <a:noFill/>
                </a:ln>
                <a:solidFill>
                  <a:prstClr val="black"/>
                </a:solidFill>
                <a:effectLst/>
                <a:uLnTx/>
                <a:uFillTx/>
                <a:latin typeface="Calibri"/>
                <a:ea typeface="+mn-ea"/>
                <a:cs typeface="Calibri"/>
              </a:rPr>
              <a:t>Worksite </a:t>
            </a:r>
            <a:r>
              <a:rPr kumimoji="0" sz="1600" b="0" i="1" u="none" strike="noStrike" kern="1200" cap="none" spc="-15" normalizeH="0" baseline="0" noProof="0" dirty="0">
                <a:ln>
                  <a:noFill/>
                </a:ln>
                <a:solidFill>
                  <a:prstClr val="black"/>
                </a:solidFill>
                <a:effectLst/>
                <a:uLnTx/>
                <a:uFillTx/>
                <a:latin typeface="Calibri"/>
                <a:ea typeface="+mn-ea"/>
                <a:cs typeface="Calibri"/>
              </a:rPr>
              <a:t>Food </a:t>
            </a:r>
            <a:r>
              <a:rPr kumimoji="0" sz="1600" b="0" i="1" u="none" strike="noStrike" kern="1200" cap="none" spc="-10" normalizeH="0" baseline="0" noProof="0" dirty="0">
                <a:ln>
                  <a:noFill/>
                </a:ln>
                <a:solidFill>
                  <a:prstClr val="black"/>
                </a:solidFill>
                <a:effectLst/>
                <a:uLnTx/>
                <a:uFillTx/>
                <a:latin typeface="Calibri"/>
                <a:ea typeface="+mn-ea"/>
                <a:cs typeface="Calibri"/>
              </a:rPr>
              <a:t>and Physical </a:t>
            </a:r>
            <a:r>
              <a:rPr kumimoji="0" sz="1600" b="0" i="1" u="none" strike="noStrike" kern="1200" cap="none" spc="-5" normalizeH="0" baseline="0" noProof="0" dirty="0">
                <a:ln>
                  <a:noFill/>
                </a:ln>
                <a:solidFill>
                  <a:prstClr val="black"/>
                </a:solidFill>
                <a:effectLst/>
                <a:uLnTx/>
                <a:uFillTx/>
                <a:latin typeface="Calibri"/>
                <a:ea typeface="+mn-ea"/>
                <a:cs typeface="Calibri"/>
              </a:rPr>
              <a:t>Activity </a:t>
            </a:r>
            <a:r>
              <a:rPr kumimoji="0" sz="1600" b="0" i="1" u="none" strike="noStrike" kern="1200" cap="none" spc="-10" normalizeH="0" baseline="0" noProof="0" dirty="0">
                <a:ln>
                  <a:noFill/>
                </a:ln>
                <a:solidFill>
                  <a:prstClr val="black"/>
                </a:solidFill>
                <a:effectLst/>
                <a:uLnTx/>
                <a:uFillTx/>
                <a:latin typeface="Calibri"/>
                <a:ea typeface="+mn-ea"/>
                <a:cs typeface="Calibri"/>
              </a:rPr>
              <a:t>Environments and Wellness </a:t>
            </a:r>
            <a:r>
              <a:rPr kumimoji="0" sz="1600" b="0" i="1" u="none" strike="noStrike" kern="1200" cap="none" spc="-5" normalizeH="0" baseline="0" noProof="0" dirty="0">
                <a:ln>
                  <a:noFill/>
                </a:ln>
                <a:solidFill>
                  <a:prstClr val="black"/>
                </a:solidFill>
                <a:effectLst/>
                <a:uLnTx/>
                <a:uFillTx/>
                <a:latin typeface="Calibri"/>
                <a:ea typeface="+mn-ea"/>
                <a:cs typeface="Calibri"/>
              </a:rPr>
              <a:t>Supports </a:t>
            </a:r>
            <a:r>
              <a:rPr kumimoji="0" sz="1600" b="0" i="1" u="none" strike="noStrike" kern="1200" cap="none" spc="-10" normalizeH="0" baseline="0" noProof="0" dirty="0">
                <a:ln>
                  <a:noFill/>
                </a:ln>
                <a:solidFill>
                  <a:prstClr val="black"/>
                </a:solidFill>
                <a:effectLst/>
                <a:uLnTx/>
                <a:uFillTx/>
                <a:latin typeface="Calibri"/>
                <a:ea typeface="+mn-ea"/>
                <a:cs typeface="Calibri"/>
              </a:rPr>
              <a:t>Reported </a:t>
            </a:r>
            <a:r>
              <a:rPr kumimoji="0" sz="1600" b="0" i="1" u="none" strike="noStrike" kern="1200" cap="none" spc="-15" normalizeH="0" baseline="0" noProof="0" dirty="0">
                <a:ln>
                  <a:noFill/>
                </a:ln>
                <a:solidFill>
                  <a:prstClr val="black"/>
                </a:solidFill>
                <a:effectLst/>
                <a:uLnTx/>
                <a:uFillTx/>
                <a:latin typeface="Calibri"/>
                <a:ea typeface="+mn-ea"/>
                <a:cs typeface="Calibri"/>
              </a:rPr>
              <a:t>by </a:t>
            </a:r>
            <a:r>
              <a:rPr kumimoji="0" sz="1600" b="0" i="1" u="none" strike="noStrike" kern="1200" cap="none" spc="-10" normalizeH="0" baseline="0" noProof="0" dirty="0">
                <a:ln>
                  <a:noFill/>
                </a:ln>
                <a:solidFill>
                  <a:prstClr val="black"/>
                </a:solidFill>
                <a:effectLst/>
                <a:uLnTx/>
                <a:uFillTx/>
                <a:latin typeface="Calibri"/>
                <a:ea typeface="+mn-ea"/>
                <a:cs typeface="Calibri"/>
              </a:rPr>
              <a:t>Employed </a:t>
            </a:r>
            <a:r>
              <a:rPr kumimoji="0" sz="1600" b="0" i="1" u="none" strike="noStrike" kern="1200" cap="none" spc="-5" normalizeH="0" baseline="0" noProof="0" dirty="0">
                <a:ln>
                  <a:noFill/>
                </a:ln>
                <a:solidFill>
                  <a:prstClr val="black"/>
                </a:solidFill>
                <a:effectLst/>
                <a:uLnTx/>
                <a:uFillTx/>
                <a:latin typeface="Calibri"/>
                <a:ea typeface="+mn-ea"/>
                <a:cs typeface="Calibri"/>
              </a:rPr>
              <a:t>Adults </a:t>
            </a:r>
            <a:r>
              <a:rPr kumimoji="0" sz="1600" b="0" i="1" u="none" strike="noStrike" kern="1200" cap="none" spc="0" normalizeH="0" baseline="0" noProof="0" dirty="0">
                <a:ln>
                  <a:noFill/>
                </a:ln>
                <a:solidFill>
                  <a:prstClr val="black"/>
                </a:solidFill>
                <a:effectLst/>
                <a:uLnTx/>
                <a:uFillTx/>
                <a:latin typeface="Calibri"/>
                <a:ea typeface="+mn-ea"/>
                <a:cs typeface="Calibri"/>
              </a:rPr>
              <a:t>in </a:t>
            </a:r>
            <a:r>
              <a:rPr kumimoji="0" sz="1600" b="0" i="1" u="none" strike="noStrike" kern="1200" cap="none" spc="-5" normalizeH="0" baseline="0" noProof="0" dirty="0">
                <a:ln>
                  <a:noFill/>
                </a:ln>
                <a:solidFill>
                  <a:prstClr val="black"/>
                </a:solidFill>
                <a:effectLst/>
                <a:uLnTx/>
                <a:uFillTx/>
                <a:latin typeface="Calibri"/>
                <a:ea typeface="+mn-ea"/>
                <a:cs typeface="Calibri"/>
              </a:rPr>
              <a:t>the  United </a:t>
            </a:r>
            <a:r>
              <a:rPr kumimoji="0" sz="1600" b="0" i="1" u="none" strike="noStrike" kern="1200" cap="none" spc="-10" normalizeH="0" baseline="0" noProof="0" dirty="0">
                <a:ln>
                  <a:noFill/>
                </a:ln>
                <a:solidFill>
                  <a:prstClr val="black"/>
                </a:solidFill>
                <a:effectLst/>
                <a:uLnTx/>
                <a:uFillTx/>
                <a:latin typeface="Calibri"/>
                <a:ea typeface="+mn-ea"/>
                <a:cs typeface="Calibri"/>
              </a:rPr>
              <a:t>States, 2013. </a:t>
            </a:r>
            <a:r>
              <a:rPr kumimoji="0" sz="1600" b="0" i="1" u="none" strike="noStrike" kern="1200" cap="none" spc="-5" normalizeH="0" baseline="0" noProof="0" dirty="0">
                <a:ln>
                  <a:noFill/>
                </a:ln>
                <a:solidFill>
                  <a:prstClr val="black"/>
                </a:solidFill>
                <a:effectLst/>
                <a:uLnTx/>
                <a:uFillTx/>
                <a:latin typeface="Calibri"/>
                <a:ea typeface="+mn-ea"/>
                <a:cs typeface="Calibri"/>
              </a:rPr>
              <a:t>Am J Health Promot. </a:t>
            </a:r>
            <a:r>
              <a:rPr kumimoji="0" sz="1600" b="0" i="1" u="none" strike="noStrike" kern="1200" cap="none" spc="-10" normalizeH="0" baseline="0" noProof="0" dirty="0">
                <a:ln>
                  <a:noFill/>
                </a:ln>
                <a:solidFill>
                  <a:prstClr val="black"/>
                </a:solidFill>
                <a:effectLst/>
                <a:uLnTx/>
                <a:uFillTx/>
                <a:latin typeface="Calibri"/>
                <a:ea typeface="+mn-ea"/>
                <a:cs typeface="Calibri"/>
              </a:rPr>
              <a:t>2018.</a:t>
            </a:r>
            <a:r>
              <a:rPr kumimoji="0" sz="1600" b="0" i="1" u="none" strike="noStrike" kern="1200" cap="none" spc="130" normalizeH="0" baseline="0" noProof="0" dirty="0">
                <a:ln>
                  <a:noFill/>
                </a:ln>
                <a:solidFill>
                  <a:prstClr val="black"/>
                </a:solidFill>
                <a:effectLst/>
                <a:uLnTx/>
                <a:uFillTx/>
                <a:latin typeface="Calibri"/>
                <a:ea typeface="+mn-ea"/>
                <a:cs typeface="Calibri"/>
              </a:rPr>
              <a:t> </a:t>
            </a:r>
            <a:r>
              <a:rPr kumimoji="0" sz="1600" b="0" i="1" u="none" strike="noStrike" kern="1200" cap="none" spc="-10" normalizeH="0" baseline="0" noProof="0" dirty="0">
                <a:ln>
                  <a:noFill/>
                </a:ln>
                <a:solidFill>
                  <a:prstClr val="black"/>
                </a:solidFill>
                <a:effectLst/>
                <a:uLnTx/>
                <a:uFillTx/>
                <a:latin typeface="Calibri"/>
                <a:ea typeface="+mn-ea"/>
                <a:cs typeface="Calibri"/>
              </a:rPr>
              <a:t>32(1):96</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227329" marR="244475" lvl="0" indent="-215265" algn="l" defTabSz="914400" rtl="0" eaLnBrk="1" fontAlgn="auto" latinLnBrk="0" hangingPunct="1">
              <a:lnSpc>
                <a:spcPct val="100000"/>
              </a:lnSpc>
              <a:spcBef>
                <a:spcPts val="0"/>
              </a:spcBef>
              <a:spcAft>
                <a:spcPts val="0"/>
              </a:spcAft>
              <a:buClrTx/>
              <a:buSzTx/>
              <a:buFont typeface="Arial"/>
              <a:buChar char="•"/>
              <a:tabLst>
                <a:tab pos="227329" algn="l"/>
                <a:tab pos="227965" algn="l"/>
              </a:tabLst>
              <a:defRPr/>
            </a:pPr>
            <a:r>
              <a:rPr kumimoji="0" sz="1600" b="0" i="1" u="none" strike="noStrike" kern="1200" cap="none" spc="-5" normalizeH="0" baseline="0" noProof="0" dirty="0">
                <a:ln>
                  <a:noFill/>
                </a:ln>
                <a:solidFill>
                  <a:prstClr val="black"/>
                </a:solidFill>
                <a:effectLst/>
                <a:uLnTx/>
                <a:uFillTx/>
                <a:latin typeface="Calibri"/>
                <a:ea typeface="+mn-ea"/>
                <a:cs typeface="Calibri"/>
              </a:rPr>
              <a:t>Onufrak </a:t>
            </a:r>
            <a:r>
              <a:rPr kumimoji="0" sz="1600" b="0" i="1" u="none" strike="noStrike" kern="1200" cap="none" spc="-15" normalizeH="0" baseline="0" noProof="0" dirty="0">
                <a:ln>
                  <a:noFill/>
                </a:ln>
                <a:solidFill>
                  <a:prstClr val="black"/>
                </a:solidFill>
                <a:effectLst/>
                <a:uLnTx/>
                <a:uFillTx/>
                <a:latin typeface="Calibri"/>
                <a:ea typeface="+mn-ea"/>
                <a:cs typeface="Calibri"/>
              </a:rPr>
              <a:t>SJ, </a:t>
            </a:r>
            <a:r>
              <a:rPr kumimoji="0" sz="1600" b="0" i="1" u="none" strike="noStrike" kern="1200" cap="none" spc="-10" normalizeH="0" baseline="0" noProof="0" dirty="0">
                <a:ln>
                  <a:noFill/>
                </a:ln>
                <a:solidFill>
                  <a:prstClr val="black"/>
                </a:solidFill>
                <a:effectLst/>
                <a:uLnTx/>
                <a:uFillTx/>
                <a:latin typeface="Calibri"/>
                <a:ea typeface="+mn-ea"/>
                <a:cs typeface="Calibri"/>
              </a:rPr>
              <a:t>et </a:t>
            </a:r>
            <a:r>
              <a:rPr kumimoji="0" sz="1600" b="0" i="1" u="none" strike="noStrike" kern="1200" cap="none" spc="-5" normalizeH="0" baseline="0" noProof="0" dirty="0">
                <a:ln>
                  <a:noFill/>
                </a:ln>
                <a:solidFill>
                  <a:prstClr val="black"/>
                </a:solidFill>
                <a:effectLst/>
                <a:uLnTx/>
                <a:uFillTx/>
                <a:latin typeface="Calibri"/>
                <a:ea typeface="+mn-ea"/>
                <a:cs typeface="Calibri"/>
              </a:rPr>
              <a:t>al. </a:t>
            </a:r>
            <a:r>
              <a:rPr kumimoji="0" sz="1600" b="0" i="1" u="none" strike="noStrike" kern="1200" cap="none" spc="-15" normalizeH="0" baseline="0" noProof="0" dirty="0">
                <a:ln>
                  <a:noFill/>
                </a:ln>
                <a:solidFill>
                  <a:prstClr val="black"/>
                </a:solidFill>
                <a:effectLst/>
                <a:uLnTx/>
                <a:uFillTx/>
                <a:latin typeface="Calibri"/>
                <a:ea typeface="+mn-ea"/>
                <a:cs typeface="Calibri"/>
              </a:rPr>
              <a:t>Foods </a:t>
            </a:r>
            <a:r>
              <a:rPr kumimoji="0" sz="1600" b="0" i="1" u="none" strike="noStrike" kern="1200" cap="none" spc="-10" normalizeH="0" baseline="0" noProof="0" dirty="0">
                <a:ln>
                  <a:noFill/>
                </a:ln>
                <a:solidFill>
                  <a:prstClr val="black"/>
                </a:solidFill>
                <a:effectLst/>
                <a:uLnTx/>
                <a:uFillTx/>
                <a:latin typeface="Calibri"/>
                <a:ea typeface="+mn-ea"/>
                <a:cs typeface="Calibri"/>
              </a:rPr>
              <a:t>Consumed </a:t>
            </a:r>
            <a:r>
              <a:rPr kumimoji="0" sz="1600" b="0" i="1" u="none" strike="noStrike" kern="1200" cap="none" spc="-15" normalizeH="0" baseline="0" noProof="0" dirty="0">
                <a:ln>
                  <a:noFill/>
                </a:ln>
                <a:solidFill>
                  <a:prstClr val="black"/>
                </a:solidFill>
                <a:effectLst/>
                <a:uLnTx/>
                <a:uFillTx/>
                <a:latin typeface="Calibri"/>
                <a:ea typeface="+mn-ea"/>
                <a:cs typeface="Calibri"/>
              </a:rPr>
              <a:t>by </a:t>
            </a:r>
            <a:r>
              <a:rPr kumimoji="0" sz="1600" b="0" i="1" u="none" strike="noStrike" kern="1200" cap="none" spc="-5" normalizeH="0" baseline="0" noProof="0" dirty="0">
                <a:ln>
                  <a:noFill/>
                </a:ln>
                <a:solidFill>
                  <a:prstClr val="black"/>
                </a:solidFill>
                <a:effectLst/>
                <a:uLnTx/>
                <a:uFillTx/>
                <a:latin typeface="Calibri"/>
                <a:ea typeface="+mn-ea"/>
                <a:cs typeface="Calibri"/>
              </a:rPr>
              <a:t>US Adults </a:t>
            </a:r>
            <a:r>
              <a:rPr kumimoji="0" sz="1600" b="0" i="1" u="none" strike="noStrike" kern="1200" cap="none" spc="-15" normalizeH="0" baseline="0" noProof="0" dirty="0">
                <a:ln>
                  <a:noFill/>
                </a:ln>
                <a:solidFill>
                  <a:prstClr val="black"/>
                </a:solidFill>
                <a:effectLst/>
                <a:uLnTx/>
                <a:uFillTx/>
                <a:latin typeface="Calibri"/>
                <a:ea typeface="+mn-ea"/>
                <a:cs typeface="Calibri"/>
              </a:rPr>
              <a:t>From </a:t>
            </a:r>
            <a:r>
              <a:rPr kumimoji="0" sz="1600" b="0" i="1" u="none" strike="noStrike" kern="1200" cap="none" spc="-10" normalizeH="0" baseline="0" noProof="0" dirty="0">
                <a:ln>
                  <a:noFill/>
                </a:ln>
                <a:solidFill>
                  <a:prstClr val="black"/>
                </a:solidFill>
                <a:effectLst/>
                <a:uLnTx/>
                <a:uFillTx/>
                <a:latin typeface="Calibri"/>
                <a:ea typeface="+mn-ea"/>
                <a:cs typeface="Calibri"/>
              </a:rPr>
              <a:t>Cafeterias and </a:t>
            </a:r>
            <a:r>
              <a:rPr kumimoji="0" sz="1600" b="0" i="1" u="none" strike="noStrike" kern="1200" cap="none" spc="-20" normalizeH="0" baseline="0" noProof="0" dirty="0">
                <a:ln>
                  <a:noFill/>
                </a:ln>
                <a:solidFill>
                  <a:prstClr val="black"/>
                </a:solidFill>
                <a:effectLst/>
                <a:uLnTx/>
                <a:uFillTx/>
                <a:latin typeface="Calibri"/>
                <a:ea typeface="+mn-ea"/>
                <a:cs typeface="Calibri"/>
              </a:rPr>
              <a:t>Vending </a:t>
            </a:r>
            <a:r>
              <a:rPr kumimoji="0" sz="1600" b="0" i="1" u="none" strike="noStrike" kern="1200" cap="none" spc="-5" normalizeH="0" baseline="0" noProof="0" dirty="0">
                <a:ln>
                  <a:noFill/>
                </a:ln>
                <a:solidFill>
                  <a:prstClr val="black"/>
                </a:solidFill>
                <a:effectLst/>
                <a:uLnTx/>
                <a:uFillTx/>
                <a:latin typeface="Calibri"/>
                <a:ea typeface="+mn-ea"/>
                <a:cs typeface="Calibri"/>
              </a:rPr>
              <a:t>Machines: NHANES </a:t>
            </a:r>
            <a:r>
              <a:rPr kumimoji="0" sz="1600" b="0" i="1" u="none" strike="noStrike" kern="1200" cap="none" spc="-10" normalizeH="0" baseline="0" noProof="0" dirty="0">
                <a:ln>
                  <a:noFill/>
                </a:ln>
                <a:solidFill>
                  <a:prstClr val="black"/>
                </a:solidFill>
                <a:effectLst/>
                <a:uLnTx/>
                <a:uFillTx/>
                <a:latin typeface="Calibri"/>
                <a:ea typeface="+mn-ea"/>
                <a:cs typeface="Calibri"/>
              </a:rPr>
              <a:t>2005 </a:t>
            </a:r>
            <a:r>
              <a:rPr kumimoji="0" sz="1600" b="0" i="1" u="none" strike="noStrike" kern="1200" cap="none" spc="-15" normalizeH="0" baseline="0" noProof="0" dirty="0">
                <a:ln>
                  <a:noFill/>
                </a:ln>
                <a:solidFill>
                  <a:prstClr val="black"/>
                </a:solidFill>
                <a:effectLst/>
                <a:uLnTx/>
                <a:uFillTx/>
                <a:latin typeface="Calibri"/>
                <a:ea typeface="+mn-ea"/>
                <a:cs typeface="Calibri"/>
              </a:rPr>
              <a:t>to </a:t>
            </a:r>
            <a:r>
              <a:rPr kumimoji="0" sz="1600" b="0" i="1" u="none" strike="noStrike" kern="1200" cap="none" spc="-10" normalizeH="0" baseline="0" noProof="0" dirty="0">
                <a:ln>
                  <a:noFill/>
                </a:ln>
                <a:solidFill>
                  <a:prstClr val="black"/>
                </a:solidFill>
                <a:effectLst/>
                <a:uLnTx/>
                <a:uFillTx/>
                <a:latin typeface="Calibri"/>
                <a:ea typeface="+mn-ea"/>
                <a:cs typeface="Calibri"/>
              </a:rPr>
              <a:t>2014. </a:t>
            </a:r>
            <a:r>
              <a:rPr kumimoji="0" sz="1600" b="0" i="1" u="none" strike="noStrike" kern="1200" cap="none" spc="-5" normalizeH="0" baseline="0" noProof="0" dirty="0">
                <a:ln>
                  <a:noFill/>
                </a:ln>
                <a:solidFill>
                  <a:prstClr val="black"/>
                </a:solidFill>
                <a:effectLst/>
                <a:uLnTx/>
                <a:uFillTx/>
                <a:latin typeface="Calibri"/>
                <a:ea typeface="+mn-ea"/>
                <a:cs typeface="Calibri"/>
              </a:rPr>
              <a:t>Am J Health  Promot. </a:t>
            </a:r>
            <a:r>
              <a:rPr kumimoji="0" sz="1600" b="0" i="1" u="none" strike="noStrike" kern="1200" cap="none" spc="-10" normalizeH="0" baseline="0" noProof="0" dirty="0">
                <a:ln>
                  <a:noFill/>
                </a:ln>
                <a:solidFill>
                  <a:prstClr val="black"/>
                </a:solidFill>
                <a:effectLst/>
                <a:uLnTx/>
                <a:uFillTx/>
                <a:latin typeface="Calibri"/>
                <a:ea typeface="+mn-ea"/>
                <a:cs typeface="Calibri"/>
              </a:rPr>
              <a:t>2019.</a:t>
            </a:r>
            <a:r>
              <a:rPr kumimoji="0" sz="1600" b="0" i="1" u="none" strike="noStrike" kern="1200" cap="none" spc="50" normalizeH="0" baseline="0" noProof="0" dirty="0">
                <a:ln>
                  <a:noFill/>
                </a:ln>
                <a:solidFill>
                  <a:prstClr val="black"/>
                </a:solidFill>
                <a:effectLst/>
                <a:uLnTx/>
                <a:uFillTx/>
                <a:latin typeface="Calibri"/>
                <a:ea typeface="+mn-ea"/>
                <a:cs typeface="Calibri"/>
              </a:rPr>
              <a:t> </a:t>
            </a:r>
            <a:r>
              <a:rPr kumimoji="0" sz="1600" b="0" i="1" u="none" strike="noStrike" kern="1200" cap="none" spc="-5" normalizeH="0" baseline="0" noProof="0" dirty="0">
                <a:ln>
                  <a:noFill/>
                </a:ln>
                <a:solidFill>
                  <a:prstClr val="black"/>
                </a:solidFill>
                <a:effectLst/>
                <a:uLnTx/>
                <a:uFillTx/>
                <a:latin typeface="Calibri"/>
                <a:ea typeface="+mn-ea"/>
                <a:cs typeface="Calibri"/>
              </a:rPr>
              <a:t>33(5):666-674.</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280304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49896"/>
            <a:ext cx="6842759" cy="513715"/>
          </a:xfrm>
          <a:prstGeom prst="rect">
            <a:avLst/>
          </a:prstGeom>
        </p:spPr>
        <p:txBody>
          <a:bodyPr vert="horz" wrap="square" lIns="0" tIns="13335" rIns="0" bIns="0" rtlCol="0">
            <a:spAutoFit/>
          </a:bodyPr>
          <a:lstStyle/>
          <a:p>
            <a:pPr marL="12700">
              <a:lnSpc>
                <a:spcPct val="100000"/>
              </a:lnSpc>
              <a:spcBef>
                <a:spcPts val="105"/>
              </a:spcBef>
            </a:pPr>
            <a:r>
              <a:rPr spc="-5" dirty="0"/>
              <a:t>TURNING </a:t>
            </a:r>
            <a:r>
              <a:rPr dirty="0"/>
              <a:t>SCIENCE </a:t>
            </a:r>
            <a:r>
              <a:rPr spc="-15" dirty="0"/>
              <a:t>INTO</a:t>
            </a:r>
            <a:r>
              <a:rPr spc="-75" dirty="0"/>
              <a:t> </a:t>
            </a:r>
            <a:r>
              <a:rPr spc="-10" dirty="0"/>
              <a:t>PRACTICE</a:t>
            </a:r>
          </a:p>
        </p:txBody>
      </p:sp>
      <p:sp>
        <p:nvSpPr>
          <p:cNvPr id="3" name="object 3"/>
          <p:cNvSpPr/>
          <p:nvPr/>
        </p:nvSpPr>
        <p:spPr>
          <a:xfrm>
            <a:off x="2359151" y="1639824"/>
            <a:ext cx="2560281" cy="310895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2354389" y="1635061"/>
            <a:ext cx="2571750" cy="3118485"/>
          </a:xfrm>
          <a:custGeom>
            <a:avLst/>
            <a:gdLst/>
            <a:ahLst/>
            <a:cxnLst/>
            <a:rect l="l" t="t" r="r" b="b"/>
            <a:pathLst>
              <a:path w="2571750" h="3118485">
                <a:moveTo>
                  <a:pt x="0" y="0"/>
                </a:moveTo>
                <a:lnTo>
                  <a:pt x="2571369" y="0"/>
                </a:lnTo>
                <a:lnTo>
                  <a:pt x="2571369" y="3118485"/>
                </a:lnTo>
                <a:lnTo>
                  <a:pt x="0" y="3118485"/>
                </a:lnTo>
                <a:lnTo>
                  <a:pt x="0" y="0"/>
                </a:lnTo>
                <a:close/>
              </a:path>
            </a:pathLst>
          </a:custGeom>
          <a:ln w="9525">
            <a:solidFill>
              <a:srgbClr val="122C4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3590544" y="3316223"/>
            <a:ext cx="2561844" cy="316077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3585781" y="3311461"/>
            <a:ext cx="2571750" cy="3170555"/>
          </a:xfrm>
          <a:custGeom>
            <a:avLst/>
            <a:gdLst/>
            <a:ahLst/>
            <a:cxnLst/>
            <a:rect l="l" t="t" r="r" b="b"/>
            <a:pathLst>
              <a:path w="2571750" h="3170554">
                <a:moveTo>
                  <a:pt x="0" y="0"/>
                </a:moveTo>
                <a:lnTo>
                  <a:pt x="2571369" y="0"/>
                </a:lnTo>
                <a:lnTo>
                  <a:pt x="2571369" y="3170301"/>
                </a:lnTo>
                <a:lnTo>
                  <a:pt x="0" y="3170301"/>
                </a:lnTo>
                <a:lnTo>
                  <a:pt x="0" y="0"/>
                </a:lnTo>
                <a:close/>
              </a:path>
            </a:pathLst>
          </a:custGeom>
          <a:ln w="9525">
            <a:solidFill>
              <a:srgbClr val="122C4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6772656" y="1655064"/>
            <a:ext cx="2229611" cy="29123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6769481" y="1651889"/>
            <a:ext cx="2236470" cy="2919095"/>
          </a:xfrm>
          <a:custGeom>
            <a:avLst/>
            <a:gdLst/>
            <a:ahLst/>
            <a:cxnLst/>
            <a:rect l="l" t="t" r="r" b="b"/>
            <a:pathLst>
              <a:path w="2236470" h="2919095">
                <a:moveTo>
                  <a:pt x="0" y="0"/>
                </a:moveTo>
                <a:lnTo>
                  <a:pt x="2235961" y="0"/>
                </a:lnTo>
                <a:lnTo>
                  <a:pt x="2235961" y="2918714"/>
                </a:lnTo>
                <a:lnTo>
                  <a:pt x="0" y="2918714"/>
                </a:lnTo>
                <a:lnTo>
                  <a:pt x="0" y="0"/>
                </a:lnTo>
                <a:close/>
              </a:path>
            </a:pathLst>
          </a:custGeom>
          <a:ln w="6350">
            <a:solidFill>
              <a:srgbClr val="122C4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7877556" y="3238500"/>
            <a:ext cx="2511551" cy="323392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22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9932" y="868933"/>
            <a:ext cx="8763000" cy="513715"/>
          </a:xfrm>
          <a:prstGeom prst="rect">
            <a:avLst/>
          </a:prstGeom>
        </p:spPr>
        <p:txBody>
          <a:bodyPr vert="horz" wrap="square" lIns="0" tIns="13335" rIns="0" bIns="0" rtlCol="0">
            <a:spAutoFit/>
          </a:bodyPr>
          <a:lstStyle/>
          <a:p>
            <a:pPr marL="12700">
              <a:lnSpc>
                <a:spcPct val="100000"/>
              </a:lnSpc>
              <a:spcBef>
                <a:spcPts val="105"/>
              </a:spcBef>
            </a:pPr>
            <a:r>
              <a:rPr spc="-15" dirty="0"/>
              <a:t>HISTORY </a:t>
            </a:r>
            <a:r>
              <a:rPr dirty="0"/>
              <a:t>OF </a:t>
            </a:r>
            <a:r>
              <a:rPr spc="-5" dirty="0"/>
              <a:t>THE FOOD </a:t>
            </a:r>
            <a:r>
              <a:rPr spc="-10" dirty="0"/>
              <a:t>SERVICE</a:t>
            </a:r>
            <a:r>
              <a:rPr spc="-235" dirty="0"/>
              <a:t> </a:t>
            </a:r>
            <a:r>
              <a:rPr dirty="0"/>
              <a:t>GUIDELINES</a:t>
            </a:r>
          </a:p>
        </p:txBody>
      </p:sp>
      <p:sp>
        <p:nvSpPr>
          <p:cNvPr id="3" name="object 3"/>
          <p:cNvSpPr txBox="1"/>
          <p:nvPr/>
        </p:nvSpPr>
        <p:spPr>
          <a:xfrm>
            <a:off x="5298921" y="2578492"/>
            <a:ext cx="5622290" cy="2345055"/>
          </a:xfrm>
          <a:prstGeom prst="rect">
            <a:avLst/>
          </a:prstGeom>
        </p:spPr>
        <p:txBody>
          <a:bodyPr vert="horz" wrap="square" lIns="0" tIns="41275" rIns="0" bIns="0" rtlCol="0">
            <a:spAutoFit/>
          </a:bodyPr>
          <a:lstStyle/>
          <a:p>
            <a:pPr marL="318770" marR="5080" lvl="0" indent="-306705" algn="l" defTabSz="914400" rtl="0" eaLnBrk="1" fontAlgn="auto" latinLnBrk="0" hangingPunct="1">
              <a:lnSpc>
                <a:spcPts val="2880"/>
              </a:lnSpc>
              <a:spcBef>
                <a:spcPts val="325"/>
              </a:spcBef>
              <a:spcAft>
                <a:spcPts val="0"/>
              </a:spcAft>
              <a:buClr>
                <a:srgbClr val="007A7C"/>
              </a:buClr>
              <a:buSzPct val="88000"/>
              <a:buFont typeface="Arial"/>
              <a:buChar char="•"/>
              <a:tabLst>
                <a:tab pos="318770" algn="l"/>
                <a:tab pos="319405" algn="l"/>
              </a:tabLst>
              <a:defRPr/>
            </a:pPr>
            <a:r>
              <a:rPr kumimoji="0" sz="2500" b="0" i="1" u="none" strike="noStrike" kern="1200" cap="none" spc="-50" normalizeH="0" baseline="0" noProof="0" dirty="0">
                <a:ln>
                  <a:noFill/>
                </a:ln>
                <a:solidFill>
                  <a:srgbClr val="122C41"/>
                </a:solidFill>
                <a:effectLst/>
                <a:uLnTx/>
                <a:uFillTx/>
                <a:latin typeface="Gadugi"/>
                <a:ea typeface="+mn-ea"/>
                <a:cs typeface="Gadugi"/>
              </a:rPr>
              <a:t>Health </a:t>
            </a:r>
            <a:r>
              <a:rPr kumimoji="0" sz="2500" b="0" i="1" u="none" strike="noStrike" kern="1200" cap="none" spc="-60" normalizeH="0" baseline="0" noProof="0" dirty="0">
                <a:ln>
                  <a:noFill/>
                </a:ln>
                <a:solidFill>
                  <a:srgbClr val="122C41"/>
                </a:solidFill>
                <a:effectLst/>
                <a:uLnTx/>
                <a:uFillTx/>
                <a:latin typeface="Gadugi"/>
                <a:ea typeface="+mn-ea"/>
                <a:cs typeface="Gadugi"/>
              </a:rPr>
              <a:t>and </a:t>
            </a:r>
            <a:r>
              <a:rPr kumimoji="0" sz="2500" b="0" i="1" u="none" strike="noStrike" kern="1200" cap="none" spc="-50" normalizeH="0" baseline="0" noProof="0" dirty="0">
                <a:ln>
                  <a:noFill/>
                </a:ln>
                <a:solidFill>
                  <a:srgbClr val="122C41"/>
                </a:solidFill>
                <a:effectLst/>
                <a:uLnTx/>
                <a:uFillTx/>
                <a:latin typeface="Gadugi"/>
                <a:ea typeface="+mn-ea"/>
                <a:cs typeface="Gadugi"/>
              </a:rPr>
              <a:t>Sustainability Guidelines </a:t>
            </a:r>
            <a:r>
              <a:rPr kumimoji="0" sz="2500" b="0" i="1" u="none" strike="noStrike" kern="1200" cap="none" spc="-45" normalizeH="0" baseline="0" noProof="0" dirty="0">
                <a:ln>
                  <a:noFill/>
                </a:ln>
                <a:solidFill>
                  <a:srgbClr val="122C41"/>
                </a:solidFill>
                <a:effectLst/>
                <a:uLnTx/>
                <a:uFillTx/>
                <a:latin typeface="Gadugi"/>
                <a:ea typeface="+mn-ea"/>
                <a:cs typeface="Gadugi"/>
              </a:rPr>
              <a:t>for  Federal </a:t>
            </a:r>
            <a:r>
              <a:rPr kumimoji="0" sz="2500" b="0" i="1" u="none" strike="noStrike" kern="1200" cap="none" spc="-55" normalizeH="0" baseline="0" noProof="0" dirty="0">
                <a:ln>
                  <a:noFill/>
                </a:ln>
                <a:solidFill>
                  <a:srgbClr val="122C41"/>
                </a:solidFill>
                <a:effectLst/>
                <a:uLnTx/>
                <a:uFillTx/>
                <a:latin typeface="Gadugi"/>
                <a:ea typeface="+mn-ea"/>
                <a:cs typeface="Gadugi"/>
              </a:rPr>
              <a:t>Concessions </a:t>
            </a:r>
            <a:r>
              <a:rPr kumimoji="0" sz="2500" b="0" i="1" u="none" strike="noStrike" kern="1200" cap="none" spc="-60" normalizeH="0" baseline="0" noProof="0" dirty="0">
                <a:ln>
                  <a:noFill/>
                </a:ln>
                <a:solidFill>
                  <a:srgbClr val="122C41"/>
                </a:solidFill>
                <a:effectLst/>
                <a:uLnTx/>
                <a:uFillTx/>
                <a:latin typeface="Gadugi"/>
                <a:ea typeface="+mn-ea"/>
                <a:cs typeface="Gadugi"/>
              </a:rPr>
              <a:t>and </a:t>
            </a:r>
            <a:r>
              <a:rPr kumimoji="0" sz="2500" b="0" i="1" u="none" strike="noStrike" kern="1200" cap="none" spc="-80" normalizeH="0" baseline="0" noProof="0" dirty="0">
                <a:ln>
                  <a:noFill/>
                </a:ln>
                <a:solidFill>
                  <a:srgbClr val="122C41"/>
                </a:solidFill>
                <a:effectLst/>
                <a:uLnTx/>
                <a:uFillTx/>
                <a:latin typeface="Gadugi"/>
                <a:ea typeface="+mn-ea"/>
                <a:cs typeface="Gadugi"/>
              </a:rPr>
              <a:t>Vending  </a:t>
            </a:r>
            <a:r>
              <a:rPr kumimoji="0" sz="2500" b="0" i="1" u="none" strike="noStrike" kern="1200" cap="none" spc="-50" normalizeH="0" baseline="0" noProof="0" dirty="0">
                <a:ln>
                  <a:noFill/>
                </a:ln>
                <a:solidFill>
                  <a:srgbClr val="122C41"/>
                </a:solidFill>
                <a:effectLst/>
                <a:uLnTx/>
                <a:uFillTx/>
                <a:latin typeface="Gadugi"/>
                <a:ea typeface="+mn-ea"/>
                <a:cs typeface="Gadugi"/>
              </a:rPr>
              <a:t>Operations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5"/>
              </a:spcBef>
              <a:spcAft>
                <a:spcPts val="0"/>
              </a:spcAft>
              <a:buClr>
                <a:srgbClr val="007A7C"/>
              </a:buClr>
              <a:buSzTx/>
              <a:buFont typeface="Arial"/>
              <a:buChar char="•"/>
              <a:tabLst/>
              <a:defRPr/>
            </a:pPr>
            <a:endParaRPr kumimoji="0" sz="29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5"/>
              </a:spcBef>
              <a:spcAft>
                <a:spcPts val="0"/>
              </a:spcAft>
              <a:buClr>
                <a:srgbClr val="007A7C"/>
              </a:buClr>
              <a:buSzPct val="91891"/>
              <a:buFont typeface="Arial"/>
              <a:buChar char="•"/>
              <a:tabLst>
                <a:tab pos="641985" algn="l"/>
                <a:tab pos="642620" algn="l"/>
              </a:tabLst>
              <a:defRPr/>
            </a:pPr>
            <a:r>
              <a:rPr kumimoji="0" sz="1850" b="0" i="0" u="none" strike="noStrike" kern="1200" cap="none" spc="5" normalizeH="0" baseline="0" noProof="0" dirty="0">
                <a:ln>
                  <a:noFill/>
                </a:ln>
                <a:solidFill>
                  <a:srgbClr val="122C41"/>
                </a:solidFill>
                <a:effectLst/>
                <a:uLnTx/>
                <a:uFillTx/>
                <a:latin typeface="Gadugi"/>
                <a:ea typeface="+mn-ea"/>
                <a:cs typeface="Gadugi"/>
              </a:rPr>
              <a:t>First federal food </a:t>
            </a:r>
            <a:r>
              <a:rPr kumimoji="0" sz="1850" b="0" i="0" u="none" strike="noStrike" kern="1200" cap="none" spc="15" normalizeH="0" baseline="0" noProof="0" dirty="0">
                <a:ln>
                  <a:noFill/>
                </a:ln>
                <a:solidFill>
                  <a:srgbClr val="122C41"/>
                </a:solidFill>
                <a:effectLst/>
                <a:uLnTx/>
                <a:uFillTx/>
                <a:latin typeface="Gadugi"/>
                <a:ea typeface="+mn-ea"/>
                <a:cs typeface="Gadugi"/>
              </a:rPr>
              <a:t>service</a:t>
            </a:r>
            <a:r>
              <a:rPr kumimoji="0" sz="1850" b="0" i="0" u="none" strike="noStrike" kern="1200" cap="none" spc="-40" normalizeH="0" baseline="0" noProof="0" dirty="0">
                <a:ln>
                  <a:noFill/>
                </a:ln>
                <a:solidFill>
                  <a:srgbClr val="122C41"/>
                </a:solidFill>
                <a:effectLst/>
                <a:uLnTx/>
                <a:uFillTx/>
                <a:latin typeface="Gadugi"/>
                <a:ea typeface="+mn-ea"/>
                <a:cs typeface="Gadugi"/>
              </a:rPr>
              <a:t> </a:t>
            </a:r>
            <a:r>
              <a:rPr kumimoji="0" sz="1850" b="0" i="0" u="none" strike="noStrike" kern="1200" cap="none" spc="5" normalizeH="0" baseline="0" noProof="0" dirty="0">
                <a:ln>
                  <a:noFill/>
                </a:ln>
                <a:solidFill>
                  <a:srgbClr val="122C41"/>
                </a:solidFill>
                <a:effectLst/>
                <a:uLnTx/>
                <a:uFillTx/>
                <a:latin typeface="Gadugi"/>
                <a:ea typeface="+mn-ea"/>
                <a:cs typeface="Gadugi"/>
              </a:rPr>
              <a:t>guidelines</a:t>
            </a:r>
            <a:endParaRPr kumimoji="0" sz="185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65"/>
              </a:spcBef>
              <a:spcAft>
                <a:spcPts val="0"/>
              </a:spcAft>
              <a:buClr>
                <a:srgbClr val="007A7C"/>
              </a:buClr>
              <a:buSzPct val="91891"/>
              <a:buFont typeface="Arial"/>
              <a:buChar char="•"/>
              <a:tabLst>
                <a:tab pos="641985" algn="l"/>
                <a:tab pos="642620" algn="l"/>
              </a:tabLst>
              <a:defRPr/>
            </a:pPr>
            <a:r>
              <a:rPr kumimoji="0" sz="1850" b="0" i="0" u="none" strike="noStrike" kern="1200" cap="none" spc="0" normalizeH="0" baseline="0" noProof="0" dirty="0">
                <a:ln>
                  <a:noFill/>
                </a:ln>
                <a:solidFill>
                  <a:srgbClr val="122C41"/>
                </a:solidFill>
                <a:effectLst/>
                <a:uLnTx/>
                <a:uFillTx/>
                <a:latin typeface="Gadugi"/>
                <a:ea typeface="+mn-ea"/>
                <a:cs typeface="Gadugi"/>
              </a:rPr>
              <a:t>Released </a:t>
            </a:r>
            <a:r>
              <a:rPr kumimoji="0" sz="1850" b="0" i="0" u="none" strike="noStrike" kern="1200" cap="none" spc="5" normalizeH="0" baseline="0" noProof="0" dirty="0">
                <a:ln>
                  <a:noFill/>
                </a:ln>
                <a:solidFill>
                  <a:srgbClr val="122C41"/>
                </a:solidFill>
                <a:effectLst/>
                <a:uLnTx/>
                <a:uFillTx/>
                <a:latin typeface="Gadugi"/>
                <a:ea typeface="+mn-ea"/>
                <a:cs typeface="Gadugi"/>
              </a:rPr>
              <a:t>in 2011 </a:t>
            </a:r>
            <a:r>
              <a:rPr kumimoji="0" sz="1850" b="0" i="0" u="none" strike="noStrike" kern="1200" cap="none" spc="10" normalizeH="0" baseline="0" noProof="0" dirty="0">
                <a:ln>
                  <a:noFill/>
                </a:ln>
                <a:solidFill>
                  <a:srgbClr val="122C41"/>
                </a:solidFill>
                <a:effectLst/>
                <a:uLnTx/>
                <a:uFillTx/>
                <a:latin typeface="Gadugi"/>
                <a:ea typeface="+mn-ea"/>
                <a:cs typeface="Gadugi"/>
              </a:rPr>
              <a:t>by HHS </a:t>
            </a:r>
            <a:r>
              <a:rPr kumimoji="0" sz="1850" b="0" i="0" u="none" strike="noStrike" kern="1200" cap="none" spc="5" normalizeH="0" baseline="0" noProof="0" dirty="0">
                <a:ln>
                  <a:noFill/>
                </a:ln>
                <a:solidFill>
                  <a:srgbClr val="122C41"/>
                </a:solidFill>
                <a:effectLst/>
                <a:uLnTx/>
                <a:uFillTx/>
                <a:latin typeface="Gadugi"/>
                <a:ea typeface="+mn-ea"/>
                <a:cs typeface="Gadugi"/>
              </a:rPr>
              <a:t>and</a:t>
            </a:r>
            <a:r>
              <a:rPr kumimoji="0" sz="1850" b="0" i="0" u="none" strike="noStrike" kern="1200" cap="none" spc="-55" normalizeH="0" baseline="0" noProof="0" dirty="0">
                <a:ln>
                  <a:noFill/>
                </a:ln>
                <a:solidFill>
                  <a:srgbClr val="122C41"/>
                </a:solidFill>
                <a:effectLst/>
                <a:uLnTx/>
                <a:uFillTx/>
                <a:latin typeface="Gadugi"/>
                <a:ea typeface="+mn-ea"/>
                <a:cs typeface="Gadugi"/>
              </a:rPr>
              <a:t> </a:t>
            </a:r>
            <a:r>
              <a:rPr kumimoji="0" sz="1850" b="0" i="0" u="none" strike="noStrike" kern="1200" cap="none" spc="10" normalizeH="0" baseline="0" noProof="0" dirty="0">
                <a:ln>
                  <a:noFill/>
                </a:ln>
                <a:solidFill>
                  <a:srgbClr val="122C41"/>
                </a:solidFill>
                <a:effectLst/>
                <a:uLnTx/>
                <a:uFillTx/>
                <a:latin typeface="Gadugi"/>
                <a:ea typeface="+mn-ea"/>
                <a:cs typeface="Gadugi"/>
              </a:rPr>
              <a:t>GSA</a:t>
            </a:r>
            <a:endParaRPr kumimoji="0" sz="185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p:nvPr/>
        </p:nvSpPr>
        <p:spPr>
          <a:xfrm>
            <a:off x="1473708" y="1949195"/>
            <a:ext cx="3308603" cy="434793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703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29184"/>
            <a:ext cx="8707120" cy="513715"/>
          </a:xfrm>
          <a:prstGeom prst="rect">
            <a:avLst/>
          </a:prstGeom>
        </p:spPr>
        <p:txBody>
          <a:bodyPr vert="horz" wrap="square" lIns="0" tIns="13335" rIns="0" bIns="0" rtlCol="0">
            <a:spAutoFit/>
          </a:bodyPr>
          <a:lstStyle/>
          <a:p>
            <a:pPr marL="12700">
              <a:lnSpc>
                <a:spcPct val="100000"/>
              </a:lnSpc>
              <a:spcBef>
                <a:spcPts val="105"/>
              </a:spcBef>
            </a:pPr>
            <a:r>
              <a:rPr b="1" i="1" spc="-65" dirty="0">
                <a:latin typeface="Rockwell"/>
                <a:cs typeface="Rockwell"/>
              </a:rPr>
              <a:t>Food </a:t>
            </a:r>
            <a:r>
              <a:rPr b="1" i="1" spc="20" dirty="0">
                <a:latin typeface="Rockwell"/>
                <a:cs typeface="Rockwell"/>
              </a:rPr>
              <a:t>Service </a:t>
            </a:r>
            <a:r>
              <a:rPr b="1" i="1" spc="-5" dirty="0">
                <a:latin typeface="Rockwell"/>
                <a:cs typeface="Rockwell"/>
              </a:rPr>
              <a:t>Guidelines </a:t>
            </a:r>
            <a:r>
              <a:rPr b="1" i="1" spc="-15" dirty="0">
                <a:latin typeface="Rockwell"/>
                <a:cs typeface="Rockwell"/>
              </a:rPr>
              <a:t>for </a:t>
            </a:r>
            <a:r>
              <a:rPr b="1" i="1" spc="-50" dirty="0">
                <a:latin typeface="Rockwell"/>
                <a:cs typeface="Rockwell"/>
              </a:rPr>
              <a:t>Federal</a:t>
            </a:r>
            <a:r>
              <a:rPr b="1" i="1" spc="45" dirty="0">
                <a:latin typeface="Rockwell"/>
                <a:cs typeface="Rockwell"/>
              </a:rPr>
              <a:t> </a:t>
            </a:r>
            <a:r>
              <a:rPr b="1" i="1" spc="-15" dirty="0">
                <a:latin typeface="Rockwell"/>
                <a:cs typeface="Rockwell"/>
              </a:rPr>
              <a:t>Facilities</a:t>
            </a:r>
          </a:p>
        </p:txBody>
      </p:sp>
      <p:sp>
        <p:nvSpPr>
          <p:cNvPr id="3" name="object 3"/>
          <p:cNvSpPr txBox="1"/>
          <p:nvPr/>
        </p:nvSpPr>
        <p:spPr>
          <a:xfrm>
            <a:off x="5416356" y="1897214"/>
            <a:ext cx="5100955" cy="4329430"/>
          </a:xfrm>
          <a:prstGeom prst="rect">
            <a:avLst/>
          </a:prstGeom>
        </p:spPr>
        <p:txBody>
          <a:bodyPr vert="horz" wrap="square" lIns="0" tIns="76200" rIns="0" bIns="0" rtlCol="0">
            <a:spAutoFit/>
          </a:bodyPr>
          <a:lstStyle/>
          <a:p>
            <a:pPr marL="355600" marR="0" lvl="0" indent="-342900" algn="l" defTabSz="914400" rtl="0" eaLnBrk="1" fontAlgn="auto" latinLnBrk="0" hangingPunct="1">
              <a:lnSpc>
                <a:spcPct val="100000"/>
              </a:lnSpc>
              <a:spcBef>
                <a:spcPts val="600"/>
              </a:spcBef>
              <a:spcAft>
                <a:spcPts val="0"/>
              </a:spcAft>
              <a:buClr>
                <a:srgbClr val="8D8A00"/>
              </a:buClr>
              <a:buSzTx/>
              <a:buFont typeface="Wingdings"/>
              <a:buChar char=""/>
              <a:tabLst>
                <a:tab pos="354965" algn="l"/>
                <a:tab pos="35560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Includes standards</a:t>
            </a:r>
            <a:r>
              <a:rPr kumimoji="0" sz="2000" b="0" i="0" u="none" strike="noStrike" kern="1200" cap="none" spc="-14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505"/>
              </a:spcBef>
              <a:spcAft>
                <a:spcPts val="0"/>
              </a:spcAft>
              <a:buClr>
                <a:srgbClr val="870039"/>
              </a:buClr>
              <a:buSzTx/>
              <a:buFont typeface="Arial"/>
              <a:buChar char="–"/>
              <a:tabLst>
                <a:tab pos="756285" algn="l"/>
                <a:tab pos="75692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Nutrition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505"/>
              </a:spcBef>
              <a:spcAft>
                <a:spcPts val="0"/>
              </a:spcAft>
              <a:buClr>
                <a:srgbClr val="870039"/>
              </a:buClr>
              <a:buSzTx/>
              <a:buFont typeface="Arial"/>
              <a:buChar char="–"/>
              <a:tabLst>
                <a:tab pos="756285" algn="l"/>
                <a:tab pos="756920" algn="l"/>
              </a:tabLst>
              <a:defRPr/>
            </a:pPr>
            <a:r>
              <a:rPr kumimoji="0" sz="2000" b="0" i="0" u="none" strike="noStrike" kern="1200" cap="none" spc="-25" normalizeH="0" baseline="0" noProof="0" dirty="0">
                <a:ln>
                  <a:noFill/>
                </a:ln>
                <a:solidFill>
                  <a:srgbClr val="122C41"/>
                </a:solidFill>
                <a:effectLst/>
                <a:uLnTx/>
                <a:uFillTx/>
                <a:latin typeface="Gadugi"/>
                <a:ea typeface="+mn-ea"/>
                <a:cs typeface="Gadugi"/>
              </a:rPr>
              <a:t>Facility</a:t>
            </a:r>
            <a:r>
              <a:rPr kumimoji="0" sz="2000" b="0" i="0" u="none" strike="noStrike" kern="1200" cap="none" spc="-10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Efficiency</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490"/>
              </a:spcBef>
              <a:spcAft>
                <a:spcPts val="0"/>
              </a:spcAft>
              <a:buClr>
                <a:srgbClr val="870039"/>
              </a:buClr>
              <a:buSzTx/>
              <a:buFont typeface="Arial"/>
              <a:buChar char="–"/>
              <a:tabLst>
                <a:tab pos="756285" algn="l"/>
                <a:tab pos="75692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Food</a:t>
            </a:r>
            <a:r>
              <a:rPr kumimoji="0" sz="2000" b="0" i="0" u="none" strike="noStrike" kern="1200" cap="none" spc="-10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Safety</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505"/>
              </a:spcBef>
              <a:spcAft>
                <a:spcPts val="0"/>
              </a:spcAft>
              <a:buClr>
                <a:srgbClr val="870039"/>
              </a:buClr>
              <a:buSzTx/>
              <a:buFont typeface="Arial"/>
              <a:buChar char="–"/>
              <a:tabLst>
                <a:tab pos="756285" algn="l"/>
                <a:tab pos="75692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Behavioral</a:t>
            </a:r>
            <a:r>
              <a:rPr kumimoji="0" sz="2000" b="0" i="0" u="none" strike="noStrike" kern="1200" cap="none" spc="-10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Design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457200" marR="0" lvl="1" indent="0" algn="l" defTabSz="914400" rtl="0" eaLnBrk="1" fontAlgn="auto" latinLnBrk="0" hangingPunct="1">
              <a:lnSpc>
                <a:spcPct val="100000"/>
              </a:lnSpc>
              <a:spcBef>
                <a:spcPts val="20"/>
              </a:spcBef>
              <a:spcAft>
                <a:spcPts val="0"/>
              </a:spcAft>
              <a:buClr>
                <a:srgbClr val="870039"/>
              </a:buClr>
              <a:buSzTx/>
              <a:buFont typeface="Arial"/>
              <a:buChar char="–"/>
              <a:tabLst/>
              <a:defRPr/>
            </a:pPr>
            <a:endParaRPr kumimoji="0" sz="2600" b="0" i="0" u="none" strike="noStrike" kern="1200" cap="none" spc="0" normalizeH="0" baseline="0" noProof="0">
              <a:ln>
                <a:noFill/>
              </a:ln>
              <a:solidFill>
                <a:prstClr val="black"/>
              </a:solidFill>
              <a:effectLst/>
              <a:uLnTx/>
              <a:uFillTx/>
              <a:latin typeface="Gadugi"/>
              <a:ea typeface="+mn-ea"/>
              <a:cs typeface="Gadugi"/>
            </a:endParaRPr>
          </a:p>
          <a:p>
            <a:pPr marL="355600" marR="5080" lvl="0" indent="-342900" algn="l" defTabSz="914400" rtl="0" eaLnBrk="1" fontAlgn="auto" latinLnBrk="0" hangingPunct="1">
              <a:lnSpc>
                <a:spcPct val="100000"/>
              </a:lnSpc>
              <a:spcBef>
                <a:spcPts val="0"/>
              </a:spcBef>
              <a:spcAft>
                <a:spcPts val="0"/>
              </a:spcAft>
              <a:buClr>
                <a:srgbClr val="8D8A00"/>
              </a:buClr>
              <a:buSzTx/>
              <a:buFont typeface="Wingdings"/>
              <a:buChar char=""/>
              <a:tabLst>
                <a:tab pos="354965" algn="l"/>
                <a:tab pos="355600" algn="l"/>
                <a:tab pos="4052570" algn="l"/>
              </a:tabLst>
              <a:defRPr/>
            </a:pPr>
            <a:r>
              <a:rPr kumimoji="0" sz="2000" b="1" i="0" u="none" strike="noStrike" kern="1200" cap="none" spc="0" normalizeH="0" baseline="0" noProof="0" dirty="0">
                <a:ln>
                  <a:noFill/>
                </a:ln>
                <a:solidFill>
                  <a:srgbClr val="122C41"/>
                </a:solidFill>
                <a:effectLst/>
                <a:uLnTx/>
                <a:uFillTx/>
                <a:latin typeface="Gadugi"/>
                <a:ea typeface="+mn-ea"/>
                <a:cs typeface="Gadugi"/>
              </a:rPr>
              <a:t>G</a:t>
            </a:r>
            <a:r>
              <a:rPr kumimoji="0" sz="2000" b="1" i="0" u="none" strike="noStrike" kern="1200" cap="none" spc="-25" normalizeH="0" baseline="0" noProof="0" dirty="0">
                <a:ln>
                  <a:noFill/>
                </a:ln>
                <a:solidFill>
                  <a:srgbClr val="122C41"/>
                </a:solidFill>
                <a:effectLst/>
                <a:uLnTx/>
                <a:uFillTx/>
                <a:latin typeface="Gadugi"/>
                <a:ea typeface="+mn-ea"/>
                <a:cs typeface="Gadugi"/>
              </a:rPr>
              <a:t>o</a:t>
            </a:r>
            <a:r>
              <a:rPr kumimoji="0" sz="2000" b="1" i="0" u="none" strike="noStrike" kern="1200" cap="none" spc="0" normalizeH="0" baseline="0" noProof="0" dirty="0">
                <a:ln>
                  <a:noFill/>
                </a:ln>
                <a:solidFill>
                  <a:srgbClr val="122C41"/>
                </a:solidFill>
                <a:effectLst/>
                <a:uLnTx/>
                <a:uFillTx/>
                <a:latin typeface="Gadugi"/>
                <a:ea typeface="+mn-ea"/>
                <a:cs typeface="Gadugi"/>
              </a:rPr>
              <a:t>a</a:t>
            </a:r>
            <a:r>
              <a:rPr kumimoji="0" sz="2000" b="1" i="0" u="none" strike="noStrike" kern="1200" cap="none" spc="-10" normalizeH="0" baseline="0" noProof="0" dirty="0">
                <a:ln>
                  <a:noFill/>
                </a:ln>
                <a:solidFill>
                  <a:srgbClr val="122C41"/>
                </a:solidFill>
                <a:effectLst/>
                <a:uLnTx/>
                <a:uFillTx/>
                <a:latin typeface="Gadugi"/>
                <a:ea typeface="+mn-ea"/>
                <a:cs typeface="Gadugi"/>
              </a:rPr>
              <a:t>l</a:t>
            </a:r>
            <a:r>
              <a:rPr kumimoji="0" sz="2000" b="1" i="0" u="none" strike="noStrike" kern="1200" cap="none" spc="0" normalizeH="0" baseline="0" noProof="0" dirty="0">
                <a:ln>
                  <a:noFill/>
                </a:ln>
                <a:solidFill>
                  <a:srgbClr val="122C41"/>
                </a:solidFill>
                <a:effectLst/>
                <a:uLnTx/>
                <a:uFillTx/>
                <a:latin typeface="Gadugi"/>
                <a:ea typeface="+mn-ea"/>
                <a:cs typeface="Gadugi"/>
              </a:rPr>
              <a:t>:</a:t>
            </a:r>
            <a:r>
              <a:rPr kumimoji="0" sz="2000" b="1" i="0" u="none" strike="noStrike" kern="1200" cap="none" spc="-40" normalizeH="0" baseline="0" noProof="0" dirty="0">
                <a:ln>
                  <a:noFill/>
                </a:ln>
                <a:solidFill>
                  <a:srgbClr val="122C41"/>
                </a:solidFill>
                <a:effectLst/>
                <a:uLnTx/>
                <a:uFillTx/>
                <a:latin typeface="Gadugi"/>
                <a:ea typeface="+mn-ea"/>
                <a:cs typeface="Gadugi"/>
              </a:rPr>
              <a:t> </a:t>
            </a:r>
            <a:r>
              <a:rPr kumimoji="0" sz="2000" b="0" i="0" u="none" strike="noStrike" kern="1200" cap="none" spc="-10" normalizeH="0" baseline="0" noProof="0" dirty="0">
                <a:ln>
                  <a:noFill/>
                </a:ln>
                <a:solidFill>
                  <a:srgbClr val="122C41"/>
                </a:solidFill>
                <a:effectLst/>
                <a:uLnTx/>
                <a:uFillTx/>
                <a:latin typeface="Gadugi"/>
                <a:ea typeface="+mn-ea"/>
                <a:cs typeface="Gadugi"/>
              </a:rPr>
              <a:t>I</a:t>
            </a:r>
            <a:r>
              <a:rPr kumimoji="0" sz="2000" b="0" i="0" u="none" strike="noStrike" kern="1200" cap="none" spc="5" normalizeH="0" baseline="0" noProof="0" dirty="0">
                <a:ln>
                  <a:noFill/>
                </a:ln>
                <a:solidFill>
                  <a:srgbClr val="122C41"/>
                </a:solidFill>
                <a:effectLst/>
                <a:uLnTx/>
                <a:uFillTx/>
                <a:latin typeface="Gadugi"/>
                <a:ea typeface="+mn-ea"/>
                <a:cs typeface="Gadugi"/>
              </a:rPr>
              <a:t>n</a:t>
            </a:r>
            <a:r>
              <a:rPr kumimoji="0" sz="2000" b="0" i="0" u="none" strike="noStrike" kern="1200" cap="none" spc="-5" normalizeH="0" baseline="0" noProof="0" dirty="0">
                <a:ln>
                  <a:noFill/>
                </a:ln>
                <a:solidFill>
                  <a:srgbClr val="122C41"/>
                </a:solidFill>
                <a:effectLst/>
                <a:uLnTx/>
                <a:uFillTx/>
                <a:latin typeface="Gadugi"/>
                <a:ea typeface="+mn-ea"/>
                <a:cs typeface="Gadugi"/>
              </a:rPr>
              <a:t>c</a:t>
            </a:r>
            <a:r>
              <a:rPr kumimoji="0" sz="2000" b="0" i="0" u="none" strike="noStrike" kern="1200" cap="none" spc="-25" normalizeH="0" baseline="0" noProof="0" dirty="0">
                <a:ln>
                  <a:noFill/>
                </a:ln>
                <a:solidFill>
                  <a:srgbClr val="122C41"/>
                </a:solidFill>
                <a:effectLst/>
                <a:uLnTx/>
                <a:uFillTx/>
                <a:latin typeface="Gadugi"/>
                <a:ea typeface="+mn-ea"/>
                <a:cs typeface="Gadugi"/>
              </a:rPr>
              <a:t>r</a:t>
            </a:r>
            <a:r>
              <a:rPr kumimoji="0" sz="2000" b="0" i="0" u="none" strike="noStrike" kern="1200" cap="none" spc="-5" normalizeH="0" baseline="0" noProof="0" dirty="0">
                <a:ln>
                  <a:noFill/>
                </a:ln>
                <a:solidFill>
                  <a:srgbClr val="122C41"/>
                </a:solidFill>
                <a:effectLst/>
                <a:uLnTx/>
                <a:uFillTx/>
                <a:latin typeface="Gadugi"/>
                <a:ea typeface="+mn-ea"/>
                <a:cs typeface="Gadugi"/>
              </a:rPr>
              <a:t>e</a:t>
            </a:r>
            <a:r>
              <a:rPr kumimoji="0" sz="2000" b="0" i="0" u="none" strike="noStrike" kern="1200" cap="none" spc="0" normalizeH="0" baseline="0" noProof="0" dirty="0">
                <a:ln>
                  <a:noFill/>
                </a:ln>
                <a:solidFill>
                  <a:srgbClr val="122C41"/>
                </a:solidFill>
                <a:effectLst/>
                <a:uLnTx/>
                <a:uFillTx/>
                <a:latin typeface="Gadugi"/>
                <a:ea typeface="+mn-ea"/>
                <a:cs typeface="Gadugi"/>
              </a:rPr>
              <a:t>ase</a:t>
            </a:r>
            <a:r>
              <a:rPr kumimoji="0" sz="2000" b="0" i="0" u="none" strike="noStrike" kern="1200" cap="none" spc="-4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h</a:t>
            </a:r>
            <a:r>
              <a:rPr kumimoji="0" sz="2000" b="0" i="0" u="none" strike="noStrike" kern="1200" cap="none" spc="-5" normalizeH="0" baseline="0" noProof="0" dirty="0">
                <a:ln>
                  <a:noFill/>
                </a:ln>
                <a:solidFill>
                  <a:srgbClr val="122C41"/>
                </a:solidFill>
                <a:effectLst/>
                <a:uLnTx/>
                <a:uFillTx/>
                <a:latin typeface="Gadugi"/>
                <a:ea typeface="+mn-ea"/>
                <a:cs typeface="Gadugi"/>
              </a:rPr>
              <a:t>e</a:t>
            </a:r>
            <a:r>
              <a:rPr kumimoji="0" sz="2000" b="0" i="0" u="none" strike="noStrike" kern="1200" cap="none" spc="0" normalizeH="0" baseline="0" noProof="0" dirty="0">
                <a:ln>
                  <a:noFill/>
                </a:ln>
                <a:solidFill>
                  <a:srgbClr val="122C41"/>
                </a:solidFill>
                <a:effectLst/>
                <a:uLnTx/>
                <a:uFillTx/>
                <a:latin typeface="Gadugi"/>
                <a:ea typeface="+mn-ea"/>
                <a:cs typeface="Gadugi"/>
              </a:rPr>
              <a:t>a</a:t>
            </a:r>
            <a:r>
              <a:rPr kumimoji="0" sz="2000" b="0" i="0" u="none" strike="noStrike" kern="1200" cap="none" spc="-10" normalizeH="0" baseline="0" noProof="0" dirty="0">
                <a:ln>
                  <a:noFill/>
                </a:ln>
                <a:solidFill>
                  <a:srgbClr val="122C41"/>
                </a:solidFill>
                <a:effectLst/>
                <a:uLnTx/>
                <a:uFillTx/>
                <a:latin typeface="Gadugi"/>
                <a:ea typeface="+mn-ea"/>
                <a:cs typeface="Gadugi"/>
              </a:rPr>
              <a:t>l</a:t>
            </a:r>
            <a:r>
              <a:rPr kumimoji="0" sz="2000" b="0" i="0" u="none" strike="noStrike" kern="1200" cap="none" spc="0" normalizeH="0" baseline="0" noProof="0" dirty="0">
                <a:ln>
                  <a:noFill/>
                </a:ln>
                <a:solidFill>
                  <a:srgbClr val="122C41"/>
                </a:solidFill>
                <a:effectLst/>
                <a:uLnTx/>
                <a:uFillTx/>
                <a:latin typeface="Gadugi"/>
                <a:ea typeface="+mn-ea"/>
                <a:cs typeface="Gadugi"/>
              </a:rPr>
              <a:t>t</a:t>
            </a:r>
            <a:r>
              <a:rPr kumimoji="0" sz="2000" b="0" i="0" u="none" strike="noStrike" kern="1200" cap="none" spc="5" normalizeH="0" baseline="0" noProof="0" dirty="0">
                <a:ln>
                  <a:noFill/>
                </a:ln>
                <a:solidFill>
                  <a:srgbClr val="122C41"/>
                </a:solidFill>
                <a:effectLst/>
                <a:uLnTx/>
                <a:uFillTx/>
                <a:latin typeface="Gadugi"/>
                <a:ea typeface="+mn-ea"/>
                <a:cs typeface="Gadugi"/>
              </a:rPr>
              <a:t>h</a:t>
            </a:r>
            <a:r>
              <a:rPr kumimoji="0" sz="2000" b="0" i="0" u="none" strike="noStrike" kern="1200" cap="none" spc="0" normalizeH="0" baseline="0" noProof="0" dirty="0">
                <a:ln>
                  <a:noFill/>
                </a:ln>
                <a:solidFill>
                  <a:srgbClr val="122C41"/>
                </a:solidFill>
                <a:effectLst/>
                <a:uLnTx/>
                <a:uFillTx/>
                <a:latin typeface="Gadugi"/>
                <a:ea typeface="+mn-ea"/>
                <a:cs typeface="Gadugi"/>
              </a:rPr>
              <a:t>y</a:t>
            </a:r>
            <a:r>
              <a:rPr kumimoji="0" sz="2000" b="0" i="0" u="none" strike="noStrike" kern="1200" cap="none" spc="-2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f</a:t>
            </a:r>
            <a:r>
              <a:rPr kumimoji="0" sz="2000" b="0" i="0" u="none" strike="noStrike" kern="1200" cap="none" spc="0" normalizeH="0" baseline="0" noProof="0" dirty="0">
                <a:ln>
                  <a:noFill/>
                </a:ln>
                <a:solidFill>
                  <a:srgbClr val="122C41"/>
                </a:solidFill>
                <a:effectLst/>
                <a:uLnTx/>
                <a:uFillTx/>
                <a:latin typeface="Gadugi"/>
                <a:ea typeface="+mn-ea"/>
                <a:cs typeface="Gadugi"/>
              </a:rPr>
              <a:t>ood</a:t>
            </a:r>
            <a:r>
              <a:rPr kumimoji="0" sz="2000" b="0" i="0" u="none" strike="noStrike" kern="1200" cap="none" spc="-10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a</a:t>
            </a:r>
            <a:r>
              <a:rPr kumimoji="0" sz="2000" b="0" i="0" u="none" strike="noStrike" kern="1200" cap="none" spc="5" normalizeH="0" baseline="0" noProof="0" dirty="0">
                <a:ln>
                  <a:noFill/>
                </a:ln>
                <a:solidFill>
                  <a:srgbClr val="122C41"/>
                </a:solidFill>
                <a:effectLst/>
                <a:uLnTx/>
                <a:uFillTx/>
                <a:latin typeface="Gadugi"/>
                <a:ea typeface="+mn-ea"/>
                <a:cs typeface="Gadugi"/>
              </a:rPr>
              <a:t>n</a:t>
            </a:r>
            <a:r>
              <a:rPr kumimoji="0" sz="2000" b="0" i="0" u="none" strike="noStrike" kern="1200" cap="none" spc="0" normalizeH="0" baseline="0" noProof="0" dirty="0">
                <a:ln>
                  <a:noFill/>
                </a:ln>
                <a:solidFill>
                  <a:srgbClr val="122C41"/>
                </a:solidFill>
                <a:effectLst/>
                <a:uLnTx/>
                <a:uFillTx/>
                <a:latin typeface="Gadugi"/>
                <a:ea typeface="+mn-ea"/>
                <a:cs typeface="Gadugi"/>
              </a:rPr>
              <a:t>d	</a:t>
            </a:r>
            <a:r>
              <a:rPr kumimoji="0" sz="2000" b="0" i="0" u="none" strike="noStrike" kern="1200" cap="none" spc="-5" normalizeH="0" baseline="0" noProof="0" dirty="0">
                <a:ln>
                  <a:noFill/>
                </a:ln>
                <a:solidFill>
                  <a:srgbClr val="122C41"/>
                </a:solidFill>
                <a:effectLst/>
                <a:uLnTx/>
                <a:uFillTx/>
                <a:latin typeface="Gadugi"/>
                <a:ea typeface="+mn-ea"/>
                <a:cs typeface="Gadugi"/>
              </a:rPr>
              <a:t>be</a:t>
            </a:r>
            <a:r>
              <a:rPr kumimoji="0" sz="2000" b="0" i="0" u="none" strike="noStrike" kern="1200" cap="none" spc="-15" normalizeH="0" baseline="0" noProof="0" dirty="0">
                <a:ln>
                  <a:noFill/>
                </a:ln>
                <a:solidFill>
                  <a:srgbClr val="122C41"/>
                </a:solidFill>
                <a:effectLst/>
                <a:uLnTx/>
                <a:uFillTx/>
                <a:latin typeface="Gadugi"/>
                <a:ea typeface="+mn-ea"/>
                <a:cs typeface="Gadugi"/>
              </a:rPr>
              <a:t>v</a:t>
            </a:r>
            <a:r>
              <a:rPr kumimoji="0" sz="2000" b="0" i="0" u="none" strike="noStrike" kern="1200" cap="none" spc="-5" normalizeH="0" baseline="0" noProof="0" dirty="0">
                <a:ln>
                  <a:noFill/>
                </a:ln>
                <a:solidFill>
                  <a:srgbClr val="122C41"/>
                </a:solidFill>
                <a:effectLst/>
                <a:uLnTx/>
                <a:uFillTx/>
                <a:latin typeface="Gadugi"/>
                <a:ea typeface="+mn-ea"/>
                <a:cs typeface="Gadugi"/>
              </a:rPr>
              <a:t>er</a:t>
            </a:r>
            <a:r>
              <a:rPr kumimoji="0" sz="2000" b="0" i="0" u="none" strike="noStrike" kern="1200" cap="none" spc="0" normalizeH="0" baseline="0" noProof="0" dirty="0">
                <a:ln>
                  <a:noFill/>
                </a:ln>
                <a:solidFill>
                  <a:srgbClr val="122C41"/>
                </a:solidFill>
                <a:effectLst/>
                <a:uLnTx/>
                <a:uFillTx/>
                <a:latin typeface="Gadugi"/>
                <a:ea typeface="+mn-ea"/>
                <a:cs typeface="Gadugi"/>
              </a:rPr>
              <a:t>a</a:t>
            </a:r>
            <a:r>
              <a:rPr kumimoji="0" sz="2000" b="0" i="0" u="none" strike="noStrike" kern="1200" cap="none" spc="-5" normalizeH="0" baseline="0" noProof="0" dirty="0">
                <a:ln>
                  <a:noFill/>
                </a:ln>
                <a:solidFill>
                  <a:srgbClr val="122C41"/>
                </a:solidFill>
                <a:effectLst/>
                <a:uLnTx/>
                <a:uFillTx/>
                <a:latin typeface="Gadugi"/>
                <a:ea typeface="+mn-ea"/>
                <a:cs typeface="Gadugi"/>
              </a:rPr>
              <a:t>ge  choices </a:t>
            </a:r>
            <a:r>
              <a:rPr kumimoji="0" sz="2000" b="0" i="0" u="none" strike="noStrike" kern="1200" cap="none" spc="0" normalizeH="0" baseline="0" noProof="0" dirty="0">
                <a:ln>
                  <a:noFill/>
                </a:ln>
                <a:solidFill>
                  <a:srgbClr val="122C41"/>
                </a:solidFill>
                <a:effectLst/>
                <a:uLnTx/>
                <a:uFillTx/>
                <a:latin typeface="Gadugi"/>
                <a:ea typeface="+mn-ea"/>
                <a:cs typeface="Gadugi"/>
              </a:rPr>
              <a:t>at </a:t>
            </a:r>
            <a:r>
              <a:rPr kumimoji="0" sz="2000" b="0" i="0" u="none" strike="noStrike" kern="1200" cap="none" spc="-5" normalizeH="0" baseline="0" noProof="0" dirty="0">
                <a:ln>
                  <a:noFill/>
                </a:ln>
                <a:solidFill>
                  <a:srgbClr val="122C41"/>
                </a:solidFill>
                <a:effectLst/>
                <a:uLnTx/>
                <a:uFillTx/>
                <a:latin typeface="Gadugi"/>
                <a:ea typeface="+mn-ea"/>
                <a:cs typeface="Gadugi"/>
              </a:rPr>
              <a:t>federal</a:t>
            </a:r>
            <a:r>
              <a:rPr kumimoji="0" sz="2000" b="0" i="0" u="none" strike="noStrike" kern="1200" cap="none" spc="1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worksites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850265" lvl="1" indent="-287020" algn="l" defTabSz="914400" rtl="0" eaLnBrk="1" fontAlgn="auto" latinLnBrk="0" hangingPunct="1">
              <a:lnSpc>
                <a:spcPct val="100000"/>
              </a:lnSpc>
              <a:spcBef>
                <a:spcPts val="505"/>
              </a:spcBef>
              <a:spcAft>
                <a:spcPts val="0"/>
              </a:spcAft>
              <a:buClr>
                <a:srgbClr val="870039"/>
              </a:buClr>
              <a:buSzTx/>
              <a:buFont typeface="Arial"/>
              <a:buChar char="–"/>
              <a:tabLst>
                <a:tab pos="756285" algn="l"/>
                <a:tab pos="75692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Based on </a:t>
            </a:r>
            <a:r>
              <a:rPr kumimoji="0" sz="2000" b="0" i="0" u="none" strike="noStrike" kern="1200" cap="none" spc="-5" normalizeH="0" baseline="0" noProof="0" dirty="0">
                <a:ln>
                  <a:noFill/>
                </a:ln>
                <a:solidFill>
                  <a:srgbClr val="122C41"/>
                </a:solidFill>
                <a:effectLst/>
                <a:uLnTx/>
                <a:uFillTx/>
                <a:latin typeface="Gadugi"/>
                <a:ea typeface="+mn-ea"/>
                <a:cs typeface="Gadugi"/>
              </a:rPr>
              <a:t>best </a:t>
            </a:r>
            <a:r>
              <a:rPr kumimoji="0" sz="2000" b="0" i="0" u="none" strike="noStrike" kern="1200" cap="none" spc="0" normalizeH="0" baseline="0" noProof="0" dirty="0">
                <a:ln>
                  <a:noFill/>
                </a:ln>
                <a:solidFill>
                  <a:srgbClr val="122C41"/>
                </a:solidFill>
                <a:effectLst/>
                <a:uLnTx/>
                <a:uFillTx/>
                <a:latin typeface="Gadugi"/>
                <a:ea typeface="+mn-ea"/>
                <a:cs typeface="Gadugi"/>
              </a:rPr>
              <a:t>nutrition</a:t>
            </a:r>
            <a:r>
              <a:rPr kumimoji="0" sz="2000" b="0" i="0" u="none" strike="noStrike" kern="1200" cap="none" spc="-13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science  </a:t>
            </a:r>
            <a:r>
              <a:rPr kumimoji="0" sz="2000" b="0" i="0" u="none" strike="noStrike" kern="1200" cap="none" spc="-20" normalizeH="0" baseline="0" noProof="0" dirty="0">
                <a:ln>
                  <a:noFill/>
                </a:ln>
                <a:solidFill>
                  <a:srgbClr val="122C41"/>
                </a:solidFill>
                <a:effectLst/>
                <a:uLnTx/>
                <a:uFillTx/>
                <a:latin typeface="Gadugi"/>
                <a:ea typeface="+mn-ea"/>
                <a:cs typeface="Gadugi"/>
              </a:rPr>
              <a:t>available</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495"/>
              </a:spcBef>
              <a:spcAft>
                <a:spcPts val="0"/>
              </a:spcAft>
              <a:buClr>
                <a:srgbClr val="870039"/>
              </a:buClr>
              <a:buSzTx/>
              <a:buFont typeface="Arial"/>
              <a:buChar char="–"/>
              <a:tabLst>
                <a:tab pos="756285" algn="l"/>
                <a:tab pos="756920" algn="l"/>
                <a:tab pos="422910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Focus </a:t>
            </a:r>
            <a:r>
              <a:rPr kumimoji="0" sz="2000" b="0" i="0" u="none" strike="noStrike" kern="1200" cap="none" spc="-5" normalizeH="0" baseline="0" noProof="0" dirty="0">
                <a:ln>
                  <a:noFill/>
                </a:ln>
                <a:solidFill>
                  <a:srgbClr val="122C41"/>
                </a:solidFill>
                <a:effectLst/>
                <a:uLnTx/>
                <a:uFillTx/>
                <a:latin typeface="Gadugi"/>
                <a:ea typeface="+mn-ea"/>
                <a:cs typeface="Gadugi"/>
              </a:rPr>
              <a:t>is </a:t>
            </a:r>
            <a:r>
              <a:rPr kumimoji="0" sz="2000" b="0" i="0" u="none" strike="noStrike" kern="1200" cap="none" spc="0" normalizeH="0" baseline="0" noProof="0" dirty="0">
                <a:ln>
                  <a:noFill/>
                </a:ln>
                <a:solidFill>
                  <a:srgbClr val="122C41"/>
                </a:solidFill>
                <a:effectLst/>
                <a:uLnTx/>
                <a:uFillTx/>
                <a:latin typeface="Gadugi"/>
                <a:ea typeface="+mn-ea"/>
                <a:cs typeface="Gadugi"/>
              </a:rPr>
              <a:t>on</a:t>
            </a:r>
            <a:r>
              <a:rPr kumimoji="0" sz="2000" b="0" i="0" u="none" strike="noStrike" kern="1200" cap="none" spc="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increasing</a:t>
            </a:r>
            <a:r>
              <a:rPr kumimoji="0" sz="2000" b="0" i="0" u="none" strike="noStrike" kern="1200" cap="none" spc="-4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healthy	options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756285" marR="0" lvl="1" indent="-287020" algn="l" defTabSz="914400" rtl="0" eaLnBrk="1" fontAlgn="auto" latinLnBrk="0" hangingPunct="1">
              <a:lnSpc>
                <a:spcPct val="100000"/>
              </a:lnSpc>
              <a:spcBef>
                <a:spcPts val="500"/>
              </a:spcBef>
              <a:spcAft>
                <a:spcPts val="0"/>
              </a:spcAft>
              <a:buClr>
                <a:srgbClr val="870039"/>
              </a:buClr>
              <a:buSzTx/>
              <a:buFont typeface="Arial"/>
              <a:buChar char="–"/>
              <a:tabLst>
                <a:tab pos="756285" algn="l"/>
                <a:tab pos="756920" algn="l"/>
              </a:tabLst>
              <a:defRPr/>
            </a:pPr>
            <a:r>
              <a:rPr kumimoji="0" sz="2000" b="0" i="0" u="none" strike="noStrike" kern="1200" cap="none" spc="-20" normalizeH="0" baseline="0" noProof="0" dirty="0">
                <a:ln>
                  <a:noFill/>
                </a:ln>
                <a:solidFill>
                  <a:srgbClr val="122C41"/>
                </a:solidFill>
                <a:effectLst/>
                <a:uLnTx/>
                <a:uFillTx/>
                <a:latin typeface="Gadugi"/>
                <a:ea typeface="+mn-ea"/>
                <a:cs typeface="Gadugi"/>
              </a:rPr>
              <a:t>Created </a:t>
            </a:r>
            <a:r>
              <a:rPr kumimoji="0" sz="2000" b="0" i="0" u="none" strike="noStrike" kern="1200" cap="none" spc="0" normalizeH="0" baseline="0" noProof="0" dirty="0">
                <a:ln>
                  <a:noFill/>
                </a:ln>
                <a:solidFill>
                  <a:srgbClr val="122C41"/>
                </a:solidFill>
                <a:effectLst/>
                <a:uLnTx/>
                <a:uFillTx/>
                <a:latin typeface="Gadugi"/>
                <a:ea typeface="+mn-ea"/>
                <a:cs typeface="Gadugi"/>
              </a:rPr>
              <a:t>for food</a:t>
            </a:r>
            <a:r>
              <a:rPr kumimoji="0" sz="2000" b="0" i="0" u="none" strike="noStrike" kern="1200" cap="none" spc="-7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vendors</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p:nvPr/>
        </p:nvSpPr>
        <p:spPr>
          <a:xfrm>
            <a:off x="1083563" y="1685544"/>
            <a:ext cx="4165091" cy="51724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1278636" y="1880616"/>
            <a:ext cx="3576827" cy="464515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50662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1049908"/>
            <a:ext cx="1365250" cy="513715"/>
          </a:xfrm>
          <a:prstGeom prst="rect">
            <a:avLst/>
          </a:prstGeom>
        </p:spPr>
        <p:txBody>
          <a:bodyPr vert="horz" wrap="square" lIns="0" tIns="13335" rIns="0" bIns="0" rtlCol="0">
            <a:spAutoFit/>
          </a:bodyPr>
          <a:lstStyle/>
          <a:p>
            <a:pPr marL="12700">
              <a:lnSpc>
                <a:spcPct val="100000"/>
              </a:lnSpc>
              <a:spcBef>
                <a:spcPts val="105"/>
              </a:spcBef>
            </a:pPr>
            <a:r>
              <a:rPr spc="-5" dirty="0"/>
              <a:t>G</a:t>
            </a:r>
            <a:r>
              <a:rPr spc="-195" dirty="0"/>
              <a:t>O</a:t>
            </a:r>
            <a:r>
              <a:rPr spc="-10" dirty="0"/>
              <a:t>A</a:t>
            </a:r>
            <a:r>
              <a:rPr dirty="0"/>
              <a:t>LS</a:t>
            </a:r>
          </a:p>
        </p:txBody>
      </p:sp>
      <p:sp>
        <p:nvSpPr>
          <p:cNvPr id="3" name="object 3"/>
          <p:cNvSpPr txBox="1"/>
          <p:nvPr/>
        </p:nvSpPr>
        <p:spPr>
          <a:xfrm>
            <a:off x="531023" y="1776673"/>
            <a:ext cx="6203315" cy="3757295"/>
          </a:xfrm>
          <a:prstGeom prst="rect">
            <a:avLst/>
          </a:prstGeom>
        </p:spPr>
        <p:txBody>
          <a:bodyPr vert="horz" wrap="square" lIns="0" tIns="180975" rIns="0" bIns="0" rtlCol="0">
            <a:spAutoFit/>
          </a:bodyPr>
          <a:lstStyle/>
          <a:p>
            <a:pPr marL="318770" marR="0" lvl="0" indent="-306705" algn="l" defTabSz="914400" rtl="0" eaLnBrk="1" fontAlgn="auto" latinLnBrk="0" hangingPunct="1">
              <a:lnSpc>
                <a:spcPct val="100000"/>
              </a:lnSpc>
              <a:spcBef>
                <a:spcPts val="1425"/>
              </a:spcBef>
              <a:spcAft>
                <a:spcPts val="0"/>
              </a:spcAft>
              <a:buClr>
                <a:srgbClr val="007A7C"/>
              </a:buClr>
              <a:buSzPct val="92452"/>
              <a:buFont typeface="Arial"/>
              <a:buChar char="•"/>
              <a:tabLst>
                <a:tab pos="318770" algn="l"/>
                <a:tab pos="319405" algn="l"/>
              </a:tabLst>
              <a:defRPr/>
            </a:pPr>
            <a:r>
              <a:rPr kumimoji="0" sz="2650" b="1" i="0" u="none" strike="noStrike" kern="1200" cap="none" spc="-114" normalizeH="0" baseline="0" noProof="0" dirty="0">
                <a:ln>
                  <a:noFill/>
                </a:ln>
                <a:solidFill>
                  <a:srgbClr val="237023"/>
                </a:solidFill>
                <a:effectLst/>
                <a:uLnTx/>
                <a:uFillTx/>
                <a:latin typeface="Gadugi"/>
                <a:ea typeface="+mn-ea"/>
                <a:cs typeface="Gadugi"/>
              </a:rPr>
              <a:t>To </a:t>
            </a:r>
            <a:r>
              <a:rPr kumimoji="0" sz="2650" b="1" i="0" u="none" strike="noStrike" kern="1200" cap="none" spc="0" normalizeH="0" baseline="0" noProof="0" dirty="0">
                <a:ln>
                  <a:noFill/>
                </a:ln>
                <a:solidFill>
                  <a:srgbClr val="237023"/>
                </a:solidFill>
                <a:effectLst/>
                <a:uLnTx/>
                <a:uFillTx/>
                <a:latin typeface="Gadugi"/>
                <a:ea typeface="+mn-ea"/>
                <a:cs typeface="Gadugi"/>
              </a:rPr>
              <a:t>ensure</a:t>
            </a:r>
            <a:r>
              <a:rPr kumimoji="0" sz="2650" b="1" i="0" u="none" strike="noStrike" kern="1200" cap="none" spc="130" normalizeH="0" baseline="0" noProof="0" dirty="0">
                <a:ln>
                  <a:noFill/>
                </a:ln>
                <a:solidFill>
                  <a:srgbClr val="237023"/>
                </a:solidFill>
                <a:effectLst/>
                <a:uLnTx/>
                <a:uFillTx/>
                <a:latin typeface="Gadugi"/>
                <a:ea typeface="+mn-ea"/>
                <a:cs typeface="Gadugi"/>
              </a:rPr>
              <a:t> </a:t>
            </a:r>
            <a:r>
              <a:rPr kumimoji="0" sz="2650" b="1" i="0" u="none" strike="noStrike" kern="1200" cap="none" spc="-5" normalizeH="0" baseline="0" noProof="0" dirty="0">
                <a:ln>
                  <a:noFill/>
                </a:ln>
                <a:solidFill>
                  <a:srgbClr val="237023"/>
                </a:solidFill>
                <a:effectLst/>
                <a:uLnTx/>
                <a:uFillTx/>
                <a:latin typeface="Gadugi"/>
                <a:ea typeface="+mn-ea"/>
                <a:cs typeface="Gadugi"/>
              </a:rPr>
              <a:t>that:</a:t>
            </a:r>
            <a:endParaRPr kumimoji="0" sz="2650" b="0" i="0" u="none" strike="noStrike" kern="1200" cap="none" spc="0" normalizeH="0" baseline="0" noProof="0">
              <a:ln>
                <a:noFill/>
              </a:ln>
              <a:solidFill>
                <a:prstClr val="black"/>
              </a:solidFill>
              <a:effectLst/>
              <a:uLnTx/>
              <a:uFillTx/>
              <a:latin typeface="Gadugi"/>
              <a:ea typeface="+mn-ea"/>
              <a:cs typeface="Gadugi"/>
            </a:endParaRPr>
          </a:p>
          <a:p>
            <a:pPr marL="641985" marR="938530" lvl="1" indent="-304800" algn="l" defTabSz="914400" rtl="0" eaLnBrk="1" fontAlgn="auto" latinLnBrk="0" hangingPunct="1">
              <a:lnSpc>
                <a:spcPct val="100000"/>
              </a:lnSpc>
              <a:spcBef>
                <a:spcPts val="118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prstClr val="black"/>
                </a:solidFill>
                <a:effectLst/>
                <a:uLnTx/>
                <a:uFillTx/>
                <a:latin typeface="Gadugi"/>
                <a:ea typeface="+mn-ea"/>
                <a:cs typeface="Gadugi"/>
              </a:rPr>
              <a:t>Healthier foods and beverages </a:t>
            </a:r>
            <a:r>
              <a:rPr kumimoji="0" sz="2400" b="0" i="0" u="none" strike="noStrike" kern="1200" cap="none" spc="-15" normalizeH="0" baseline="0" noProof="0" dirty="0">
                <a:ln>
                  <a:noFill/>
                </a:ln>
                <a:solidFill>
                  <a:prstClr val="black"/>
                </a:solidFill>
                <a:effectLst/>
                <a:uLnTx/>
                <a:uFillTx/>
                <a:latin typeface="Gadugi"/>
                <a:ea typeface="+mn-ea"/>
                <a:cs typeface="Gadugi"/>
              </a:rPr>
              <a:t>are  </a:t>
            </a:r>
            <a:r>
              <a:rPr kumimoji="0" sz="2400" b="0" i="0" u="none" strike="noStrike" kern="1200" cap="none" spc="-10" normalizeH="0" baseline="0" noProof="0" dirty="0">
                <a:ln>
                  <a:noFill/>
                </a:ln>
                <a:solidFill>
                  <a:prstClr val="black"/>
                </a:solidFill>
                <a:effectLst/>
                <a:uLnTx/>
                <a:uFillTx/>
                <a:latin typeface="Gadugi"/>
                <a:ea typeface="+mn-ea"/>
                <a:cs typeface="Gadugi"/>
              </a:rPr>
              <a:t>available </a:t>
            </a:r>
            <a:r>
              <a:rPr kumimoji="0" sz="2400" b="0" i="0" u="none" strike="noStrike" kern="1200" cap="none" spc="-5" normalizeH="0" baseline="0" noProof="0" dirty="0">
                <a:ln>
                  <a:noFill/>
                </a:ln>
                <a:solidFill>
                  <a:prstClr val="black"/>
                </a:solidFill>
                <a:effectLst/>
                <a:uLnTx/>
                <a:uFillTx/>
                <a:latin typeface="Gadugi"/>
                <a:ea typeface="+mn-ea"/>
                <a:cs typeface="Gadugi"/>
              </a:rPr>
              <a:t>and</a:t>
            </a:r>
            <a:r>
              <a:rPr kumimoji="0" sz="2400" b="0" i="0" u="none" strike="noStrike" kern="1200" cap="none" spc="50" normalizeH="0" baseline="0" noProof="0" dirty="0">
                <a:ln>
                  <a:noFill/>
                </a:ln>
                <a:solidFill>
                  <a:prstClr val="black"/>
                </a:solidFill>
                <a:effectLst/>
                <a:uLnTx/>
                <a:uFillTx/>
                <a:latin typeface="Gadugi"/>
                <a:ea typeface="+mn-ea"/>
                <a:cs typeface="Gadugi"/>
              </a:rPr>
              <a:t> </a:t>
            </a:r>
            <a:r>
              <a:rPr kumimoji="0" sz="2400" b="0" i="0" u="none" strike="noStrike" kern="1200" cap="none" spc="-5" normalizeH="0" baseline="0" noProof="0" dirty="0">
                <a:ln>
                  <a:noFill/>
                </a:ln>
                <a:solidFill>
                  <a:prstClr val="black"/>
                </a:solidFill>
                <a:effectLst/>
                <a:uLnTx/>
                <a:uFillTx/>
                <a:latin typeface="Gadugi"/>
                <a:ea typeface="+mn-ea"/>
                <a:cs typeface="Gadugi"/>
              </a:rPr>
              <a:t>encouraged</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5080" lvl="1" indent="-304800" algn="l" defTabSz="914400" rtl="0" eaLnBrk="1" fontAlgn="auto" latinLnBrk="0" hangingPunct="1">
              <a:lnSpc>
                <a:spcPct val="100000"/>
              </a:lnSpc>
              <a:spcBef>
                <a:spcPts val="1180"/>
              </a:spcBef>
              <a:spcAft>
                <a:spcPts val="0"/>
              </a:spcAft>
              <a:buClr>
                <a:srgbClr val="007A7C"/>
              </a:buClr>
              <a:buSzPct val="91666"/>
              <a:buFont typeface="Arial"/>
              <a:buChar char="•"/>
              <a:tabLst>
                <a:tab pos="641985" algn="l"/>
                <a:tab pos="642620" algn="l"/>
              </a:tabLst>
              <a:defRPr/>
            </a:pPr>
            <a:r>
              <a:rPr kumimoji="0" sz="2400" b="0" i="0" u="none" strike="noStrike" kern="1200" cap="none" spc="-10" normalizeH="0" baseline="0" noProof="0" dirty="0">
                <a:ln>
                  <a:noFill/>
                </a:ln>
                <a:solidFill>
                  <a:prstClr val="black"/>
                </a:solidFill>
                <a:effectLst/>
                <a:uLnTx/>
                <a:uFillTx/>
                <a:latin typeface="Gadugi"/>
                <a:ea typeface="+mn-ea"/>
                <a:cs typeface="Gadugi"/>
              </a:rPr>
              <a:t>Environmentally responsible </a:t>
            </a:r>
            <a:r>
              <a:rPr kumimoji="0" sz="2400" b="0" i="0" u="none" strike="noStrike" kern="1200" cap="none" spc="-5" normalizeH="0" baseline="0" noProof="0" dirty="0">
                <a:ln>
                  <a:noFill/>
                </a:ln>
                <a:solidFill>
                  <a:prstClr val="black"/>
                </a:solidFill>
                <a:effectLst/>
                <a:uLnTx/>
                <a:uFillTx/>
                <a:latin typeface="Gadugi"/>
                <a:ea typeface="+mn-ea"/>
                <a:cs typeface="Gadugi"/>
              </a:rPr>
              <a:t>practices </a:t>
            </a:r>
            <a:r>
              <a:rPr kumimoji="0" sz="2400" b="0" i="0" u="none" strike="noStrike" kern="1200" cap="none" spc="-15" normalizeH="0" baseline="0" noProof="0" dirty="0">
                <a:ln>
                  <a:noFill/>
                </a:ln>
                <a:solidFill>
                  <a:prstClr val="black"/>
                </a:solidFill>
                <a:effectLst/>
                <a:uLnTx/>
                <a:uFillTx/>
                <a:latin typeface="Gadugi"/>
                <a:ea typeface="+mn-ea"/>
                <a:cs typeface="Gadugi"/>
              </a:rPr>
              <a:t>are  </a:t>
            </a:r>
            <a:r>
              <a:rPr kumimoji="0" sz="2400" b="0" i="0" u="none" strike="noStrike" kern="1200" cap="none" spc="-10" normalizeH="0" baseline="0" noProof="0" dirty="0">
                <a:ln>
                  <a:noFill/>
                </a:ln>
                <a:solidFill>
                  <a:prstClr val="black"/>
                </a:solidFill>
                <a:effectLst/>
                <a:uLnTx/>
                <a:uFillTx/>
                <a:latin typeface="Gadugi"/>
                <a:ea typeface="+mn-ea"/>
                <a:cs typeface="Gadugi"/>
              </a:rPr>
              <a:t>conducted</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631190" lvl="1" indent="-304800" algn="l" defTabSz="914400" rtl="0" eaLnBrk="1" fontAlgn="auto" latinLnBrk="0" hangingPunct="1">
              <a:lnSpc>
                <a:spcPct val="100000"/>
              </a:lnSpc>
              <a:spcBef>
                <a:spcPts val="117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prstClr val="black"/>
                </a:solidFill>
                <a:effectLst/>
                <a:uLnTx/>
                <a:uFillTx/>
                <a:latin typeface="Gadugi"/>
                <a:ea typeface="+mn-ea"/>
                <a:cs typeface="Gadugi"/>
              </a:rPr>
              <a:t>Communities </a:t>
            </a:r>
            <a:r>
              <a:rPr kumimoji="0" sz="2400" b="0" i="0" u="none" strike="noStrike" kern="1200" cap="none" spc="-15" normalizeH="0" baseline="0" noProof="0" dirty="0">
                <a:ln>
                  <a:noFill/>
                </a:ln>
                <a:solidFill>
                  <a:prstClr val="black"/>
                </a:solidFill>
                <a:effectLst/>
                <a:uLnTx/>
                <a:uFillTx/>
                <a:latin typeface="Gadugi"/>
                <a:ea typeface="+mn-ea"/>
                <a:cs typeface="Gadugi"/>
              </a:rPr>
              <a:t>are </a:t>
            </a:r>
            <a:r>
              <a:rPr kumimoji="0" sz="2400" b="0" i="0" u="none" strike="noStrike" kern="1200" cap="none" spc="5" normalizeH="0" baseline="0" noProof="0" dirty="0">
                <a:ln>
                  <a:noFill/>
                </a:ln>
                <a:solidFill>
                  <a:prstClr val="black"/>
                </a:solidFill>
                <a:effectLst/>
                <a:uLnTx/>
                <a:uFillTx/>
                <a:latin typeface="Gadugi"/>
                <a:ea typeface="+mn-ea"/>
                <a:cs typeface="Gadugi"/>
              </a:rPr>
              <a:t>supported </a:t>
            </a:r>
            <a:r>
              <a:rPr kumimoji="0" sz="2400" b="0" i="0" u="none" strike="noStrike" kern="1200" cap="none" spc="-10" normalizeH="0" baseline="0" noProof="0" dirty="0">
                <a:ln>
                  <a:noFill/>
                </a:ln>
                <a:solidFill>
                  <a:prstClr val="black"/>
                </a:solidFill>
                <a:effectLst/>
                <a:uLnTx/>
                <a:uFillTx/>
                <a:latin typeface="Gadugi"/>
                <a:ea typeface="+mn-ea"/>
                <a:cs typeface="Gadugi"/>
              </a:rPr>
              <a:t>through  </a:t>
            </a:r>
            <a:r>
              <a:rPr kumimoji="0" sz="2400" b="0" i="0" u="none" strike="noStrike" kern="1200" cap="none" spc="-5" normalizeH="0" baseline="0" noProof="0" dirty="0">
                <a:ln>
                  <a:noFill/>
                </a:ln>
                <a:solidFill>
                  <a:prstClr val="black"/>
                </a:solidFill>
                <a:effectLst/>
                <a:uLnTx/>
                <a:uFillTx/>
                <a:latin typeface="Gadugi"/>
                <a:ea typeface="+mn-ea"/>
                <a:cs typeface="Gadugi"/>
              </a:rPr>
              <a:t>local food</a:t>
            </a:r>
            <a:r>
              <a:rPr kumimoji="0" sz="2400" b="0" i="0" u="none" strike="noStrike" kern="1200" cap="none" spc="45" normalizeH="0" baseline="0" noProof="0" dirty="0">
                <a:ln>
                  <a:noFill/>
                </a:ln>
                <a:solidFill>
                  <a:prstClr val="black"/>
                </a:solidFill>
                <a:effectLst/>
                <a:uLnTx/>
                <a:uFillTx/>
                <a:latin typeface="Gadugi"/>
                <a:ea typeface="+mn-ea"/>
                <a:cs typeface="Gadugi"/>
              </a:rPr>
              <a:t> </a:t>
            </a:r>
            <a:r>
              <a:rPr kumimoji="0" sz="2400" b="0" i="0" u="none" strike="noStrike" kern="1200" cap="none" spc="-10" normalizeH="0" baseline="0" noProof="0" dirty="0">
                <a:ln>
                  <a:noFill/>
                </a:ln>
                <a:solidFill>
                  <a:prstClr val="black"/>
                </a:solidFill>
                <a:effectLst/>
                <a:uLnTx/>
                <a:uFillTx/>
                <a:latin typeface="Gadugi"/>
                <a:ea typeface="+mn-ea"/>
                <a:cs typeface="Gadugi"/>
              </a:rPr>
              <a:t>sourcing</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17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prstClr val="black"/>
                </a:solidFill>
                <a:effectLst/>
                <a:uLnTx/>
                <a:uFillTx/>
                <a:latin typeface="Gadugi"/>
                <a:ea typeface="+mn-ea"/>
                <a:cs typeface="Gadugi"/>
              </a:rPr>
              <a:t>Food </a:t>
            </a:r>
            <a:r>
              <a:rPr kumimoji="0" sz="2400" b="0" i="0" u="none" strike="noStrike" kern="1200" cap="none" spc="0" normalizeH="0" baseline="0" noProof="0" dirty="0">
                <a:ln>
                  <a:noFill/>
                </a:ln>
                <a:solidFill>
                  <a:prstClr val="black"/>
                </a:solidFill>
                <a:effectLst/>
                <a:uLnTx/>
                <a:uFillTx/>
                <a:latin typeface="Gadugi"/>
                <a:ea typeface="+mn-ea"/>
                <a:cs typeface="Gadugi"/>
              </a:rPr>
              <a:t>safety </a:t>
            </a:r>
            <a:r>
              <a:rPr kumimoji="0" sz="2400" b="0" i="0" u="none" strike="noStrike" kern="1200" cap="none" spc="-5" normalizeH="0" baseline="0" noProof="0" dirty="0">
                <a:ln>
                  <a:noFill/>
                </a:ln>
                <a:solidFill>
                  <a:prstClr val="black"/>
                </a:solidFill>
                <a:effectLst/>
                <a:uLnTx/>
                <a:uFillTx/>
                <a:latin typeface="Gadugi"/>
                <a:ea typeface="+mn-ea"/>
                <a:cs typeface="Gadugi"/>
              </a:rPr>
              <a:t>practices </a:t>
            </a:r>
            <a:r>
              <a:rPr kumimoji="0" sz="2400" b="0" i="0" u="none" strike="noStrike" kern="1200" cap="none" spc="-15" normalizeH="0" baseline="0" noProof="0" dirty="0">
                <a:ln>
                  <a:noFill/>
                </a:ln>
                <a:solidFill>
                  <a:prstClr val="black"/>
                </a:solidFill>
                <a:effectLst/>
                <a:uLnTx/>
                <a:uFillTx/>
                <a:latin typeface="Gadugi"/>
                <a:ea typeface="+mn-ea"/>
                <a:cs typeface="Gadugi"/>
              </a:rPr>
              <a:t>are</a:t>
            </a:r>
            <a:r>
              <a:rPr kumimoji="0" sz="2400" b="0" i="0" u="none" strike="noStrike" kern="1200" cap="none" spc="0" normalizeH="0" baseline="0" noProof="0" dirty="0">
                <a:ln>
                  <a:noFill/>
                </a:ln>
                <a:solidFill>
                  <a:prstClr val="black"/>
                </a:solidFill>
                <a:effectLst/>
                <a:uLnTx/>
                <a:uFillTx/>
                <a:latin typeface="Gadugi"/>
                <a:ea typeface="+mn-ea"/>
                <a:cs typeface="Gadugi"/>
              </a:rPr>
              <a:t> </a:t>
            </a:r>
            <a:r>
              <a:rPr kumimoji="0" sz="2400" b="0" i="0" u="none" strike="noStrike" kern="1200" cap="none" spc="-5" normalizeH="0" baseline="0" noProof="0" dirty="0">
                <a:ln>
                  <a:noFill/>
                </a:ln>
                <a:solidFill>
                  <a:prstClr val="black"/>
                </a:solidFill>
                <a:effectLst/>
                <a:uLnTx/>
                <a:uFillTx/>
                <a:latin typeface="Gadugi"/>
                <a:ea typeface="+mn-ea"/>
                <a:cs typeface="Gadugi"/>
              </a:rPr>
              <a:t>followed</a:t>
            </a:r>
            <a:endParaRPr kumimoji="0" sz="24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p:nvPr/>
        </p:nvSpPr>
        <p:spPr>
          <a:xfrm>
            <a:off x="7188707" y="527304"/>
            <a:ext cx="4710683" cy="60106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90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350" y="2842342"/>
            <a:ext cx="2947035" cy="2180590"/>
          </a:xfrm>
          <a:prstGeom prst="rect">
            <a:avLst/>
          </a:prstGeom>
        </p:spPr>
        <p:txBody>
          <a:bodyPr vert="horz" wrap="square" lIns="0" tIns="168910" rIns="0" bIns="0" rtlCol="0">
            <a:spAutoFit/>
          </a:bodyPr>
          <a:lstStyle/>
          <a:p>
            <a:pPr marL="318770" marR="0" lvl="0" indent="-306705" algn="l" defTabSz="914400" rtl="0" eaLnBrk="1" fontAlgn="auto" latinLnBrk="0" hangingPunct="1">
              <a:lnSpc>
                <a:spcPct val="100000"/>
              </a:lnSpc>
              <a:spcBef>
                <a:spcPts val="1330"/>
              </a:spcBef>
              <a:spcAft>
                <a:spcPts val="0"/>
              </a:spcAft>
              <a:buClr>
                <a:srgbClr val="007A7C"/>
              </a:buClr>
              <a:buSzPct val="92000"/>
              <a:buFont typeface="Arial"/>
              <a:buChar char="•"/>
              <a:tabLst>
                <a:tab pos="318770" algn="l"/>
                <a:tab pos="319405" algn="l"/>
              </a:tabLst>
              <a:defRPr/>
            </a:pPr>
            <a:r>
              <a:rPr kumimoji="0" sz="2500" b="0" i="0" u="none" strike="noStrike" kern="1200" cap="none" spc="10" normalizeH="0" baseline="0" noProof="0" dirty="0">
                <a:ln>
                  <a:noFill/>
                </a:ln>
                <a:solidFill>
                  <a:srgbClr val="122C41"/>
                </a:solidFill>
                <a:effectLst/>
                <a:uLnTx/>
                <a:uFillTx/>
                <a:latin typeface="Gadugi"/>
                <a:ea typeface="+mn-ea"/>
                <a:cs typeface="Gadugi"/>
              </a:rPr>
              <a:t>Concession</a:t>
            </a:r>
            <a:r>
              <a:rPr kumimoji="0" sz="2500" b="0" i="0" u="none" strike="noStrike" kern="1200" cap="none" spc="-20" normalizeH="0" baseline="0" noProof="0" dirty="0">
                <a:ln>
                  <a:noFill/>
                </a:ln>
                <a:solidFill>
                  <a:srgbClr val="122C41"/>
                </a:solidFill>
                <a:effectLst/>
                <a:uLnTx/>
                <a:uFillTx/>
                <a:latin typeface="Gadugi"/>
                <a:ea typeface="+mn-ea"/>
                <a:cs typeface="Gadugi"/>
              </a:rPr>
              <a:t> </a:t>
            </a:r>
            <a:r>
              <a:rPr kumimoji="0" sz="2500" b="0" i="0" u="none" strike="noStrike" kern="1200" cap="none" spc="10" normalizeH="0" baseline="0" noProof="0" dirty="0">
                <a:ln>
                  <a:noFill/>
                </a:ln>
                <a:solidFill>
                  <a:srgbClr val="122C41"/>
                </a:solidFill>
                <a:effectLst/>
                <a:uLnTx/>
                <a:uFillTx/>
                <a:latin typeface="Gadugi"/>
                <a:ea typeface="+mn-ea"/>
                <a:cs typeface="Gadugi"/>
              </a:rPr>
              <a:t>stands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35"/>
              </a:spcBef>
              <a:spcAft>
                <a:spcPts val="0"/>
              </a:spcAft>
              <a:buClr>
                <a:srgbClr val="007A7C"/>
              </a:buClr>
              <a:buSzPct val="92000"/>
              <a:buFont typeface="Arial"/>
              <a:buChar char="•"/>
              <a:tabLst>
                <a:tab pos="318770" algn="l"/>
                <a:tab pos="319405" algn="l"/>
              </a:tabLst>
              <a:defRPr/>
            </a:pPr>
            <a:r>
              <a:rPr kumimoji="0" sz="2500" b="0" i="0" u="none" strike="noStrike" kern="1200" cap="none" spc="25" normalizeH="0" baseline="0" noProof="0" dirty="0">
                <a:ln>
                  <a:noFill/>
                </a:ln>
                <a:solidFill>
                  <a:srgbClr val="122C41"/>
                </a:solidFill>
                <a:effectLst/>
                <a:uLnTx/>
                <a:uFillTx/>
                <a:latin typeface="Gadugi"/>
                <a:ea typeface="+mn-ea"/>
                <a:cs typeface="Gadugi"/>
              </a:rPr>
              <a:t>Sundry</a:t>
            </a:r>
            <a:r>
              <a:rPr kumimoji="0" sz="2500" b="0" i="0" u="none" strike="noStrike" kern="1200" cap="none" spc="35" normalizeH="0" baseline="0" noProof="0" dirty="0">
                <a:ln>
                  <a:noFill/>
                </a:ln>
                <a:solidFill>
                  <a:srgbClr val="122C41"/>
                </a:solidFill>
                <a:effectLst/>
                <a:uLnTx/>
                <a:uFillTx/>
                <a:latin typeface="Gadugi"/>
                <a:ea typeface="+mn-ea"/>
                <a:cs typeface="Gadugi"/>
              </a:rPr>
              <a:t> </a:t>
            </a:r>
            <a:r>
              <a:rPr kumimoji="0" sz="2500" b="0" i="0" u="none" strike="noStrike" kern="1200" cap="none" spc="15" normalizeH="0" baseline="0" noProof="0" dirty="0">
                <a:ln>
                  <a:noFill/>
                </a:ln>
                <a:solidFill>
                  <a:srgbClr val="122C41"/>
                </a:solidFill>
                <a:effectLst/>
                <a:uLnTx/>
                <a:uFillTx/>
                <a:latin typeface="Gadugi"/>
                <a:ea typeface="+mn-ea"/>
                <a:cs typeface="Gadugi"/>
              </a:rPr>
              <a:t>shops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45"/>
              </a:spcBef>
              <a:spcAft>
                <a:spcPts val="0"/>
              </a:spcAft>
              <a:buClr>
                <a:srgbClr val="007A7C"/>
              </a:buClr>
              <a:buSzPct val="92000"/>
              <a:buFont typeface="Arial"/>
              <a:buChar char="•"/>
              <a:tabLst>
                <a:tab pos="318770" algn="l"/>
                <a:tab pos="319405" algn="l"/>
              </a:tabLst>
              <a:defRPr/>
            </a:pPr>
            <a:r>
              <a:rPr kumimoji="0" sz="2500" b="0" i="0" u="none" strike="noStrike" kern="1200" cap="none" spc="0" normalizeH="0" baseline="0" noProof="0" dirty="0">
                <a:ln>
                  <a:noFill/>
                </a:ln>
                <a:solidFill>
                  <a:srgbClr val="122C41"/>
                </a:solidFill>
                <a:effectLst/>
                <a:uLnTx/>
                <a:uFillTx/>
                <a:latin typeface="Gadugi"/>
                <a:ea typeface="+mn-ea"/>
                <a:cs typeface="Gadugi"/>
              </a:rPr>
              <a:t>Micro</a:t>
            </a:r>
            <a:r>
              <a:rPr kumimoji="0" sz="2500" b="0" i="0" u="none" strike="noStrike" kern="1200" cap="none" spc="25" normalizeH="0" baseline="0" noProof="0" dirty="0">
                <a:ln>
                  <a:noFill/>
                </a:ln>
                <a:solidFill>
                  <a:srgbClr val="122C41"/>
                </a:solidFill>
                <a:effectLst/>
                <a:uLnTx/>
                <a:uFillTx/>
                <a:latin typeface="Gadugi"/>
                <a:ea typeface="+mn-ea"/>
                <a:cs typeface="Gadugi"/>
              </a:rPr>
              <a:t> </a:t>
            </a:r>
            <a:r>
              <a:rPr kumimoji="0" sz="2500" b="0" i="0" u="none" strike="noStrike" kern="1200" cap="none" spc="5" normalizeH="0" baseline="0" noProof="0" dirty="0">
                <a:ln>
                  <a:noFill/>
                </a:ln>
                <a:solidFill>
                  <a:srgbClr val="122C41"/>
                </a:solidFill>
                <a:effectLst/>
                <a:uLnTx/>
                <a:uFillTx/>
                <a:latin typeface="Gadugi"/>
                <a:ea typeface="+mn-ea"/>
                <a:cs typeface="Gadugi"/>
              </a:rPr>
              <a:t>markets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50"/>
              </a:spcBef>
              <a:spcAft>
                <a:spcPts val="0"/>
              </a:spcAft>
              <a:buClr>
                <a:srgbClr val="007A7C"/>
              </a:buClr>
              <a:buSzPct val="92000"/>
              <a:buFont typeface="Arial"/>
              <a:buChar char="•"/>
              <a:tabLst>
                <a:tab pos="318770" algn="l"/>
                <a:tab pos="319405" algn="l"/>
              </a:tabLst>
              <a:defRPr/>
            </a:pPr>
            <a:r>
              <a:rPr kumimoji="0" sz="2500" b="0" i="0" u="none" strike="noStrike" kern="1200" cap="none" spc="-10" normalizeH="0" baseline="0" noProof="0" dirty="0">
                <a:ln>
                  <a:noFill/>
                </a:ln>
                <a:solidFill>
                  <a:srgbClr val="122C41"/>
                </a:solidFill>
                <a:effectLst/>
                <a:uLnTx/>
                <a:uFillTx/>
                <a:latin typeface="Gadugi"/>
                <a:ea typeface="+mn-ea"/>
                <a:cs typeface="Gadugi"/>
              </a:rPr>
              <a:t>Vending</a:t>
            </a:r>
            <a:r>
              <a:rPr kumimoji="0" sz="2500" b="0" i="0" u="none" strike="noStrike" kern="1200" cap="none" spc="-25" normalizeH="0" baseline="0" noProof="0" dirty="0">
                <a:ln>
                  <a:noFill/>
                </a:ln>
                <a:solidFill>
                  <a:srgbClr val="122C41"/>
                </a:solidFill>
                <a:effectLst/>
                <a:uLnTx/>
                <a:uFillTx/>
                <a:latin typeface="Gadugi"/>
                <a:ea typeface="+mn-ea"/>
                <a:cs typeface="Gadugi"/>
              </a:rPr>
              <a:t> </a:t>
            </a:r>
            <a:r>
              <a:rPr kumimoji="0" sz="2500" b="0" i="0" u="none" strike="noStrike" kern="1200" cap="none" spc="10" normalizeH="0" baseline="0" noProof="0" dirty="0">
                <a:ln>
                  <a:noFill/>
                </a:ln>
                <a:solidFill>
                  <a:srgbClr val="122C41"/>
                </a:solidFill>
                <a:effectLst/>
                <a:uLnTx/>
                <a:uFillTx/>
                <a:latin typeface="Gadugi"/>
                <a:ea typeface="+mn-ea"/>
                <a:cs typeface="Gadugi"/>
              </a:rPr>
              <a:t>machines</a:t>
            </a:r>
            <a:endParaRPr kumimoji="0" sz="2500" b="0" i="0" u="none" strike="noStrike" kern="1200" cap="none" spc="0" normalizeH="0" baseline="0" noProof="0">
              <a:ln>
                <a:noFill/>
              </a:ln>
              <a:solidFill>
                <a:prstClr val="black"/>
              </a:solidFill>
              <a:effectLst/>
              <a:uLnTx/>
              <a:uFillTx/>
              <a:latin typeface="Gadugi"/>
              <a:ea typeface="+mn-ea"/>
              <a:cs typeface="Gadugi"/>
            </a:endParaRPr>
          </a:p>
        </p:txBody>
      </p:sp>
      <p:sp>
        <p:nvSpPr>
          <p:cNvPr id="3" name="object 3"/>
          <p:cNvSpPr txBox="1"/>
          <p:nvPr/>
        </p:nvSpPr>
        <p:spPr>
          <a:xfrm>
            <a:off x="4667172" y="2842342"/>
            <a:ext cx="1844675" cy="2180590"/>
          </a:xfrm>
          <a:prstGeom prst="rect">
            <a:avLst/>
          </a:prstGeom>
        </p:spPr>
        <p:txBody>
          <a:bodyPr vert="horz" wrap="square" lIns="0" tIns="168910" rIns="0" bIns="0" rtlCol="0">
            <a:spAutoFit/>
          </a:bodyPr>
          <a:lstStyle/>
          <a:p>
            <a:pPr marL="318770" marR="0" lvl="0" indent="-306705" algn="l" defTabSz="914400" rtl="0" eaLnBrk="1" fontAlgn="auto" latinLnBrk="0" hangingPunct="1">
              <a:lnSpc>
                <a:spcPct val="100000"/>
              </a:lnSpc>
              <a:spcBef>
                <a:spcPts val="1330"/>
              </a:spcBef>
              <a:spcAft>
                <a:spcPts val="0"/>
              </a:spcAft>
              <a:buClr>
                <a:srgbClr val="007A7C"/>
              </a:buClr>
              <a:buSzPct val="92000"/>
              <a:buFont typeface="Arial"/>
              <a:buChar char="•"/>
              <a:tabLst>
                <a:tab pos="318770" algn="l"/>
                <a:tab pos="319405" algn="l"/>
              </a:tabLst>
              <a:defRPr/>
            </a:pPr>
            <a:r>
              <a:rPr kumimoji="0" sz="2500" b="0" i="0" u="none" strike="noStrike" kern="1200" cap="none" spc="5" normalizeH="0" baseline="0" noProof="0" dirty="0">
                <a:ln>
                  <a:noFill/>
                </a:ln>
                <a:solidFill>
                  <a:srgbClr val="122C41"/>
                </a:solidFill>
                <a:effectLst/>
                <a:uLnTx/>
                <a:uFillTx/>
                <a:latin typeface="Gadugi"/>
                <a:ea typeface="+mn-ea"/>
                <a:cs typeface="Gadugi"/>
              </a:rPr>
              <a:t>Cafeterias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35"/>
              </a:spcBef>
              <a:spcAft>
                <a:spcPts val="0"/>
              </a:spcAft>
              <a:buClr>
                <a:srgbClr val="007A7C"/>
              </a:buClr>
              <a:buSzPct val="92000"/>
              <a:buFont typeface="Arial"/>
              <a:buChar char="•"/>
              <a:tabLst>
                <a:tab pos="318770" algn="l"/>
                <a:tab pos="319405" algn="l"/>
              </a:tabLst>
              <a:defRPr/>
            </a:pPr>
            <a:r>
              <a:rPr kumimoji="0" sz="2500" b="0" i="0" u="none" strike="noStrike" kern="1200" cap="none" spc="10" normalizeH="0" baseline="0" noProof="0" dirty="0">
                <a:ln>
                  <a:noFill/>
                </a:ln>
                <a:solidFill>
                  <a:srgbClr val="122C41"/>
                </a:solidFill>
                <a:effectLst/>
                <a:uLnTx/>
                <a:uFillTx/>
                <a:latin typeface="Gadugi"/>
                <a:ea typeface="+mn-ea"/>
                <a:cs typeface="Gadugi"/>
              </a:rPr>
              <a:t>Cafes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45"/>
              </a:spcBef>
              <a:spcAft>
                <a:spcPts val="0"/>
              </a:spcAft>
              <a:buClr>
                <a:srgbClr val="007A7C"/>
              </a:buClr>
              <a:buSzPct val="92000"/>
              <a:buFont typeface="Arial"/>
              <a:buChar char="•"/>
              <a:tabLst>
                <a:tab pos="318770" algn="l"/>
                <a:tab pos="319405" algn="l"/>
              </a:tabLst>
              <a:defRPr/>
            </a:pPr>
            <a:r>
              <a:rPr kumimoji="0" sz="2500" b="0" i="0" u="none" strike="noStrike" kern="1200" cap="none" spc="10" normalizeH="0" baseline="0" noProof="0" dirty="0">
                <a:ln>
                  <a:noFill/>
                </a:ln>
                <a:solidFill>
                  <a:srgbClr val="122C41"/>
                </a:solidFill>
                <a:effectLst/>
                <a:uLnTx/>
                <a:uFillTx/>
                <a:latin typeface="Gadugi"/>
                <a:ea typeface="+mn-ea"/>
                <a:cs typeface="Gadugi"/>
              </a:rPr>
              <a:t>Snack</a:t>
            </a:r>
            <a:r>
              <a:rPr kumimoji="0" sz="2500" b="0" i="0" u="none" strike="noStrike" kern="1200" cap="none" spc="-15" normalizeH="0" baseline="0" noProof="0" dirty="0">
                <a:ln>
                  <a:noFill/>
                </a:ln>
                <a:solidFill>
                  <a:srgbClr val="122C41"/>
                </a:solidFill>
                <a:effectLst/>
                <a:uLnTx/>
                <a:uFillTx/>
                <a:latin typeface="Gadugi"/>
                <a:ea typeface="+mn-ea"/>
                <a:cs typeface="Gadugi"/>
              </a:rPr>
              <a:t> </a:t>
            </a:r>
            <a:r>
              <a:rPr kumimoji="0" sz="2500" b="0" i="0" u="none" strike="noStrike" kern="1200" cap="none" spc="0" normalizeH="0" baseline="0" noProof="0" dirty="0">
                <a:ln>
                  <a:noFill/>
                </a:ln>
                <a:solidFill>
                  <a:srgbClr val="122C41"/>
                </a:solidFill>
                <a:effectLst/>
                <a:uLnTx/>
                <a:uFillTx/>
                <a:latin typeface="Gadugi"/>
                <a:ea typeface="+mn-ea"/>
                <a:cs typeface="Gadugi"/>
              </a:rPr>
              <a:t>bars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250"/>
              </a:spcBef>
              <a:spcAft>
                <a:spcPts val="0"/>
              </a:spcAft>
              <a:buClr>
                <a:srgbClr val="007A7C"/>
              </a:buClr>
              <a:buSzPct val="92000"/>
              <a:buFont typeface="Arial"/>
              <a:buChar char="•"/>
              <a:tabLst>
                <a:tab pos="318770" algn="l"/>
                <a:tab pos="319405" algn="l"/>
              </a:tabLst>
              <a:defRPr/>
            </a:pPr>
            <a:r>
              <a:rPr kumimoji="0" sz="2500" b="0" i="0" u="none" strike="noStrike" kern="1200" cap="none" spc="5" normalizeH="0" baseline="0" noProof="0" dirty="0">
                <a:ln>
                  <a:noFill/>
                </a:ln>
                <a:solidFill>
                  <a:srgbClr val="122C41"/>
                </a:solidFill>
                <a:effectLst/>
                <a:uLnTx/>
                <a:uFillTx/>
                <a:latin typeface="Gadugi"/>
                <a:ea typeface="+mn-ea"/>
                <a:cs typeface="Gadugi"/>
              </a:rPr>
              <a:t>Grills</a:t>
            </a:r>
            <a:endParaRPr kumimoji="0" sz="25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txBox="1"/>
          <p:nvPr/>
        </p:nvSpPr>
        <p:spPr>
          <a:xfrm>
            <a:off x="5675320" y="2139556"/>
            <a:ext cx="3326765" cy="431800"/>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2650" b="1" i="0" u="none" strike="noStrike" kern="1200" cap="none" spc="-45" normalizeH="0" baseline="0" noProof="0" dirty="0">
                <a:ln>
                  <a:noFill/>
                </a:ln>
                <a:solidFill>
                  <a:srgbClr val="162C30"/>
                </a:solidFill>
                <a:effectLst/>
                <a:uLnTx/>
                <a:uFillTx/>
                <a:latin typeface="Calibri"/>
                <a:ea typeface="+mn-ea"/>
                <a:cs typeface="Calibri"/>
              </a:rPr>
              <a:t>Target </a:t>
            </a:r>
            <a:r>
              <a:rPr kumimoji="0" sz="2650" b="1" i="0" u="none" strike="noStrike" kern="1200" cap="none" spc="0" normalizeH="0" baseline="0" noProof="0" dirty="0">
                <a:ln>
                  <a:noFill/>
                </a:ln>
                <a:solidFill>
                  <a:srgbClr val="162C30"/>
                </a:solidFill>
                <a:effectLst/>
                <a:uLnTx/>
                <a:uFillTx/>
                <a:latin typeface="Calibri"/>
                <a:ea typeface="+mn-ea"/>
                <a:cs typeface="Calibri"/>
              </a:rPr>
              <a:t>facilities</a:t>
            </a:r>
            <a:r>
              <a:rPr kumimoji="0" sz="2650" b="1" i="0" u="none" strike="noStrike" kern="1200" cap="none" spc="-65" normalizeH="0" baseline="0" noProof="0" dirty="0">
                <a:ln>
                  <a:noFill/>
                </a:ln>
                <a:solidFill>
                  <a:srgbClr val="162C30"/>
                </a:solidFill>
                <a:effectLst/>
                <a:uLnTx/>
                <a:uFillTx/>
                <a:latin typeface="Calibri"/>
                <a:ea typeface="+mn-ea"/>
                <a:cs typeface="Calibri"/>
              </a:rPr>
              <a:t> </a:t>
            </a:r>
            <a:r>
              <a:rPr kumimoji="0" sz="2650" b="1" i="0" u="none" strike="noStrike" kern="1200" cap="none" spc="5" normalizeH="0" baseline="0" noProof="0" dirty="0">
                <a:ln>
                  <a:noFill/>
                </a:ln>
                <a:solidFill>
                  <a:srgbClr val="162C30"/>
                </a:solidFill>
                <a:effectLst/>
                <a:uLnTx/>
                <a:uFillTx/>
                <a:latin typeface="Calibri"/>
                <a:ea typeface="+mn-ea"/>
                <a:cs typeface="Calibri"/>
              </a:rPr>
              <a:t>include:</a:t>
            </a:r>
            <a:endParaRPr kumimoji="0" sz="265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496836" y="1653540"/>
            <a:ext cx="3602723" cy="480212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654634" y="739002"/>
            <a:ext cx="1809750" cy="513715"/>
          </a:xfrm>
          <a:prstGeom prst="rect">
            <a:avLst/>
          </a:prstGeom>
        </p:spPr>
        <p:txBody>
          <a:bodyPr vert="horz" wrap="square" lIns="0" tIns="13335" rIns="0" bIns="0" rtlCol="0">
            <a:spAutoFit/>
          </a:bodyPr>
          <a:lstStyle/>
          <a:p>
            <a:pPr marL="12700">
              <a:lnSpc>
                <a:spcPct val="100000"/>
              </a:lnSpc>
              <a:spcBef>
                <a:spcPts val="105"/>
              </a:spcBef>
            </a:pPr>
            <a:r>
              <a:rPr spc="-5" dirty="0"/>
              <a:t>PURPOSE</a:t>
            </a:r>
          </a:p>
        </p:txBody>
      </p:sp>
    </p:spTree>
    <p:extLst>
      <p:ext uri="{BB962C8B-B14F-4D97-AF65-F5344CB8AC3E}">
        <p14:creationId xmlns:p14="http://schemas.microsoft.com/office/powerpoint/2010/main" val="3709435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7532" y="0"/>
            <a:ext cx="7554595" cy="6858000"/>
          </a:xfrm>
          <a:custGeom>
            <a:avLst/>
            <a:gdLst/>
            <a:ahLst/>
            <a:cxnLst/>
            <a:rect l="l" t="t" r="r" b="b"/>
            <a:pathLst>
              <a:path w="7554595" h="6858000">
                <a:moveTo>
                  <a:pt x="0" y="6858000"/>
                </a:moveTo>
                <a:lnTo>
                  <a:pt x="7554480" y="6858000"/>
                </a:lnTo>
                <a:lnTo>
                  <a:pt x="7554480" y="0"/>
                </a:lnTo>
                <a:lnTo>
                  <a:pt x="0" y="0"/>
                </a:lnTo>
                <a:lnTo>
                  <a:pt x="0" y="6858000"/>
                </a:lnTo>
                <a:close/>
              </a:path>
            </a:pathLst>
          </a:custGeom>
          <a:solidFill>
            <a:srgbClr val="ECA8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0" y="240804"/>
            <a:ext cx="4668011" cy="62621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p:nvPr/>
        </p:nvSpPr>
        <p:spPr>
          <a:xfrm>
            <a:off x="5510359" y="1276711"/>
            <a:ext cx="4848225" cy="3926840"/>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400"/>
              </a:lnSpc>
              <a:spcBef>
                <a:spcPts val="100"/>
              </a:spcBef>
              <a:spcAft>
                <a:spcPts val="0"/>
              </a:spcAft>
              <a:buClrTx/>
              <a:buSzTx/>
              <a:buFontTx/>
              <a:buNone/>
              <a:tabLst/>
              <a:defRPr/>
            </a:pPr>
            <a:r>
              <a:rPr kumimoji="0" sz="4250" b="1" i="0" u="none" strike="noStrike" kern="1200" cap="none" spc="15" normalizeH="0" baseline="0" noProof="0" dirty="0">
                <a:ln>
                  <a:noFill/>
                </a:ln>
                <a:solidFill>
                  <a:srgbClr val="F2F2F2"/>
                </a:solidFill>
                <a:effectLst/>
                <a:uLnTx/>
                <a:uFillTx/>
                <a:latin typeface="Rockwell"/>
                <a:ea typeface="+mn-ea"/>
                <a:cs typeface="Rockwell"/>
              </a:rPr>
              <a:t>The </a:t>
            </a:r>
            <a:r>
              <a:rPr kumimoji="0" sz="4250" b="1" i="0" u="none" strike="noStrike" kern="1200" cap="none" spc="-100" normalizeH="0" baseline="0" noProof="0" dirty="0">
                <a:ln>
                  <a:noFill/>
                </a:ln>
                <a:solidFill>
                  <a:srgbClr val="F2F2F2"/>
                </a:solidFill>
                <a:effectLst/>
                <a:uLnTx/>
                <a:uFillTx/>
                <a:latin typeface="Rockwell"/>
                <a:ea typeface="+mn-ea"/>
                <a:cs typeface="Rockwell"/>
              </a:rPr>
              <a:t>Food </a:t>
            </a:r>
            <a:r>
              <a:rPr kumimoji="0" sz="4250" b="1" i="0" u="none" strike="noStrike" kern="1200" cap="none" spc="55" normalizeH="0" baseline="0" noProof="0" dirty="0">
                <a:ln>
                  <a:noFill/>
                </a:ln>
                <a:solidFill>
                  <a:srgbClr val="F2F2F2"/>
                </a:solidFill>
                <a:effectLst/>
                <a:uLnTx/>
                <a:uFillTx/>
                <a:latin typeface="Rockwell"/>
                <a:ea typeface="+mn-ea"/>
                <a:cs typeface="Rockwell"/>
              </a:rPr>
              <a:t>Service  </a:t>
            </a:r>
            <a:r>
              <a:rPr kumimoji="0" sz="4250" b="1" i="0" u="none" strike="noStrike" kern="1200" cap="none" spc="10" normalizeH="0" baseline="0" noProof="0" dirty="0">
                <a:ln>
                  <a:noFill/>
                </a:ln>
                <a:solidFill>
                  <a:srgbClr val="F2F2F2"/>
                </a:solidFill>
                <a:effectLst/>
                <a:uLnTx/>
                <a:uFillTx/>
                <a:latin typeface="Rockwell"/>
                <a:ea typeface="+mn-ea"/>
                <a:cs typeface="Rockwell"/>
              </a:rPr>
              <a:t>Guideline  </a:t>
            </a:r>
            <a:r>
              <a:rPr kumimoji="0" sz="4250" b="1" i="0" u="none" strike="noStrike" kern="1200" cap="none" spc="0" normalizeH="0" baseline="0" noProof="0" dirty="0">
                <a:ln>
                  <a:noFill/>
                </a:ln>
                <a:solidFill>
                  <a:srgbClr val="F2F2F2"/>
                </a:solidFill>
                <a:effectLst/>
                <a:uLnTx/>
                <a:uFillTx/>
                <a:latin typeface="Rockwell"/>
                <a:ea typeface="+mn-ea"/>
                <a:cs typeface="Rockwell"/>
              </a:rPr>
              <a:t>represents </a:t>
            </a:r>
            <a:r>
              <a:rPr kumimoji="0" sz="4250" b="1" i="0" u="none" strike="noStrike" kern="1200" cap="none" spc="10" normalizeH="0" baseline="0" noProof="0" dirty="0">
                <a:ln>
                  <a:noFill/>
                </a:ln>
                <a:solidFill>
                  <a:srgbClr val="F2F2F2"/>
                </a:solidFill>
                <a:effectLst/>
                <a:uLnTx/>
                <a:uFillTx/>
                <a:latin typeface="Rockwell"/>
                <a:ea typeface="+mn-ea"/>
                <a:cs typeface="Rockwell"/>
              </a:rPr>
              <a:t>a </a:t>
            </a:r>
            <a:r>
              <a:rPr kumimoji="0" sz="4250" b="1" i="0" u="none" strike="noStrike" kern="1200" cap="none" spc="5" normalizeH="0" baseline="0" noProof="0" dirty="0">
                <a:ln>
                  <a:noFill/>
                </a:ln>
                <a:solidFill>
                  <a:srgbClr val="F2F2F2"/>
                </a:solidFill>
                <a:effectLst/>
                <a:uLnTx/>
                <a:uFillTx/>
                <a:latin typeface="Rockwell"/>
                <a:ea typeface="+mn-ea"/>
                <a:cs typeface="Rockwell"/>
              </a:rPr>
              <a:t>set</a:t>
            </a:r>
            <a:r>
              <a:rPr kumimoji="0" sz="4250" b="1" i="0" u="none" strike="noStrike" kern="1200" cap="none" spc="-125" normalizeH="0" baseline="0" noProof="0" dirty="0">
                <a:ln>
                  <a:noFill/>
                </a:ln>
                <a:solidFill>
                  <a:srgbClr val="F2F2F2"/>
                </a:solidFill>
                <a:effectLst/>
                <a:uLnTx/>
                <a:uFillTx/>
                <a:latin typeface="Rockwell"/>
                <a:ea typeface="+mn-ea"/>
                <a:cs typeface="Rockwell"/>
              </a:rPr>
              <a:t> </a:t>
            </a:r>
            <a:r>
              <a:rPr kumimoji="0" sz="4250" b="1" i="0" u="none" strike="noStrike" kern="1200" cap="none" spc="5" normalizeH="0" baseline="0" noProof="0" dirty="0">
                <a:ln>
                  <a:noFill/>
                </a:ln>
                <a:solidFill>
                  <a:srgbClr val="F2F2F2"/>
                </a:solidFill>
                <a:effectLst/>
                <a:uLnTx/>
                <a:uFillTx/>
                <a:latin typeface="Rockwell"/>
                <a:ea typeface="+mn-ea"/>
                <a:cs typeface="Rockwell"/>
              </a:rPr>
              <a:t>of  </a:t>
            </a:r>
            <a:r>
              <a:rPr kumimoji="0" sz="4250" b="1" i="0" u="none" strike="noStrike" kern="1200" cap="none" spc="25" normalizeH="0" baseline="0" noProof="0" dirty="0">
                <a:ln>
                  <a:noFill/>
                </a:ln>
                <a:solidFill>
                  <a:srgbClr val="FF0000"/>
                </a:solidFill>
                <a:effectLst/>
                <a:uLnTx/>
                <a:uFillTx/>
                <a:latin typeface="Rockwell"/>
                <a:ea typeface="+mn-ea"/>
                <a:cs typeface="Rockwell"/>
              </a:rPr>
              <a:t>voluntary </a:t>
            </a:r>
            <a:r>
              <a:rPr kumimoji="0" sz="4250" b="1" i="0" u="none" strike="noStrike" kern="1200" cap="none" spc="5" normalizeH="0" baseline="0" noProof="0" dirty="0">
                <a:ln>
                  <a:noFill/>
                </a:ln>
                <a:solidFill>
                  <a:srgbClr val="F2F2F2"/>
                </a:solidFill>
                <a:effectLst/>
                <a:uLnTx/>
                <a:uFillTx/>
                <a:latin typeface="Rockwell"/>
                <a:ea typeface="+mn-ea"/>
                <a:cs typeface="Rockwell"/>
              </a:rPr>
              <a:t>best  </a:t>
            </a:r>
            <a:r>
              <a:rPr kumimoji="0" sz="4250" b="1" i="0" u="none" strike="noStrike" kern="1200" cap="none" spc="10" normalizeH="0" baseline="0" noProof="0" dirty="0">
                <a:ln>
                  <a:noFill/>
                </a:ln>
                <a:solidFill>
                  <a:srgbClr val="F2F2F2"/>
                </a:solidFill>
                <a:effectLst/>
                <a:uLnTx/>
                <a:uFillTx/>
                <a:latin typeface="Rockwell"/>
                <a:ea typeface="+mn-ea"/>
                <a:cs typeface="Rockwell"/>
              </a:rPr>
              <a:t>business  </a:t>
            </a:r>
            <a:r>
              <a:rPr kumimoji="0" sz="4250" b="1" i="0" u="none" strike="noStrike" kern="1200" cap="none" spc="-10" normalizeH="0" baseline="0" noProof="0" dirty="0">
                <a:ln>
                  <a:noFill/>
                </a:ln>
                <a:solidFill>
                  <a:srgbClr val="F2F2F2"/>
                </a:solidFill>
                <a:effectLst/>
                <a:uLnTx/>
                <a:uFillTx/>
                <a:latin typeface="Rockwell"/>
                <a:ea typeface="+mn-ea"/>
                <a:cs typeface="Rockwell"/>
              </a:rPr>
              <a:t>practices.</a:t>
            </a:r>
            <a:endParaRPr kumimoji="0" sz="4250" b="0" i="0" u="none" strike="noStrike" kern="1200" cap="none" spc="0" normalizeH="0" baseline="0" noProof="0">
              <a:ln>
                <a:noFill/>
              </a:ln>
              <a:solidFill>
                <a:prstClr val="black"/>
              </a:solidFill>
              <a:effectLst/>
              <a:uLnTx/>
              <a:uFillTx/>
              <a:latin typeface="Rockwell"/>
              <a:ea typeface="+mn-ea"/>
              <a:cs typeface="Rockwell"/>
            </a:endParaRPr>
          </a:p>
        </p:txBody>
      </p:sp>
    </p:spTree>
    <p:extLst>
      <p:ext uri="{BB962C8B-B14F-4D97-AF65-F5344CB8AC3E}">
        <p14:creationId xmlns:p14="http://schemas.microsoft.com/office/powerpoint/2010/main" val="150975643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10500" y="665988"/>
            <a:ext cx="4198619" cy="57241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8005572" y="861060"/>
            <a:ext cx="3610355" cy="51358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p:nvPr/>
        </p:nvSpPr>
        <p:spPr>
          <a:xfrm>
            <a:off x="524221" y="2026588"/>
            <a:ext cx="7160895" cy="3636010"/>
          </a:xfrm>
          <a:prstGeom prst="rect">
            <a:avLst/>
          </a:prstGeom>
        </p:spPr>
        <p:txBody>
          <a:bodyPr vert="horz" wrap="square" lIns="0" tIns="56515" rIns="0" bIns="0" rtlCol="0">
            <a:spAutoFit/>
          </a:bodyPr>
          <a:lstStyle/>
          <a:p>
            <a:pPr marL="355600" marR="0" lvl="0" indent="-342900" algn="l" defTabSz="914400" rtl="0" eaLnBrk="1" fontAlgn="auto" latinLnBrk="0" hangingPunct="1">
              <a:lnSpc>
                <a:spcPct val="100000"/>
              </a:lnSpc>
              <a:spcBef>
                <a:spcPts val="445"/>
              </a:spcBef>
              <a:spcAft>
                <a:spcPts val="0"/>
              </a:spcAft>
              <a:buClr>
                <a:srgbClr val="0070C0"/>
              </a:buClr>
              <a:buSzTx/>
              <a:buFont typeface="Arial"/>
              <a:buChar char="•"/>
              <a:tabLst>
                <a:tab pos="354965" algn="l"/>
                <a:tab pos="355600" algn="l"/>
              </a:tabLst>
              <a:defRPr/>
            </a:pPr>
            <a:r>
              <a:rPr kumimoji="0" sz="2000" b="0" i="0" u="none" strike="noStrike" kern="1200" cap="none" spc="-10" normalizeH="0" baseline="0" noProof="0" dirty="0">
                <a:ln>
                  <a:noFill/>
                </a:ln>
                <a:solidFill>
                  <a:srgbClr val="1E4458"/>
                </a:solidFill>
                <a:effectLst/>
                <a:uLnTx/>
                <a:uFillTx/>
                <a:latin typeface="Gadugi"/>
                <a:ea typeface="+mn-ea"/>
                <a:cs typeface="Gadugi"/>
              </a:rPr>
              <a:t>COVID-19 </a:t>
            </a:r>
            <a:r>
              <a:rPr kumimoji="0" sz="2000" b="0" i="0" u="none" strike="noStrike" kern="1200" cap="none" spc="0" normalizeH="0" baseline="0" noProof="0" dirty="0">
                <a:ln>
                  <a:noFill/>
                </a:ln>
                <a:solidFill>
                  <a:srgbClr val="1E4458"/>
                </a:solidFill>
                <a:effectLst/>
                <a:uLnTx/>
                <a:uFillTx/>
                <a:latin typeface="Gadugi"/>
                <a:ea typeface="+mn-ea"/>
                <a:cs typeface="Gadugi"/>
              </a:rPr>
              <a:t>has </a:t>
            </a:r>
            <a:r>
              <a:rPr kumimoji="0" sz="2000" b="0" i="0" u="none" strike="noStrike" kern="1200" cap="none" spc="-5" normalizeH="0" baseline="0" noProof="0" dirty="0">
                <a:ln>
                  <a:noFill/>
                </a:ln>
                <a:solidFill>
                  <a:srgbClr val="1E4458"/>
                </a:solidFill>
                <a:effectLst/>
                <a:uLnTx/>
                <a:uFillTx/>
                <a:latin typeface="Gadugi"/>
                <a:ea typeface="+mn-ea"/>
                <a:cs typeface="Gadugi"/>
              </a:rPr>
              <a:t>disrupted </a:t>
            </a:r>
            <a:r>
              <a:rPr kumimoji="0" sz="2000" b="0" i="0" u="none" strike="noStrike" kern="1200" cap="none" spc="0" normalizeH="0" baseline="0" noProof="0" dirty="0">
                <a:ln>
                  <a:noFill/>
                </a:ln>
                <a:solidFill>
                  <a:srgbClr val="1E4458"/>
                </a:solidFill>
                <a:effectLst/>
                <a:uLnTx/>
                <a:uFillTx/>
                <a:latin typeface="Gadugi"/>
                <a:ea typeface="+mn-ea"/>
                <a:cs typeface="Gadugi"/>
              </a:rPr>
              <a:t>food </a:t>
            </a:r>
            <a:r>
              <a:rPr kumimoji="0" sz="2000" b="0" i="0" u="none" strike="noStrike" kern="1200" cap="none" spc="10" normalizeH="0" baseline="0" noProof="0" dirty="0">
                <a:ln>
                  <a:noFill/>
                </a:ln>
                <a:solidFill>
                  <a:srgbClr val="1E4458"/>
                </a:solidFill>
                <a:effectLst/>
                <a:uLnTx/>
                <a:uFillTx/>
                <a:latin typeface="Gadugi"/>
                <a:ea typeface="+mn-ea"/>
                <a:cs typeface="Gadugi"/>
              </a:rPr>
              <a:t>service </a:t>
            </a:r>
            <a:r>
              <a:rPr kumimoji="0" sz="2000" b="0" i="0" u="none" strike="noStrike" kern="1200" cap="none" spc="0" normalizeH="0" baseline="0" noProof="0" dirty="0">
                <a:ln>
                  <a:noFill/>
                </a:ln>
                <a:solidFill>
                  <a:srgbClr val="1E4458"/>
                </a:solidFill>
                <a:effectLst/>
                <a:uLnTx/>
                <a:uFillTx/>
                <a:latin typeface="Gadugi"/>
                <a:ea typeface="+mn-ea"/>
                <a:cs typeface="Gadugi"/>
              </a:rPr>
              <a:t>as</a:t>
            </a:r>
            <a:r>
              <a:rPr kumimoji="0" sz="2000" b="0" i="0" u="none" strike="noStrike" kern="1200" cap="none" spc="-200" normalizeH="0" baseline="0" noProof="0" dirty="0">
                <a:ln>
                  <a:noFill/>
                </a:ln>
                <a:solidFill>
                  <a:srgbClr val="1E4458"/>
                </a:solidFill>
                <a:effectLst/>
                <a:uLnTx/>
                <a:uFillTx/>
                <a:latin typeface="Gadugi"/>
                <a:ea typeface="+mn-ea"/>
                <a:cs typeface="Gadugi"/>
              </a:rPr>
              <a:t> </a:t>
            </a:r>
            <a:r>
              <a:rPr kumimoji="0" sz="2000" b="0" i="0" u="none" strike="noStrike" kern="1200" cap="none" spc="0" normalizeH="0" baseline="0" noProof="0" dirty="0">
                <a:ln>
                  <a:noFill/>
                </a:ln>
                <a:solidFill>
                  <a:srgbClr val="1E4458"/>
                </a:solidFill>
                <a:effectLst/>
                <a:uLnTx/>
                <a:uFillTx/>
                <a:latin typeface="Gadugi"/>
                <a:ea typeface="+mn-ea"/>
                <a:cs typeface="Gadugi"/>
              </a:rPr>
              <a:t>usual</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11580" marR="5080" lvl="1" indent="-285115" algn="l" defTabSz="914400" rtl="0" eaLnBrk="1" fontAlgn="auto" latinLnBrk="0" hangingPunct="1">
              <a:lnSpc>
                <a:spcPct val="100000"/>
              </a:lnSpc>
              <a:spcBef>
                <a:spcPts val="309"/>
              </a:spcBef>
              <a:spcAft>
                <a:spcPts val="0"/>
              </a:spcAft>
              <a:buClr>
                <a:srgbClr val="BE2095"/>
              </a:buClr>
              <a:buSzTx/>
              <a:buFont typeface="Calibri"/>
              <a:buChar char="−"/>
              <a:tabLst>
                <a:tab pos="1211580" algn="l"/>
                <a:tab pos="1212215" algn="l"/>
              </a:tabLst>
              <a:defRPr/>
            </a:pPr>
            <a:r>
              <a:rPr kumimoji="0" sz="1800" b="0" i="0" u="none" strike="noStrike" kern="1200" cap="none" spc="-5" normalizeH="0" baseline="0" noProof="0" dirty="0">
                <a:ln>
                  <a:noFill/>
                </a:ln>
                <a:solidFill>
                  <a:srgbClr val="1E4458"/>
                </a:solidFill>
                <a:effectLst/>
                <a:uLnTx/>
                <a:uFillTx/>
                <a:latin typeface="Gadugi"/>
                <a:ea typeface="+mn-ea"/>
                <a:cs typeface="Gadugi"/>
              </a:rPr>
              <a:t>Will </a:t>
            </a:r>
            <a:r>
              <a:rPr kumimoji="0" sz="1800" b="0" i="0" u="none" strike="noStrike" kern="1200" cap="none" spc="-10" normalizeH="0" baseline="0" noProof="0" dirty="0">
                <a:ln>
                  <a:noFill/>
                </a:ln>
                <a:solidFill>
                  <a:srgbClr val="1E4458"/>
                </a:solidFill>
                <a:effectLst/>
                <a:uLnTx/>
                <a:uFillTx/>
                <a:latin typeface="Gadugi"/>
                <a:ea typeface="+mn-ea"/>
                <a:cs typeface="Gadugi"/>
              </a:rPr>
              <a:t>increased telework </a:t>
            </a:r>
            <a:r>
              <a:rPr kumimoji="0" sz="1800" b="0" i="0" u="none" strike="noStrike" kern="1200" cap="none" spc="-5" normalizeH="0" baseline="0" noProof="0" dirty="0">
                <a:ln>
                  <a:noFill/>
                </a:ln>
                <a:solidFill>
                  <a:srgbClr val="1E4458"/>
                </a:solidFill>
                <a:effectLst/>
                <a:uLnTx/>
                <a:uFillTx/>
                <a:latin typeface="Gadugi"/>
                <a:ea typeface="+mn-ea"/>
                <a:cs typeface="Gadugi"/>
              </a:rPr>
              <a:t>be </a:t>
            </a:r>
            <a:r>
              <a:rPr kumimoji="0" sz="1800" b="0" i="0" u="none" strike="noStrike" kern="1200" cap="none" spc="-10" normalizeH="0" baseline="0" noProof="0" dirty="0">
                <a:ln>
                  <a:noFill/>
                </a:ln>
                <a:solidFill>
                  <a:srgbClr val="1E4458"/>
                </a:solidFill>
                <a:effectLst/>
                <a:uLnTx/>
                <a:uFillTx/>
                <a:latin typeface="Gadugi"/>
                <a:ea typeface="+mn-ea"/>
                <a:cs typeface="Gadugi"/>
              </a:rPr>
              <a:t>here </a:t>
            </a:r>
            <a:r>
              <a:rPr kumimoji="0" sz="1800" b="0" i="0" u="none" strike="noStrike" kern="1200" cap="none" spc="-5" normalizeH="0" baseline="0" noProof="0" dirty="0">
                <a:ln>
                  <a:noFill/>
                </a:ln>
                <a:solidFill>
                  <a:srgbClr val="1E4458"/>
                </a:solidFill>
                <a:effectLst/>
                <a:uLnTx/>
                <a:uFillTx/>
                <a:latin typeface="Gadugi"/>
                <a:ea typeface="+mn-ea"/>
                <a:cs typeface="Gadugi"/>
              </a:rPr>
              <a:t>to </a:t>
            </a:r>
            <a:r>
              <a:rPr kumimoji="0" sz="1800" b="0" i="0" u="none" strike="noStrike" kern="1200" cap="none" spc="-15" normalizeH="0" baseline="0" noProof="0" dirty="0">
                <a:ln>
                  <a:noFill/>
                </a:ln>
                <a:solidFill>
                  <a:srgbClr val="1E4458"/>
                </a:solidFill>
                <a:effectLst/>
                <a:uLnTx/>
                <a:uFillTx/>
                <a:latin typeface="Gadugi"/>
                <a:ea typeface="+mn-ea"/>
                <a:cs typeface="Gadugi"/>
              </a:rPr>
              <a:t>stay? </a:t>
            </a:r>
            <a:r>
              <a:rPr kumimoji="0" sz="1800" b="0" i="0" u="none" strike="noStrike" kern="1200" cap="none" spc="-10" normalizeH="0" baseline="0" noProof="0" dirty="0">
                <a:ln>
                  <a:noFill/>
                </a:ln>
                <a:solidFill>
                  <a:srgbClr val="1E4458"/>
                </a:solidFill>
                <a:effectLst/>
                <a:uLnTx/>
                <a:uFillTx/>
                <a:latin typeface="Gadugi"/>
                <a:ea typeface="+mn-ea"/>
                <a:cs typeface="Gadugi"/>
              </a:rPr>
              <a:t>(reduced</a:t>
            </a:r>
            <a:r>
              <a:rPr kumimoji="0" sz="1800" b="0" i="0" u="none" strike="noStrike" kern="1200" cap="none" spc="-195" normalizeH="0" baseline="0" noProof="0" dirty="0">
                <a:ln>
                  <a:noFill/>
                </a:ln>
                <a:solidFill>
                  <a:srgbClr val="1E4458"/>
                </a:solidFill>
                <a:effectLst/>
                <a:uLnTx/>
                <a:uFillTx/>
                <a:latin typeface="Gadugi"/>
                <a:ea typeface="+mn-ea"/>
                <a:cs typeface="Gadugi"/>
              </a:rPr>
              <a:t> </a:t>
            </a:r>
            <a:r>
              <a:rPr kumimoji="0" sz="1800" b="0" i="0" u="none" strike="noStrike" kern="1200" cap="none" spc="-10" normalizeH="0" baseline="0" noProof="0" dirty="0">
                <a:ln>
                  <a:noFill/>
                </a:ln>
                <a:solidFill>
                  <a:srgbClr val="1E4458"/>
                </a:solidFill>
                <a:effectLst/>
                <a:uLnTx/>
                <a:uFillTx/>
                <a:latin typeface="Gadugi"/>
                <a:ea typeface="+mn-ea"/>
                <a:cs typeface="Gadugi"/>
              </a:rPr>
              <a:t>employee  </a:t>
            </a:r>
            <a:r>
              <a:rPr kumimoji="0" sz="1800" b="0" i="0" u="none" strike="noStrike" kern="1200" cap="none" spc="-5" normalizeH="0" baseline="0" noProof="0" dirty="0">
                <a:ln>
                  <a:noFill/>
                </a:ln>
                <a:solidFill>
                  <a:srgbClr val="1E4458"/>
                </a:solidFill>
                <a:effectLst/>
                <a:uLnTx/>
                <a:uFillTx/>
                <a:latin typeface="Gadugi"/>
                <a:ea typeface="+mn-ea"/>
                <a:cs typeface="Gadugi"/>
              </a:rPr>
              <a:t>building </a:t>
            </a:r>
            <a:r>
              <a:rPr kumimoji="0" sz="1800" b="0" i="0" u="none" strike="noStrike" kern="1200" cap="none" spc="-10" normalizeH="0" baseline="0" noProof="0" dirty="0">
                <a:ln>
                  <a:noFill/>
                </a:ln>
                <a:solidFill>
                  <a:srgbClr val="1E4458"/>
                </a:solidFill>
                <a:effectLst/>
                <a:uLnTx/>
                <a:uFillTx/>
                <a:latin typeface="Gadugi"/>
                <a:ea typeface="+mn-ea"/>
                <a:cs typeface="Gadugi"/>
              </a:rPr>
              <a:t>occupancy</a:t>
            </a:r>
            <a:r>
              <a:rPr kumimoji="0" sz="1800" b="0" i="0" u="none" strike="noStrike" kern="1200" cap="none" spc="-75" normalizeH="0" baseline="0" noProof="0" dirty="0">
                <a:ln>
                  <a:noFill/>
                </a:ln>
                <a:solidFill>
                  <a:srgbClr val="1E4458"/>
                </a:solidFill>
                <a:effectLst/>
                <a:uLnTx/>
                <a:uFillTx/>
                <a:latin typeface="Gadugi"/>
                <a:ea typeface="+mn-ea"/>
                <a:cs typeface="Gadugi"/>
              </a:rPr>
              <a:t> </a:t>
            </a:r>
            <a:r>
              <a:rPr kumimoji="0" sz="1800" b="0" i="0" u="none" strike="noStrike" kern="1200" cap="none" spc="-5" normalizeH="0" baseline="0" noProof="0" dirty="0">
                <a:ln>
                  <a:noFill/>
                </a:ln>
                <a:solidFill>
                  <a:srgbClr val="1E4458"/>
                </a:solidFill>
                <a:effectLst/>
                <a:uLnTx/>
                <a:uFillTx/>
                <a:latin typeface="Gadugi"/>
                <a:ea typeface="+mn-ea"/>
                <a:cs typeface="Gadugi"/>
              </a:rPr>
              <a:t>rates)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1211580" marR="136525" lvl="1" indent="-285115" algn="l" defTabSz="914400" rtl="0" eaLnBrk="1" fontAlgn="auto" latinLnBrk="0" hangingPunct="1">
              <a:lnSpc>
                <a:spcPct val="100000"/>
              </a:lnSpc>
              <a:spcBef>
                <a:spcPts val="300"/>
              </a:spcBef>
              <a:spcAft>
                <a:spcPts val="0"/>
              </a:spcAft>
              <a:buClr>
                <a:srgbClr val="BE2095"/>
              </a:buClr>
              <a:buSzTx/>
              <a:buFont typeface="Calibri"/>
              <a:buChar char="−"/>
              <a:tabLst>
                <a:tab pos="1211580" algn="l"/>
                <a:tab pos="1212215" algn="l"/>
              </a:tabLst>
              <a:defRPr/>
            </a:pPr>
            <a:r>
              <a:rPr kumimoji="0" sz="1800" b="0" i="0" u="none" strike="noStrike" kern="1200" cap="none" spc="-5" normalizeH="0" baseline="0" noProof="0" dirty="0">
                <a:ln>
                  <a:noFill/>
                </a:ln>
                <a:solidFill>
                  <a:srgbClr val="1E4458"/>
                </a:solidFill>
                <a:effectLst/>
                <a:uLnTx/>
                <a:uFillTx/>
                <a:latin typeface="Gadugi"/>
                <a:ea typeface="+mn-ea"/>
                <a:cs typeface="Gadugi"/>
              </a:rPr>
              <a:t>Has traditional </a:t>
            </a:r>
            <a:r>
              <a:rPr kumimoji="0" sz="1800" b="0" i="0" u="none" strike="noStrike" kern="1200" cap="none" spc="0" normalizeH="0" baseline="0" noProof="0" dirty="0">
                <a:ln>
                  <a:noFill/>
                </a:ln>
                <a:solidFill>
                  <a:srgbClr val="1E4458"/>
                </a:solidFill>
                <a:effectLst/>
                <a:uLnTx/>
                <a:uFillTx/>
                <a:latin typeface="Gadugi"/>
                <a:ea typeface="+mn-ea"/>
                <a:cs typeface="Gadugi"/>
              </a:rPr>
              <a:t>food </a:t>
            </a:r>
            <a:r>
              <a:rPr kumimoji="0" sz="1800" b="0" i="0" u="none" strike="noStrike" kern="1200" cap="none" spc="5" normalizeH="0" baseline="0" noProof="0" dirty="0">
                <a:ln>
                  <a:noFill/>
                </a:ln>
                <a:solidFill>
                  <a:srgbClr val="1E4458"/>
                </a:solidFill>
                <a:effectLst/>
                <a:uLnTx/>
                <a:uFillTx/>
                <a:latin typeface="Gadugi"/>
                <a:ea typeface="+mn-ea"/>
                <a:cs typeface="Gadugi"/>
              </a:rPr>
              <a:t>service </a:t>
            </a:r>
            <a:r>
              <a:rPr kumimoji="0" sz="1800" b="0" i="0" u="none" strike="noStrike" kern="1200" cap="none" spc="-5" normalizeH="0" baseline="0" noProof="0" dirty="0">
                <a:ln>
                  <a:noFill/>
                </a:ln>
                <a:solidFill>
                  <a:srgbClr val="1E4458"/>
                </a:solidFill>
                <a:effectLst/>
                <a:uLnTx/>
                <a:uFillTx/>
                <a:latin typeface="Gadugi"/>
                <a:ea typeface="+mn-ea"/>
                <a:cs typeface="Gadugi"/>
              </a:rPr>
              <a:t>changed? (grab </a:t>
            </a:r>
            <a:r>
              <a:rPr kumimoji="0" sz="1800" b="0" i="0" u="none" strike="noStrike" kern="1200" cap="none" spc="0" normalizeH="0" baseline="0" noProof="0" dirty="0">
                <a:ln>
                  <a:noFill/>
                </a:ln>
                <a:solidFill>
                  <a:srgbClr val="1E4458"/>
                </a:solidFill>
                <a:effectLst/>
                <a:uLnTx/>
                <a:uFillTx/>
                <a:latin typeface="Gadugi"/>
                <a:ea typeface="+mn-ea"/>
                <a:cs typeface="Gadugi"/>
              </a:rPr>
              <a:t>&amp; </a:t>
            </a:r>
            <a:r>
              <a:rPr kumimoji="0" sz="1800" b="0" i="0" u="none" strike="noStrike" kern="1200" cap="none" spc="-5" normalizeH="0" baseline="0" noProof="0" dirty="0">
                <a:ln>
                  <a:noFill/>
                </a:ln>
                <a:solidFill>
                  <a:srgbClr val="1E4458"/>
                </a:solidFill>
                <a:effectLst/>
                <a:uLnTx/>
                <a:uFillTx/>
                <a:latin typeface="Gadugi"/>
                <a:ea typeface="+mn-ea"/>
                <a:cs typeface="Gadugi"/>
              </a:rPr>
              <a:t>go</a:t>
            </a:r>
            <a:r>
              <a:rPr kumimoji="0" sz="1800" b="0" i="0" u="none" strike="noStrike" kern="1200" cap="none" spc="-285" normalizeH="0" baseline="0" noProof="0" dirty="0">
                <a:ln>
                  <a:noFill/>
                </a:ln>
                <a:solidFill>
                  <a:srgbClr val="1E4458"/>
                </a:solidFill>
                <a:effectLst/>
                <a:uLnTx/>
                <a:uFillTx/>
                <a:latin typeface="Gadugi"/>
                <a:ea typeface="+mn-ea"/>
                <a:cs typeface="Gadugi"/>
              </a:rPr>
              <a:t> </a:t>
            </a:r>
            <a:r>
              <a:rPr kumimoji="0" sz="1800" b="0" i="0" u="none" strike="noStrike" kern="1200" cap="none" spc="-5" normalizeH="0" baseline="0" noProof="0" dirty="0">
                <a:ln>
                  <a:noFill/>
                </a:ln>
                <a:solidFill>
                  <a:srgbClr val="1E4458"/>
                </a:solidFill>
                <a:effectLst/>
                <a:uLnTx/>
                <a:uFillTx/>
                <a:latin typeface="Gadugi"/>
                <a:ea typeface="+mn-ea"/>
                <a:cs typeface="Gadugi"/>
              </a:rPr>
              <a:t>options,  </a:t>
            </a:r>
            <a:r>
              <a:rPr kumimoji="0" sz="1800" b="0" i="0" u="none" strike="noStrike" kern="1200" cap="none" spc="-10" normalizeH="0" baseline="0" noProof="0" dirty="0">
                <a:ln>
                  <a:noFill/>
                </a:ln>
                <a:solidFill>
                  <a:srgbClr val="1E4458"/>
                </a:solidFill>
                <a:effectLst/>
                <a:uLnTx/>
                <a:uFillTx/>
                <a:latin typeface="Gadugi"/>
                <a:ea typeface="+mn-ea"/>
                <a:cs typeface="Gadugi"/>
              </a:rPr>
              <a:t>prepackaged </a:t>
            </a:r>
            <a:r>
              <a:rPr kumimoji="0" sz="1800" b="0" i="0" u="none" strike="noStrike" kern="1200" cap="none" spc="-5" normalizeH="0" baseline="0" noProof="0" dirty="0">
                <a:ln>
                  <a:noFill/>
                </a:ln>
                <a:solidFill>
                  <a:srgbClr val="1E4458"/>
                </a:solidFill>
                <a:effectLst/>
                <a:uLnTx/>
                <a:uFillTx/>
                <a:latin typeface="Gadugi"/>
                <a:ea typeface="+mn-ea"/>
                <a:cs typeface="Gadugi"/>
              </a:rPr>
              <a:t>meals,</a:t>
            </a:r>
            <a:r>
              <a:rPr kumimoji="0" sz="1800" b="0" i="0" u="none" strike="noStrike" kern="1200" cap="none" spc="-70" normalizeH="0" baseline="0" noProof="0" dirty="0">
                <a:ln>
                  <a:noFill/>
                </a:ln>
                <a:solidFill>
                  <a:srgbClr val="1E4458"/>
                </a:solidFill>
                <a:effectLst/>
                <a:uLnTx/>
                <a:uFillTx/>
                <a:latin typeface="Gadugi"/>
                <a:ea typeface="+mn-ea"/>
                <a:cs typeface="Gadugi"/>
              </a:rPr>
              <a:t> </a:t>
            </a:r>
            <a:r>
              <a:rPr kumimoji="0" sz="1800" b="0" i="0" u="none" strike="noStrike" kern="1200" cap="none" spc="-10" normalizeH="0" baseline="0" noProof="0" dirty="0">
                <a:ln>
                  <a:noFill/>
                </a:ln>
                <a:solidFill>
                  <a:srgbClr val="1E4458"/>
                </a:solidFill>
                <a:effectLst/>
                <a:uLnTx/>
                <a:uFillTx/>
                <a:latin typeface="Gadugi"/>
                <a:ea typeface="+mn-ea"/>
                <a:cs typeface="Gadugi"/>
              </a:rPr>
              <a:t>etc.)</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1211580" marR="0" lvl="1" indent="-285115" algn="l" defTabSz="914400" rtl="0" eaLnBrk="1" fontAlgn="auto" latinLnBrk="0" hangingPunct="1">
              <a:lnSpc>
                <a:spcPct val="100000"/>
              </a:lnSpc>
              <a:spcBef>
                <a:spcPts val="300"/>
              </a:spcBef>
              <a:spcAft>
                <a:spcPts val="0"/>
              </a:spcAft>
              <a:buClr>
                <a:srgbClr val="BE2095"/>
              </a:buClr>
              <a:buSzTx/>
              <a:buFont typeface="Calibri"/>
              <a:buChar char="−"/>
              <a:tabLst>
                <a:tab pos="1211580" algn="l"/>
                <a:tab pos="1212215" algn="l"/>
              </a:tabLst>
              <a:defRPr/>
            </a:pPr>
            <a:r>
              <a:rPr kumimoji="0" sz="1800" b="0" i="0" u="none" strike="noStrike" kern="1200" cap="none" spc="-5" normalizeH="0" baseline="0" noProof="0" dirty="0">
                <a:ln>
                  <a:noFill/>
                </a:ln>
                <a:solidFill>
                  <a:srgbClr val="1E4458"/>
                </a:solidFill>
                <a:effectLst/>
                <a:uLnTx/>
                <a:uFillTx/>
                <a:latin typeface="Gadugi"/>
                <a:ea typeface="+mn-ea"/>
                <a:cs typeface="Gadugi"/>
              </a:rPr>
              <a:t>Lingering </a:t>
            </a:r>
            <a:r>
              <a:rPr kumimoji="0" sz="1800" b="0" i="0" u="none" strike="noStrike" kern="1200" cap="none" spc="0" normalizeH="0" baseline="0" noProof="0" dirty="0">
                <a:ln>
                  <a:noFill/>
                </a:ln>
                <a:solidFill>
                  <a:srgbClr val="1E4458"/>
                </a:solidFill>
                <a:effectLst/>
                <a:uLnTx/>
                <a:uFillTx/>
                <a:latin typeface="Gadugi"/>
                <a:ea typeface="+mn-ea"/>
                <a:cs typeface="Gadugi"/>
              </a:rPr>
              <a:t>food </a:t>
            </a:r>
            <a:r>
              <a:rPr kumimoji="0" sz="1800" b="0" i="0" u="none" strike="noStrike" kern="1200" cap="none" spc="-5" normalizeH="0" baseline="0" noProof="0" dirty="0">
                <a:ln>
                  <a:noFill/>
                </a:ln>
                <a:solidFill>
                  <a:srgbClr val="1E4458"/>
                </a:solidFill>
                <a:effectLst/>
                <a:uLnTx/>
                <a:uFillTx/>
                <a:latin typeface="Gadugi"/>
                <a:ea typeface="+mn-ea"/>
                <a:cs typeface="Gadugi"/>
              </a:rPr>
              <a:t>vendor</a:t>
            </a:r>
            <a:r>
              <a:rPr kumimoji="0" sz="1800" b="0" i="0" u="none" strike="noStrike" kern="1200" cap="none" spc="-140" normalizeH="0" baseline="0" noProof="0" dirty="0">
                <a:ln>
                  <a:noFill/>
                </a:ln>
                <a:solidFill>
                  <a:srgbClr val="1E4458"/>
                </a:solidFill>
                <a:effectLst/>
                <a:uLnTx/>
                <a:uFillTx/>
                <a:latin typeface="Gadugi"/>
                <a:ea typeface="+mn-ea"/>
                <a:cs typeface="Gadugi"/>
              </a:rPr>
              <a:t> </a:t>
            </a:r>
            <a:r>
              <a:rPr kumimoji="0" sz="1800" b="0" i="0" u="none" strike="noStrike" kern="1200" cap="none" spc="-5" normalizeH="0" baseline="0" noProof="0" dirty="0">
                <a:ln>
                  <a:noFill/>
                </a:ln>
                <a:solidFill>
                  <a:srgbClr val="1E4458"/>
                </a:solidFill>
                <a:effectLst/>
                <a:uLnTx/>
                <a:uFillTx/>
                <a:latin typeface="Gadugi"/>
                <a:ea typeface="+mn-ea"/>
                <a:cs typeface="Gadugi"/>
              </a:rPr>
              <a:t>issues: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1612900" marR="0" lvl="2" indent="-228600" algn="l" defTabSz="914400" rtl="0" eaLnBrk="1" fontAlgn="auto" latinLnBrk="0" hangingPunct="1">
              <a:lnSpc>
                <a:spcPct val="100000"/>
              </a:lnSpc>
              <a:spcBef>
                <a:spcPts val="305"/>
              </a:spcBef>
              <a:spcAft>
                <a:spcPts val="0"/>
              </a:spcAft>
              <a:buClr>
                <a:srgbClr val="EA4945"/>
              </a:buClr>
              <a:buSzTx/>
              <a:buFont typeface="Arial"/>
              <a:buChar char="•"/>
              <a:tabLst>
                <a:tab pos="1612265" algn="l"/>
                <a:tab pos="1612900" algn="l"/>
              </a:tabLst>
              <a:defRPr/>
            </a:pPr>
            <a:r>
              <a:rPr kumimoji="0" sz="1600" b="0" i="0" u="none" strike="noStrike" kern="1200" cap="none" spc="-10" normalizeH="0" baseline="0" noProof="0" dirty="0">
                <a:ln>
                  <a:noFill/>
                </a:ln>
                <a:solidFill>
                  <a:srgbClr val="1E4458"/>
                </a:solidFill>
                <a:effectLst/>
                <a:uLnTx/>
                <a:uFillTx/>
                <a:latin typeface="Gadugi"/>
                <a:ea typeface="+mn-ea"/>
                <a:cs typeface="Gadugi"/>
              </a:rPr>
              <a:t>supply</a:t>
            </a:r>
            <a:r>
              <a:rPr kumimoji="0" sz="1600" b="0" i="0" u="none" strike="noStrike" kern="1200" cap="none" spc="-30" normalizeH="0" baseline="0" noProof="0" dirty="0">
                <a:ln>
                  <a:noFill/>
                </a:ln>
                <a:solidFill>
                  <a:srgbClr val="1E4458"/>
                </a:solidFill>
                <a:effectLst/>
                <a:uLnTx/>
                <a:uFillTx/>
                <a:latin typeface="Gadugi"/>
                <a:ea typeface="+mn-ea"/>
                <a:cs typeface="Gadugi"/>
              </a:rPr>
              <a:t> </a:t>
            </a:r>
            <a:r>
              <a:rPr kumimoji="0" sz="1600" b="0" i="0" u="none" strike="noStrike" kern="1200" cap="none" spc="-10" normalizeH="0" baseline="0" noProof="0" dirty="0">
                <a:ln>
                  <a:noFill/>
                </a:ln>
                <a:solidFill>
                  <a:srgbClr val="1E4458"/>
                </a:solidFill>
                <a:effectLst/>
                <a:uLnTx/>
                <a:uFillTx/>
                <a:latin typeface="Gadugi"/>
                <a:ea typeface="+mn-ea"/>
                <a:cs typeface="Gadugi"/>
              </a:rPr>
              <a:t>chain</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1612900" marR="0" lvl="2" indent="-228600" algn="l" defTabSz="914400" rtl="0" eaLnBrk="1" fontAlgn="auto" latinLnBrk="0" hangingPunct="1">
              <a:lnSpc>
                <a:spcPct val="100000"/>
              </a:lnSpc>
              <a:spcBef>
                <a:spcPts val="300"/>
              </a:spcBef>
              <a:spcAft>
                <a:spcPts val="0"/>
              </a:spcAft>
              <a:buClr>
                <a:srgbClr val="EA4945"/>
              </a:buClr>
              <a:buSzTx/>
              <a:buFont typeface="Arial"/>
              <a:buChar char="•"/>
              <a:tabLst>
                <a:tab pos="1612265" algn="l"/>
                <a:tab pos="1612900" algn="l"/>
              </a:tabLst>
              <a:defRPr/>
            </a:pPr>
            <a:r>
              <a:rPr kumimoji="0" sz="1600" b="0" i="0" u="none" strike="noStrike" kern="1200" cap="none" spc="-10" normalizeH="0" baseline="0" noProof="0" dirty="0">
                <a:ln>
                  <a:noFill/>
                </a:ln>
                <a:solidFill>
                  <a:srgbClr val="1E4458"/>
                </a:solidFill>
                <a:effectLst/>
                <a:uLnTx/>
                <a:uFillTx/>
                <a:latin typeface="Gadugi"/>
                <a:ea typeface="+mn-ea"/>
                <a:cs typeface="Gadugi"/>
              </a:rPr>
              <a:t>reduced </a:t>
            </a:r>
            <a:r>
              <a:rPr kumimoji="0" sz="1600" b="0" i="0" u="none" strike="noStrike" kern="1200" cap="none" spc="-5" normalizeH="0" baseline="0" noProof="0" dirty="0">
                <a:ln>
                  <a:noFill/>
                </a:ln>
                <a:solidFill>
                  <a:srgbClr val="1E4458"/>
                </a:solidFill>
                <a:effectLst/>
                <a:uLnTx/>
                <a:uFillTx/>
                <a:latin typeface="Gadugi"/>
                <a:ea typeface="+mn-ea"/>
                <a:cs typeface="Gadugi"/>
              </a:rPr>
              <a:t>food </a:t>
            </a:r>
            <a:r>
              <a:rPr kumimoji="0" sz="1600" b="0" i="0" u="none" strike="noStrike" kern="1200" cap="none" spc="-10" normalizeH="0" baseline="0" noProof="0" dirty="0">
                <a:ln>
                  <a:noFill/>
                </a:ln>
                <a:solidFill>
                  <a:srgbClr val="1E4458"/>
                </a:solidFill>
                <a:effectLst/>
                <a:uLnTx/>
                <a:uFillTx/>
                <a:latin typeface="Gadugi"/>
                <a:ea typeface="+mn-ea"/>
                <a:cs typeface="Gadugi"/>
              </a:rPr>
              <a:t>sector</a:t>
            </a:r>
            <a:r>
              <a:rPr kumimoji="0" sz="1600" b="0" i="0" u="none" strike="noStrike" kern="1200" cap="none" spc="-75" normalizeH="0" baseline="0" noProof="0" dirty="0">
                <a:ln>
                  <a:noFill/>
                </a:ln>
                <a:solidFill>
                  <a:srgbClr val="1E4458"/>
                </a:solidFill>
                <a:effectLst/>
                <a:uLnTx/>
                <a:uFillTx/>
                <a:latin typeface="Gadugi"/>
                <a:ea typeface="+mn-ea"/>
                <a:cs typeface="Gadugi"/>
              </a:rPr>
              <a:t> </a:t>
            </a:r>
            <a:r>
              <a:rPr kumimoji="0" sz="1600" b="0" i="0" u="none" strike="noStrike" kern="1200" cap="none" spc="-10" normalizeH="0" baseline="0" noProof="0" dirty="0">
                <a:ln>
                  <a:noFill/>
                </a:ln>
                <a:solidFill>
                  <a:srgbClr val="1E4458"/>
                </a:solidFill>
                <a:effectLst/>
                <a:uLnTx/>
                <a:uFillTx/>
                <a:latin typeface="Gadugi"/>
                <a:ea typeface="+mn-ea"/>
                <a:cs typeface="Gadugi"/>
              </a:rPr>
              <a:t>workforce</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1612900" marR="0" lvl="2" indent="-228600" algn="l" defTabSz="914400" rtl="0" eaLnBrk="1" fontAlgn="auto" latinLnBrk="0" hangingPunct="1">
              <a:lnSpc>
                <a:spcPct val="100000"/>
              </a:lnSpc>
              <a:spcBef>
                <a:spcPts val="300"/>
              </a:spcBef>
              <a:spcAft>
                <a:spcPts val="0"/>
              </a:spcAft>
              <a:buClr>
                <a:srgbClr val="EA4945"/>
              </a:buClr>
              <a:buSzTx/>
              <a:buFont typeface="Arial"/>
              <a:buChar char="•"/>
              <a:tabLst>
                <a:tab pos="1612265" algn="l"/>
                <a:tab pos="1612900" algn="l"/>
              </a:tabLst>
              <a:defRPr/>
            </a:pPr>
            <a:r>
              <a:rPr kumimoji="0" sz="1600" b="0" i="0" u="none" strike="noStrike" kern="1200" cap="none" spc="-15" normalizeH="0" baseline="0" noProof="0" dirty="0">
                <a:ln>
                  <a:noFill/>
                </a:ln>
                <a:solidFill>
                  <a:srgbClr val="1E4458"/>
                </a:solidFill>
                <a:effectLst/>
                <a:uLnTx/>
                <a:uFillTx/>
                <a:latin typeface="Gadugi"/>
                <a:ea typeface="+mn-ea"/>
                <a:cs typeface="Gadugi"/>
              </a:rPr>
              <a:t>worker</a:t>
            </a:r>
            <a:r>
              <a:rPr kumimoji="0" sz="1600" b="0" i="0" u="none" strike="noStrike" kern="1200" cap="none" spc="-5" normalizeH="0" baseline="0" noProof="0" dirty="0">
                <a:ln>
                  <a:noFill/>
                </a:ln>
                <a:solidFill>
                  <a:srgbClr val="1E4458"/>
                </a:solidFill>
                <a:effectLst/>
                <a:uLnTx/>
                <a:uFillTx/>
                <a:latin typeface="Gadugi"/>
                <a:ea typeface="+mn-ea"/>
                <a:cs typeface="Gadugi"/>
              </a:rPr>
              <a:t> safety</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914400" marR="0" lvl="2" indent="0" algn="l" defTabSz="914400" rtl="0" eaLnBrk="1" fontAlgn="auto" latinLnBrk="0" hangingPunct="1">
              <a:lnSpc>
                <a:spcPct val="100000"/>
              </a:lnSpc>
              <a:spcBef>
                <a:spcPts val="45"/>
              </a:spcBef>
              <a:spcAft>
                <a:spcPts val="0"/>
              </a:spcAft>
              <a:buClr>
                <a:srgbClr val="EA4945"/>
              </a:buClr>
              <a:buSzTx/>
              <a:buFont typeface="Arial"/>
              <a:buChar char="•"/>
              <a:tabLst/>
              <a:defRPr/>
            </a:pPr>
            <a:endParaRPr kumimoji="0" sz="1850" b="0" i="0" u="none" strike="noStrike" kern="1200" cap="none" spc="0" normalizeH="0" baseline="0" noProof="0">
              <a:ln>
                <a:noFill/>
              </a:ln>
              <a:solidFill>
                <a:prstClr val="black"/>
              </a:solidFill>
              <a:effectLst/>
              <a:uLnTx/>
              <a:uFillTx/>
              <a:latin typeface="Gadugi"/>
              <a:ea typeface="+mn-ea"/>
              <a:cs typeface="Gadugi"/>
            </a:endParaRPr>
          </a:p>
          <a:p>
            <a:pPr marL="240665" marR="708660" lvl="0" indent="-228600" algn="l" defTabSz="914400" rtl="0" eaLnBrk="1" fontAlgn="auto" latinLnBrk="0" hangingPunct="1">
              <a:lnSpc>
                <a:spcPct val="100000"/>
              </a:lnSpc>
              <a:spcBef>
                <a:spcPts val="0"/>
              </a:spcBef>
              <a:spcAft>
                <a:spcPts val="0"/>
              </a:spcAft>
              <a:buClr>
                <a:srgbClr val="589BD1"/>
              </a:buClr>
              <a:buSzTx/>
              <a:buFont typeface="Arial"/>
              <a:buChar char="•"/>
              <a:tabLst>
                <a:tab pos="240665" algn="l"/>
                <a:tab pos="241300" algn="l"/>
              </a:tabLst>
              <a:defRPr/>
            </a:pPr>
            <a:r>
              <a:rPr kumimoji="0" sz="2000" b="0" i="0" u="none" strike="noStrike" kern="1200" cap="none" spc="0" normalizeH="0" baseline="0" noProof="0" dirty="0">
                <a:ln>
                  <a:noFill/>
                </a:ln>
                <a:solidFill>
                  <a:srgbClr val="1E4458"/>
                </a:solidFill>
                <a:effectLst/>
                <a:uLnTx/>
                <a:uFillTx/>
                <a:latin typeface="Gadugi"/>
                <a:ea typeface="+mn-ea"/>
                <a:cs typeface="Gadugi"/>
              </a:rPr>
              <a:t>New emphasis on the </a:t>
            </a:r>
            <a:r>
              <a:rPr kumimoji="0" sz="2000" b="0" i="0" u="none" strike="noStrike" kern="1200" cap="none" spc="-10" normalizeH="0" baseline="0" noProof="0" dirty="0">
                <a:ln>
                  <a:noFill/>
                </a:ln>
                <a:solidFill>
                  <a:srgbClr val="1E4458"/>
                </a:solidFill>
                <a:effectLst/>
                <a:uLnTx/>
                <a:uFillTx/>
                <a:latin typeface="Gadugi"/>
                <a:ea typeface="+mn-ea"/>
                <a:cs typeface="Gadugi"/>
              </a:rPr>
              <a:t>impact </a:t>
            </a:r>
            <a:r>
              <a:rPr kumimoji="0" sz="2000" b="0" i="0" u="none" strike="noStrike" kern="1200" cap="none" spc="-20" normalizeH="0" baseline="0" noProof="0" dirty="0">
                <a:ln>
                  <a:noFill/>
                </a:ln>
                <a:solidFill>
                  <a:srgbClr val="1E4458"/>
                </a:solidFill>
                <a:effectLst/>
                <a:uLnTx/>
                <a:uFillTx/>
                <a:latin typeface="Gadugi"/>
                <a:ea typeface="+mn-ea"/>
                <a:cs typeface="Gadugi"/>
              </a:rPr>
              <a:t>of </a:t>
            </a:r>
            <a:r>
              <a:rPr kumimoji="0" sz="2000" b="0" i="0" u="none" strike="noStrike" kern="1200" cap="none" spc="0" normalizeH="0" baseline="0" noProof="0" dirty="0">
                <a:ln>
                  <a:noFill/>
                </a:ln>
                <a:solidFill>
                  <a:srgbClr val="1E4458"/>
                </a:solidFill>
                <a:effectLst/>
                <a:uLnTx/>
                <a:uFillTx/>
                <a:latin typeface="Gadugi"/>
                <a:ea typeface="+mn-ea"/>
                <a:cs typeface="Gadugi"/>
              </a:rPr>
              <a:t>food </a:t>
            </a:r>
            <a:r>
              <a:rPr kumimoji="0" sz="2000" b="0" i="0" u="none" strike="noStrike" kern="1200" cap="none" spc="10" normalizeH="0" baseline="0" noProof="0" dirty="0">
                <a:ln>
                  <a:noFill/>
                </a:ln>
                <a:solidFill>
                  <a:srgbClr val="1E4458"/>
                </a:solidFill>
                <a:effectLst/>
                <a:uLnTx/>
                <a:uFillTx/>
                <a:latin typeface="Gadugi"/>
                <a:ea typeface="+mn-ea"/>
                <a:cs typeface="Gadugi"/>
              </a:rPr>
              <a:t>service </a:t>
            </a:r>
            <a:r>
              <a:rPr kumimoji="0" sz="2000" b="0" i="0" u="none" strike="noStrike" kern="1200" cap="none" spc="0" normalizeH="0" baseline="0" noProof="0" dirty="0">
                <a:ln>
                  <a:noFill/>
                </a:ln>
                <a:solidFill>
                  <a:srgbClr val="1E4458"/>
                </a:solidFill>
                <a:effectLst/>
                <a:uLnTx/>
                <a:uFillTx/>
                <a:latin typeface="Gadugi"/>
                <a:ea typeface="+mn-ea"/>
                <a:cs typeface="Gadugi"/>
              </a:rPr>
              <a:t>on</a:t>
            </a:r>
            <a:r>
              <a:rPr kumimoji="0" sz="2000" b="0" i="0" u="none" strike="noStrike" kern="1200" cap="none" spc="-245" normalizeH="0" baseline="0" noProof="0" dirty="0">
                <a:ln>
                  <a:noFill/>
                </a:ln>
                <a:solidFill>
                  <a:srgbClr val="1E4458"/>
                </a:solidFill>
                <a:effectLst/>
                <a:uLnTx/>
                <a:uFillTx/>
                <a:latin typeface="Gadugi"/>
                <a:ea typeface="+mn-ea"/>
                <a:cs typeface="Gadugi"/>
              </a:rPr>
              <a:t> </a:t>
            </a:r>
            <a:r>
              <a:rPr kumimoji="0" sz="2000" b="0" i="0" u="none" strike="noStrike" kern="1200" cap="none" spc="-5" normalizeH="0" baseline="0" noProof="0" dirty="0">
                <a:ln>
                  <a:noFill/>
                </a:ln>
                <a:solidFill>
                  <a:srgbClr val="1E4458"/>
                </a:solidFill>
                <a:effectLst/>
                <a:uLnTx/>
                <a:uFillTx/>
                <a:latin typeface="Gadugi"/>
                <a:ea typeface="+mn-ea"/>
                <a:cs typeface="Gadugi"/>
              </a:rPr>
              <a:t>climate  </a:t>
            </a:r>
            <a:r>
              <a:rPr kumimoji="0" sz="2000" b="0" i="0" u="none" strike="noStrike" kern="1200" cap="none" spc="0" normalizeH="0" baseline="0" noProof="0" dirty="0">
                <a:ln>
                  <a:noFill/>
                </a:ln>
                <a:solidFill>
                  <a:srgbClr val="1E4458"/>
                </a:solidFill>
                <a:effectLst/>
                <a:uLnTx/>
                <a:uFillTx/>
                <a:latin typeface="Gadugi"/>
                <a:ea typeface="+mn-ea"/>
                <a:cs typeface="Gadugi"/>
              </a:rPr>
              <a:t>change, </a:t>
            </a:r>
            <a:r>
              <a:rPr kumimoji="0" sz="2000" b="0" i="0" u="none" strike="noStrike" kern="1200" cap="none" spc="-15" normalizeH="0" baseline="0" noProof="0" dirty="0">
                <a:ln>
                  <a:noFill/>
                </a:ln>
                <a:solidFill>
                  <a:srgbClr val="1E4458"/>
                </a:solidFill>
                <a:effectLst/>
                <a:uLnTx/>
                <a:uFillTx/>
                <a:latin typeface="Gadugi"/>
                <a:ea typeface="+mn-ea"/>
                <a:cs typeface="Gadugi"/>
              </a:rPr>
              <a:t>sustainability, </a:t>
            </a:r>
            <a:r>
              <a:rPr kumimoji="0" sz="2000" b="0" i="0" u="none" strike="noStrike" kern="1200" cap="none" spc="0" normalizeH="0" baseline="0" noProof="0" dirty="0">
                <a:ln>
                  <a:noFill/>
                </a:ln>
                <a:solidFill>
                  <a:srgbClr val="1E4458"/>
                </a:solidFill>
                <a:effectLst/>
                <a:uLnTx/>
                <a:uFillTx/>
                <a:latin typeface="Gadugi"/>
                <a:ea typeface="+mn-ea"/>
                <a:cs typeface="Gadugi"/>
              </a:rPr>
              <a:t>and</a:t>
            </a:r>
            <a:r>
              <a:rPr kumimoji="0" sz="2000" b="0" i="0" u="none" strike="noStrike" kern="1200" cap="none" spc="-114" normalizeH="0" baseline="0" noProof="0" dirty="0">
                <a:ln>
                  <a:noFill/>
                </a:ln>
                <a:solidFill>
                  <a:srgbClr val="1E4458"/>
                </a:solidFill>
                <a:effectLst/>
                <a:uLnTx/>
                <a:uFillTx/>
                <a:latin typeface="Gadugi"/>
                <a:ea typeface="+mn-ea"/>
                <a:cs typeface="Gadugi"/>
              </a:rPr>
              <a:t> </a:t>
            </a:r>
            <a:r>
              <a:rPr kumimoji="0" sz="2000" b="0" i="0" u="none" strike="noStrike" kern="1200" cap="none" spc="0" normalizeH="0" baseline="0" noProof="0" dirty="0">
                <a:ln>
                  <a:noFill/>
                </a:ln>
                <a:solidFill>
                  <a:srgbClr val="1E4458"/>
                </a:solidFill>
                <a:effectLst/>
                <a:uLnTx/>
                <a:uFillTx/>
                <a:latin typeface="Gadugi"/>
                <a:ea typeface="+mn-ea"/>
                <a:cs typeface="Gadugi"/>
              </a:rPr>
              <a:t>equity</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5" name="object 5"/>
          <p:cNvSpPr txBox="1">
            <a:spLocks noGrp="1"/>
          </p:cNvSpPr>
          <p:nvPr>
            <p:ph type="title"/>
          </p:nvPr>
        </p:nvSpPr>
        <p:spPr>
          <a:xfrm>
            <a:off x="654634" y="1023177"/>
            <a:ext cx="3771900" cy="513715"/>
          </a:xfrm>
          <a:prstGeom prst="rect">
            <a:avLst/>
          </a:prstGeom>
        </p:spPr>
        <p:txBody>
          <a:bodyPr vert="horz" wrap="square" lIns="0" tIns="13335" rIns="0" bIns="0" rtlCol="0">
            <a:spAutoFit/>
          </a:bodyPr>
          <a:lstStyle/>
          <a:p>
            <a:pPr marL="12700">
              <a:lnSpc>
                <a:spcPct val="100000"/>
              </a:lnSpc>
              <a:spcBef>
                <a:spcPts val="105"/>
              </a:spcBef>
            </a:pPr>
            <a:r>
              <a:rPr spc="-30" dirty="0"/>
              <a:t>COVID-19 </a:t>
            </a:r>
            <a:r>
              <a:rPr spc="-5" dirty="0"/>
              <a:t>AND</a:t>
            </a:r>
            <a:r>
              <a:rPr spc="-50" dirty="0"/>
              <a:t> </a:t>
            </a:r>
            <a:r>
              <a:rPr dirty="0"/>
              <a:t>FSG</a:t>
            </a:r>
          </a:p>
        </p:txBody>
      </p:sp>
    </p:spTree>
    <p:extLst>
      <p:ext uri="{BB962C8B-B14F-4D97-AF65-F5344CB8AC3E}">
        <p14:creationId xmlns:p14="http://schemas.microsoft.com/office/powerpoint/2010/main" val="275713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6531" y="457200"/>
            <a:ext cx="11297920" cy="102235"/>
          </a:xfrm>
          <a:custGeom>
            <a:avLst/>
            <a:gdLst/>
            <a:ahLst/>
            <a:cxnLst/>
            <a:rect l="l" t="t" r="r" b="b"/>
            <a:pathLst>
              <a:path w="11297920" h="102234">
                <a:moveTo>
                  <a:pt x="0" y="0"/>
                </a:moveTo>
                <a:lnTo>
                  <a:pt x="11297412" y="0"/>
                </a:lnTo>
                <a:lnTo>
                  <a:pt x="11297412" y="102108"/>
                </a:lnTo>
                <a:lnTo>
                  <a:pt x="0" y="102108"/>
                </a:lnTo>
                <a:lnTo>
                  <a:pt x="0" y="0"/>
                </a:lnTo>
                <a:close/>
              </a:path>
            </a:pathLst>
          </a:custGeom>
          <a:solidFill>
            <a:srgbClr val="122C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46531" y="6562343"/>
            <a:ext cx="7145020" cy="97790"/>
          </a:xfrm>
          <a:custGeom>
            <a:avLst/>
            <a:gdLst/>
            <a:ahLst/>
            <a:cxnLst/>
            <a:rect l="l" t="t" r="r" b="b"/>
            <a:pathLst>
              <a:path w="7145020" h="97790">
                <a:moveTo>
                  <a:pt x="0" y="97535"/>
                </a:moveTo>
                <a:lnTo>
                  <a:pt x="7144512" y="97535"/>
                </a:lnTo>
                <a:lnTo>
                  <a:pt x="7144512" y="0"/>
                </a:lnTo>
                <a:lnTo>
                  <a:pt x="0" y="0"/>
                </a:lnTo>
                <a:lnTo>
                  <a:pt x="0" y="97535"/>
                </a:lnTo>
                <a:close/>
              </a:path>
            </a:pathLst>
          </a:custGeom>
          <a:solidFill>
            <a:srgbClr val="122C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7591043" y="6562343"/>
            <a:ext cx="609600" cy="97790"/>
          </a:xfrm>
          <a:custGeom>
            <a:avLst/>
            <a:gdLst/>
            <a:ahLst/>
            <a:cxnLst/>
            <a:rect l="l" t="t" r="r" b="b"/>
            <a:pathLst>
              <a:path w="609600" h="97790">
                <a:moveTo>
                  <a:pt x="0" y="0"/>
                </a:moveTo>
                <a:lnTo>
                  <a:pt x="609600" y="0"/>
                </a:lnTo>
                <a:lnTo>
                  <a:pt x="609600" y="97535"/>
                </a:lnTo>
                <a:lnTo>
                  <a:pt x="0" y="97535"/>
                </a:lnTo>
                <a:lnTo>
                  <a:pt x="0" y="0"/>
                </a:lnTo>
                <a:close/>
              </a:path>
            </a:pathLst>
          </a:custGeom>
          <a:solidFill>
            <a:srgbClr val="8A8D0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8196071" y="6562343"/>
            <a:ext cx="609600" cy="97790"/>
          </a:xfrm>
          <a:custGeom>
            <a:avLst/>
            <a:gdLst/>
            <a:ahLst/>
            <a:cxnLst/>
            <a:rect l="l" t="t" r="r" b="b"/>
            <a:pathLst>
              <a:path w="609600" h="97790">
                <a:moveTo>
                  <a:pt x="0" y="0"/>
                </a:moveTo>
                <a:lnTo>
                  <a:pt x="609600" y="0"/>
                </a:lnTo>
                <a:lnTo>
                  <a:pt x="609600" y="97535"/>
                </a:lnTo>
                <a:lnTo>
                  <a:pt x="0" y="97535"/>
                </a:lnTo>
                <a:lnTo>
                  <a:pt x="0" y="0"/>
                </a:lnTo>
                <a:close/>
              </a:path>
            </a:pathLst>
          </a:custGeom>
          <a:solidFill>
            <a:srgbClr val="56A0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8801100" y="6562343"/>
            <a:ext cx="609600" cy="97790"/>
          </a:xfrm>
          <a:custGeom>
            <a:avLst/>
            <a:gdLst/>
            <a:ahLst/>
            <a:cxnLst/>
            <a:rect l="l" t="t" r="r" b="b"/>
            <a:pathLst>
              <a:path w="609600" h="97790">
                <a:moveTo>
                  <a:pt x="0" y="0"/>
                </a:moveTo>
                <a:lnTo>
                  <a:pt x="609600" y="0"/>
                </a:lnTo>
                <a:lnTo>
                  <a:pt x="609600" y="97535"/>
                </a:lnTo>
                <a:lnTo>
                  <a:pt x="0" y="97535"/>
                </a:lnTo>
                <a:lnTo>
                  <a:pt x="0" y="0"/>
                </a:lnTo>
                <a:close/>
              </a:path>
            </a:pathLst>
          </a:custGeom>
          <a:solidFill>
            <a:srgbClr val="5ACC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9406128" y="6562343"/>
            <a:ext cx="554990" cy="97790"/>
          </a:xfrm>
          <a:custGeom>
            <a:avLst/>
            <a:gdLst/>
            <a:ahLst/>
            <a:cxnLst/>
            <a:rect l="l" t="t" r="r" b="b"/>
            <a:pathLst>
              <a:path w="554990" h="97790">
                <a:moveTo>
                  <a:pt x="0" y="97535"/>
                </a:moveTo>
                <a:lnTo>
                  <a:pt x="554736" y="97535"/>
                </a:lnTo>
                <a:lnTo>
                  <a:pt x="554736" y="0"/>
                </a:lnTo>
                <a:lnTo>
                  <a:pt x="0" y="0"/>
                </a:lnTo>
                <a:lnTo>
                  <a:pt x="0" y="97535"/>
                </a:lnTo>
                <a:close/>
              </a:path>
            </a:pathLst>
          </a:custGeom>
          <a:solidFill>
            <a:srgbClr val="FF73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9960864" y="6562343"/>
            <a:ext cx="609600" cy="97790"/>
          </a:xfrm>
          <a:custGeom>
            <a:avLst/>
            <a:gdLst/>
            <a:ahLst/>
            <a:cxnLst/>
            <a:rect l="l" t="t" r="r" b="b"/>
            <a:pathLst>
              <a:path w="609600" h="97790">
                <a:moveTo>
                  <a:pt x="0" y="0"/>
                </a:moveTo>
                <a:lnTo>
                  <a:pt x="609600" y="0"/>
                </a:lnTo>
                <a:lnTo>
                  <a:pt x="609600" y="97535"/>
                </a:lnTo>
                <a:lnTo>
                  <a:pt x="0" y="97535"/>
                </a:lnTo>
                <a:lnTo>
                  <a:pt x="0"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10565892" y="6562343"/>
            <a:ext cx="563880" cy="97790"/>
          </a:xfrm>
          <a:custGeom>
            <a:avLst/>
            <a:gdLst/>
            <a:ahLst/>
            <a:cxnLst/>
            <a:rect l="l" t="t" r="r" b="b"/>
            <a:pathLst>
              <a:path w="563879" h="97790">
                <a:moveTo>
                  <a:pt x="0" y="97535"/>
                </a:moveTo>
                <a:lnTo>
                  <a:pt x="563879" y="97535"/>
                </a:lnTo>
                <a:lnTo>
                  <a:pt x="563879" y="0"/>
                </a:lnTo>
                <a:lnTo>
                  <a:pt x="0" y="0"/>
                </a:lnTo>
                <a:lnTo>
                  <a:pt x="0" y="97535"/>
                </a:lnTo>
                <a:close/>
              </a:path>
            </a:pathLst>
          </a:custGeom>
          <a:solidFill>
            <a:srgbClr val="FDDC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11129771" y="6562343"/>
            <a:ext cx="609600" cy="97790"/>
          </a:xfrm>
          <a:custGeom>
            <a:avLst/>
            <a:gdLst/>
            <a:ahLst/>
            <a:cxnLst/>
            <a:rect l="l" t="t" r="r" b="b"/>
            <a:pathLst>
              <a:path w="609600" h="97790">
                <a:moveTo>
                  <a:pt x="0" y="0"/>
                </a:moveTo>
                <a:lnTo>
                  <a:pt x="609600" y="0"/>
                </a:lnTo>
                <a:lnTo>
                  <a:pt x="609600" y="97535"/>
                </a:lnTo>
                <a:lnTo>
                  <a:pt x="0" y="97535"/>
                </a:lnTo>
                <a:lnTo>
                  <a:pt x="0" y="0"/>
                </a:lnTo>
                <a:close/>
              </a:path>
            </a:pathLst>
          </a:custGeom>
          <a:solidFill>
            <a:srgbClr val="0847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342900" y="499872"/>
            <a:ext cx="11494007" cy="142951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txBox="1">
            <a:spLocks noGrp="1"/>
          </p:cNvSpPr>
          <p:nvPr>
            <p:ph type="title"/>
          </p:nvPr>
        </p:nvSpPr>
        <p:spPr>
          <a:xfrm>
            <a:off x="589102" y="941919"/>
            <a:ext cx="11121390" cy="513715"/>
          </a:xfrm>
          <a:prstGeom prst="rect">
            <a:avLst/>
          </a:prstGeom>
        </p:spPr>
        <p:txBody>
          <a:bodyPr vert="horz" wrap="square" lIns="0" tIns="13335" rIns="0" bIns="0" rtlCol="0">
            <a:spAutoFit/>
          </a:bodyPr>
          <a:lstStyle/>
          <a:p>
            <a:pPr marL="12700">
              <a:lnSpc>
                <a:spcPct val="100000"/>
              </a:lnSpc>
              <a:spcBef>
                <a:spcPts val="105"/>
              </a:spcBef>
            </a:pPr>
            <a:r>
              <a:rPr dirty="0"/>
              <a:t>WHY IS A WRITTEN </a:t>
            </a:r>
            <a:r>
              <a:rPr spc="-10" dirty="0"/>
              <a:t>AGREEMENT </a:t>
            </a:r>
            <a:r>
              <a:rPr dirty="0"/>
              <a:t>OR POLICY</a:t>
            </a:r>
            <a:r>
              <a:rPr spc="-390" dirty="0"/>
              <a:t> </a:t>
            </a:r>
            <a:r>
              <a:rPr spc="-10" dirty="0"/>
              <a:t>NECESSARY?</a:t>
            </a:r>
          </a:p>
        </p:txBody>
      </p:sp>
      <p:sp>
        <p:nvSpPr>
          <p:cNvPr id="13" name="object 13"/>
          <p:cNvSpPr txBox="1"/>
          <p:nvPr/>
        </p:nvSpPr>
        <p:spPr>
          <a:xfrm>
            <a:off x="819885" y="1909010"/>
            <a:ext cx="4667250" cy="3212465"/>
          </a:xfrm>
          <a:prstGeom prst="rect">
            <a:avLst/>
          </a:prstGeom>
        </p:spPr>
        <p:txBody>
          <a:bodyPr vert="horz" wrap="square" lIns="0" tIns="137160" rIns="0" bIns="0" rtlCol="0">
            <a:spAutoFit/>
          </a:bodyPr>
          <a:lstStyle/>
          <a:p>
            <a:pPr marL="241300" marR="0" lvl="0" indent="-228600" algn="l" defTabSz="914400" rtl="0" eaLnBrk="1" fontAlgn="auto" latinLnBrk="0" hangingPunct="1">
              <a:lnSpc>
                <a:spcPct val="100000"/>
              </a:lnSpc>
              <a:spcBef>
                <a:spcPts val="1080"/>
              </a:spcBef>
              <a:spcAft>
                <a:spcPts val="0"/>
              </a:spcAft>
              <a:buClr>
                <a:srgbClr val="56A0B8"/>
              </a:buClr>
              <a:buSzPct val="90000"/>
              <a:buFont typeface="Arial"/>
              <a:buChar char="•"/>
              <a:tabLst>
                <a:tab pos="240665" algn="l"/>
                <a:tab pos="24130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Clarify </a:t>
            </a:r>
            <a:r>
              <a:rPr kumimoji="0" sz="2000" b="0" i="0" u="none" strike="noStrike" kern="1200" cap="none" spc="-5" normalizeH="0" baseline="0" noProof="0" dirty="0">
                <a:ln>
                  <a:noFill/>
                </a:ln>
                <a:solidFill>
                  <a:srgbClr val="122C41"/>
                </a:solidFill>
                <a:effectLst/>
                <a:uLnTx/>
                <a:uFillTx/>
                <a:latin typeface="Gadugi"/>
                <a:ea typeface="+mn-ea"/>
                <a:cs typeface="Gadugi"/>
              </a:rPr>
              <a:t>expectations </a:t>
            </a:r>
            <a:r>
              <a:rPr kumimoji="0" sz="2000" b="0" i="0" u="none" strike="noStrike" kern="1200" cap="none" spc="0" normalizeH="0" baseline="0" noProof="0" dirty="0">
                <a:ln>
                  <a:noFill/>
                </a:ln>
                <a:solidFill>
                  <a:srgbClr val="122C41"/>
                </a:solidFill>
                <a:effectLst/>
                <a:uLnTx/>
                <a:uFillTx/>
                <a:latin typeface="Gadugi"/>
                <a:ea typeface="+mn-ea"/>
                <a:cs typeface="Gadugi"/>
              </a:rPr>
              <a:t>for</a:t>
            </a:r>
            <a:r>
              <a:rPr kumimoji="0" sz="2000" b="0" i="0" u="none" strike="noStrike" kern="1200" cap="none" spc="-4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vendors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241300" marR="0" lvl="0" indent="-228600" algn="l" defTabSz="914400" rtl="0" eaLnBrk="1" fontAlgn="auto" latinLnBrk="0" hangingPunct="1">
              <a:lnSpc>
                <a:spcPct val="100000"/>
              </a:lnSpc>
              <a:spcBef>
                <a:spcPts val="985"/>
              </a:spcBef>
              <a:spcAft>
                <a:spcPts val="0"/>
              </a:spcAft>
              <a:buClr>
                <a:srgbClr val="56A0B8"/>
              </a:buClr>
              <a:buSzPct val="90000"/>
              <a:buFont typeface="Arial"/>
              <a:buChar char="•"/>
              <a:tabLst>
                <a:tab pos="240665" algn="l"/>
                <a:tab pos="24130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Define </a:t>
            </a:r>
            <a:r>
              <a:rPr kumimoji="0" sz="2000" b="0" i="0" u="none" strike="noStrike" kern="1200" cap="none" spc="-10" normalizeH="0" baseline="0" noProof="0" dirty="0">
                <a:ln>
                  <a:noFill/>
                </a:ln>
                <a:solidFill>
                  <a:srgbClr val="122C41"/>
                </a:solidFill>
                <a:effectLst/>
                <a:uLnTx/>
                <a:uFillTx/>
                <a:latin typeface="Gadugi"/>
                <a:ea typeface="+mn-ea"/>
                <a:cs typeface="Gadugi"/>
              </a:rPr>
              <a:t>roles </a:t>
            </a:r>
            <a:r>
              <a:rPr kumimoji="0" sz="2000" b="0" i="0" u="none" strike="noStrike" kern="1200" cap="none" spc="0" normalizeH="0" baseline="0" noProof="0" dirty="0">
                <a:ln>
                  <a:noFill/>
                </a:ln>
                <a:solidFill>
                  <a:srgbClr val="122C41"/>
                </a:solidFill>
                <a:effectLst/>
                <a:uLnTx/>
                <a:uFillTx/>
                <a:latin typeface="Gadugi"/>
                <a:ea typeface="+mn-ea"/>
                <a:cs typeface="Gadugi"/>
              </a:rPr>
              <a:t>and</a:t>
            </a:r>
            <a:r>
              <a:rPr kumimoji="0" sz="2000" b="0" i="0" u="none" strike="noStrike" kern="1200" cap="none" spc="-1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responsibilities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241300" marR="0" lvl="0" indent="-228600" algn="l" defTabSz="914400" rtl="0" eaLnBrk="1" fontAlgn="auto" latinLnBrk="0" hangingPunct="1">
              <a:lnSpc>
                <a:spcPct val="100000"/>
              </a:lnSpc>
              <a:spcBef>
                <a:spcPts val="985"/>
              </a:spcBef>
              <a:spcAft>
                <a:spcPts val="0"/>
              </a:spcAft>
              <a:buClr>
                <a:srgbClr val="56A0B8"/>
              </a:buClr>
              <a:buSzPct val="90000"/>
              <a:buFont typeface="Arial"/>
              <a:buChar char="•"/>
              <a:tabLst>
                <a:tab pos="240665" algn="l"/>
                <a:tab pos="24130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Include measures </a:t>
            </a:r>
            <a:r>
              <a:rPr kumimoji="0" sz="2000" b="0" i="0" u="none" strike="noStrike" kern="1200" cap="none" spc="-20" normalizeH="0" baseline="0" noProof="0" dirty="0">
                <a:ln>
                  <a:noFill/>
                </a:ln>
                <a:solidFill>
                  <a:srgbClr val="122C41"/>
                </a:solidFill>
                <a:effectLst/>
                <a:uLnTx/>
                <a:uFillTx/>
                <a:latin typeface="Gadugi"/>
                <a:ea typeface="+mn-ea"/>
                <a:cs typeface="Gadugi"/>
              </a:rPr>
              <a:t>of</a:t>
            </a:r>
            <a:r>
              <a:rPr kumimoji="0" sz="2000" b="0" i="0" u="none" strike="noStrike" kern="1200" cap="none" spc="2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accountability</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241300" marR="0" lvl="0" indent="-228600" algn="l" defTabSz="914400" rtl="0" eaLnBrk="1" fontAlgn="auto" latinLnBrk="0" hangingPunct="1">
              <a:lnSpc>
                <a:spcPct val="100000"/>
              </a:lnSpc>
              <a:spcBef>
                <a:spcPts val="969"/>
              </a:spcBef>
              <a:spcAft>
                <a:spcPts val="0"/>
              </a:spcAft>
              <a:buClr>
                <a:srgbClr val="56A0B8"/>
              </a:buClr>
              <a:buSzPct val="90000"/>
              <a:buFont typeface="Arial"/>
              <a:buChar char="•"/>
              <a:tabLst>
                <a:tab pos="240665" algn="l"/>
                <a:tab pos="24130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Sustainability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5" normalizeH="0" baseline="0" noProof="0" dirty="0">
                <a:ln>
                  <a:noFill/>
                </a:ln>
                <a:solidFill>
                  <a:srgbClr val="122C41"/>
                </a:solidFill>
                <a:effectLst/>
                <a:uLnTx/>
                <a:uFillTx/>
                <a:latin typeface="Gadugi"/>
                <a:ea typeface="+mn-ea"/>
                <a:cs typeface="Gadugi"/>
              </a:rPr>
              <a:t>FSG</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241300" marR="0" lvl="0" indent="-228600" algn="l" defTabSz="914400" rtl="0" eaLnBrk="1" fontAlgn="auto" latinLnBrk="0" hangingPunct="1">
              <a:lnSpc>
                <a:spcPct val="100000"/>
              </a:lnSpc>
              <a:spcBef>
                <a:spcPts val="985"/>
              </a:spcBef>
              <a:spcAft>
                <a:spcPts val="0"/>
              </a:spcAft>
              <a:buClr>
                <a:srgbClr val="56A0B8"/>
              </a:buClr>
              <a:buSzPct val="90000"/>
              <a:buFont typeface="Arial"/>
              <a:buChar char="•"/>
              <a:tabLst>
                <a:tab pos="240665" algn="l"/>
                <a:tab pos="241300" algn="l"/>
              </a:tabLst>
              <a:defRPr/>
            </a:pPr>
            <a:r>
              <a:rPr kumimoji="0" sz="2000" b="0" i="0" u="none" strike="noStrike" kern="1200" cap="none" spc="-15" normalizeH="0" baseline="0" noProof="0" dirty="0">
                <a:ln>
                  <a:noFill/>
                </a:ln>
                <a:solidFill>
                  <a:srgbClr val="122C41"/>
                </a:solidFill>
                <a:effectLst/>
                <a:uLnTx/>
                <a:uFillTx/>
                <a:latin typeface="Gadugi"/>
                <a:ea typeface="+mn-ea"/>
                <a:cs typeface="Gadugi"/>
              </a:rPr>
              <a:t>Requires </a:t>
            </a:r>
            <a:r>
              <a:rPr kumimoji="0" sz="2000" b="0" i="0" u="none" strike="noStrike" kern="1200" cap="none" spc="-5" normalizeH="0" baseline="0" noProof="0" dirty="0">
                <a:ln>
                  <a:noFill/>
                </a:ln>
                <a:solidFill>
                  <a:srgbClr val="122C41"/>
                </a:solidFill>
                <a:effectLst/>
                <a:uLnTx/>
                <a:uFillTx/>
                <a:latin typeface="Gadugi"/>
                <a:ea typeface="+mn-ea"/>
                <a:cs typeface="Gadugi"/>
              </a:rPr>
              <a:t>decision-maker</a:t>
            </a:r>
            <a:r>
              <a:rPr kumimoji="0" sz="2000" b="0" i="0" u="none" strike="noStrike" kern="1200" cap="none" spc="35"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“buy-in”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241300" marR="5080" lvl="0" indent="-228600" algn="l" defTabSz="914400" rtl="0" eaLnBrk="1" fontAlgn="auto" latinLnBrk="0" hangingPunct="1">
              <a:lnSpc>
                <a:spcPts val="2400"/>
              </a:lnSpc>
              <a:spcBef>
                <a:spcPts val="1065"/>
              </a:spcBef>
              <a:spcAft>
                <a:spcPts val="0"/>
              </a:spcAft>
              <a:buClr>
                <a:srgbClr val="56A0B8"/>
              </a:buClr>
              <a:buSzPct val="90000"/>
              <a:buFont typeface="Arial"/>
              <a:buChar char="•"/>
              <a:tabLst>
                <a:tab pos="240665" algn="l"/>
                <a:tab pos="24130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Communicates the </a:t>
            </a:r>
            <a:r>
              <a:rPr kumimoji="0" sz="2100" b="0" i="1" u="heavy" strike="noStrike" kern="1200" cap="none" spc="-45" normalizeH="0" baseline="0" noProof="0" dirty="0">
                <a:ln>
                  <a:noFill/>
                </a:ln>
                <a:solidFill>
                  <a:srgbClr val="122C41"/>
                </a:solidFill>
                <a:effectLst/>
                <a:uLnTx/>
                <a:uFill>
                  <a:solidFill>
                    <a:srgbClr val="122C41"/>
                  </a:solidFill>
                </a:uFill>
                <a:latin typeface="Gadugi"/>
                <a:ea typeface="+mn-ea"/>
                <a:cs typeface="Gadugi"/>
              </a:rPr>
              <a:t>priorities</a:t>
            </a:r>
            <a:r>
              <a:rPr kumimoji="0" sz="2100" b="0" i="1" u="none" strike="noStrike" kern="1200" cap="none" spc="-45"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and </a:t>
            </a:r>
            <a:r>
              <a:rPr kumimoji="0" sz="2100" b="0" i="1" u="heavy" strike="noStrike" kern="1200" cap="none" spc="-55" normalizeH="0" baseline="0" noProof="0" dirty="0">
                <a:ln>
                  <a:noFill/>
                </a:ln>
                <a:solidFill>
                  <a:srgbClr val="122C41"/>
                </a:solidFill>
                <a:effectLst/>
                <a:uLnTx/>
                <a:uFill>
                  <a:solidFill>
                    <a:srgbClr val="122C41"/>
                  </a:solidFill>
                </a:uFill>
                <a:latin typeface="Gadugi"/>
                <a:ea typeface="+mn-ea"/>
                <a:cs typeface="Gadugi"/>
              </a:rPr>
              <a:t>values </a:t>
            </a:r>
            <a:r>
              <a:rPr kumimoji="0" sz="2100" b="0" i="1" u="none" strike="noStrike" kern="1200" cap="none" spc="-55" normalizeH="0" baseline="0" noProof="0" dirty="0">
                <a:ln>
                  <a:noFill/>
                </a:ln>
                <a:solidFill>
                  <a:srgbClr val="122C41"/>
                </a:solidFill>
                <a:effectLst/>
                <a:uLnTx/>
                <a:uFillTx/>
                <a:latin typeface="Gadugi"/>
                <a:ea typeface="+mn-ea"/>
                <a:cs typeface="Gadugi"/>
              </a:rPr>
              <a:t>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0" normalizeH="0" baseline="0" noProof="0" dirty="0">
                <a:ln>
                  <a:noFill/>
                </a:ln>
                <a:solidFill>
                  <a:srgbClr val="122C41"/>
                </a:solidFill>
                <a:effectLst/>
                <a:uLnTx/>
                <a:uFillTx/>
                <a:latin typeface="Gadugi"/>
                <a:ea typeface="+mn-ea"/>
                <a:cs typeface="Gadugi"/>
              </a:rPr>
              <a:t>a business or </a:t>
            </a:r>
            <a:r>
              <a:rPr kumimoji="0" sz="2000" b="0" i="0" u="none" strike="noStrike" kern="1200" cap="none" spc="-5" normalizeH="0" baseline="0" noProof="0" dirty="0">
                <a:ln>
                  <a:noFill/>
                </a:ln>
                <a:solidFill>
                  <a:srgbClr val="122C41"/>
                </a:solidFill>
                <a:effectLst/>
                <a:uLnTx/>
                <a:uFillTx/>
                <a:latin typeface="Gadugi"/>
                <a:ea typeface="+mn-ea"/>
                <a:cs typeface="Gadugi"/>
              </a:rPr>
              <a:t>organization (e.g.  creating </a:t>
            </a:r>
            <a:r>
              <a:rPr kumimoji="0" sz="2000" b="0" i="0" u="none" strike="noStrike" kern="1200" cap="none" spc="0" normalizeH="0" baseline="0" noProof="0" dirty="0">
                <a:ln>
                  <a:noFill/>
                </a:ln>
                <a:solidFill>
                  <a:srgbClr val="122C41"/>
                </a:solidFill>
                <a:effectLst/>
                <a:uLnTx/>
                <a:uFillTx/>
                <a:latin typeface="Gadugi"/>
                <a:ea typeface="+mn-ea"/>
                <a:cs typeface="Gadugi"/>
              </a:rPr>
              <a:t>a </a:t>
            </a:r>
            <a:r>
              <a:rPr kumimoji="0" sz="2000" b="0" i="0" u="none" strike="noStrike" kern="1200" cap="none" spc="-20" normalizeH="0" baseline="0" noProof="0" dirty="0">
                <a:ln>
                  <a:noFill/>
                </a:ln>
                <a:solidFill>
                  <a:srgbClr val="122C41"/>
                </a:solidFill>
                <a:effectLst/>
                <a:uLnTx/>
                <a:uFillTx/>
                <a:latin typeface="Gadugi"/>
                <a:ea typeface="+mn-ea"/>
                <a:cs typeface="Gadugi"/>
              </a:rPr>
              <a:t>“culture of</a:t>
            </a:r>
            <a:r>
              <a:rPr kumimoji="0" sz="2000" b="0" i="0" u="none" strike="noStrike" kern="1200" cap="none" spc="-15"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health”)</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14" name="object 14"/>
          <p:cNvSpPr/>
          <p:nvPr/>
        </p:nvSpPr>
        <p:spPr>
          <a:xfrm>
            <a:off x="6705600" y="1903476"/>
            <a:ext cx="3424428" cy="44135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88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Arial" panose="020B0604020202020204" pitchFamily="34" charset="0"/>
                <a:cs typeface="Arial" panose="020B0604020202020204" pitchFamily="34" charset="0"/>
              </a:rPr>
              <a:t>NOPREN HER Summer Series for Students</a:t>
            </a:r>
          </a:p>
        </p:txBody>
      </p:sp>
      <p:sp>
        <p:nvSpPr>
          <p:cNvPr id="3" name="TextBox 2">
            <a:extLst>
              <a:ext uri="{FF2B5EF4-FFF2-40B4-BE49-F238E27FC236}">
                <a16:creationId xmlns:a16="http://schemas.microsoft.com/office/drawing/2014/main" id="{50D0C615-B52C-4322-9FC8-FFCDE4D55190}"/>
              </a:ext>
            </a:extLst>
          </p:cNvPr>
          <p:cNvSpPr txBox="1"/>
          <p:nvPr/>
        </p:nvSpPr>
        <p:spPr>
          <a:xfrm>
            <a:off x="331807" y="1206132"/>
            <a:ext cx="11528385" cy="5201424"/>
          </a:xfrm>
          <a:prstGeom prst="rect">
            <a:avLst/>
          </a:prstGeom>
          <a:noFill/>
        </p:spPr>
        <p:txBody>
          <a:bodyPr wrap="square" rtlCol="0">
            <a:spAutoFit/>
          </a:bodyPr>
          <a:lstStyle/>
          <a:p>
            <a:pPr marL="342900" indent="-342900">
              <a:buFont typeface="Arial" panose="020B0604020202020204" pitchFamily="34" charset="0"/>
              <a:buChar char="•"/>
            </a:pPr>
            <a:r>
              <a:rPr lang="en-US" sz="2800" u="sng" dirty="0"/>
              <a:t>Weekly</a:t>
            </a:r>
            <a:r>
              <a:rPr lang="en-US" sz="2800" dirty="0"/>
              <a:t> speaker series that takes a deep dive into policy, systems, and environmental (PSE) change strategies that promote healthy eating among children and families, during and after the COVID-19 pandemic, by exploring various local, state, federal, and tribal nutrition policies and programs. </a:t>
            </a:r>
          </a:p>
          <a:p>
            <a:endParaRPr lang="en-US" sz="2800" dirty="0"/>
          </a:p>
          <a:p>
            <a:pPr marL="342900" indent="-342900">
              <a:buFont typeface="Arial" panose="020B0604020202020204" pitchFamily="34" charset="0"/>
              <a:buChar char="•"/>
            </a:pPr>
            <a:r>
              <a:rPr lang="en-US" sz="2800" dirty="0"/>
              <a:t>Students will hear from experts and leaders in the field who will present on the fundamentals of each topic, along with relevant professional opportunities in research, policy, and practice.</a:t>
            </a:r>
          </a:p>
          <a:p>
            <a:endParaRPr lang="en-US" sz="2800" dirty="0"/>
          </a:p>
          <a:p>
            <a:pPr marL="342900" indent="-342900">
              <a:buFont typeface="Arial" panose="020B0604020202020204" pitchFamily="34" charset="0"/>
              <a:buChar char="•"/>
            </a:pPr>
            <a:r>
              <a:rPr lang="en-US" sz="2800" dirty="0"/>
              <a:t>The series will take place </a:t>
            </a:r>
            <a:r>
              <a:rPr lang="en-US" sz="2800" b="1" dirty="0"/>
              <a:t>every Wednesday @ 4pm to 5pm EST from June 16th-July 28th</a:t>
            </a:r>
            <a:r>
              <a:rPr lang="en-US" sz="2800" dirty="0"/>
              <a:t>. </a:t>
            </a:r>
          </a:p>
          <a:p>
            <a:r>
              <a:rPr lang="en-US" sz="2400" b="1" dirty="0"/>
              <a:t> </a:t>
            </a:r>
            <a:endParaRPr lang="en-US" sz="2400" dirty="0"/>
          </a:p>
        </p:txBody>
      </p:sp>
    </p:spTree>
    <p:extLst>
      <p:ext uri="{BB962C8B-B14F-4D97-AF65-F5344CB8AC3E}">
        <p14:creationId xmlns:p14="http://schemas.microsoft.com/office/powerpoint/2010/main" val="990798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452628"/>
            <a:ext cx="3710939" cy="10363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8037576" y="449579"/>
            <a:ext cx="3710939"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4238244" y="452628"/>
            <a:ext cx="3710939" cy="10058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43483" y="3081528"/>
            <a:ext cx="11269980" cy="33131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0" y="638555"/>
            <a:ext cx="12192000" cy="6219825"/>
          </a:xfrm>
          <a:custGeom>
            <a:avLst/>
            <a:gdLst/>
            <a:ahLst/>
            <a:cxnLst/>
            <a:rect l="l" t="t" r="r" b="b"/>
            <a:pathLst>
              <a:path w="12192000" h="6219825">
                <a:moveTo>
                  <a:pt x="0" y="6219444"/>
                </a:moveTo>
                <a:lnTo>
                  <a:pt x="12192000" y="6219444"/>
                </a:lnTo>
                <a:lnTo>
                  <a:pt x="12192000" y="0"/>
                </a:lnTo>
                <a:lnTo>
                  <a:pt x="0" y="0"/>
                </a:lnTo>
                <a:lnTo>
                  <a:pt x="0" y="621944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1170432" y="1208532"/>
            <a:ext cx="4686299" cy="47350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6731507" y="719328"/>
            <a:ext cx="5017007" cy="567537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7340673" y="2389017"/>
            <a:ext cx="3537585" cy="1068070"/>
          </a:xfrm>
          <a:prstGeom prst="rect">
            <a:avLst/>
          </a:prstGeom>
        </p:spPr>
        <p:txBody>
          <a:bodyPr vert="horz" wrap="square" lIns="0" tIns="74295" rIns="0" bIns="0" rtlCol="0">
            <a:spAutoFit/>
          </a:bodyPr>
          <a:lstStyle/>
          <a:p>
            <a:pPr marL="12700" marR="5080">
              <a:lnSpc>
                <a:spcPts val="3890"/>
              </a:lnSpc>
              <a:spcBef>
                <a:spcPts val="585"/>
              </a:spcBef>
            </a:pPr>
            <a:r>
              <a:rPr sz="3600" dirty="0"/>
              <a:t>FSG </a:t>
            </a:r>
            <a:r>
              <a:rPr sz="3600" spc="-5" dirty="0"/>
              <a:t>POLICY  </a:t>
            </a:r>
            <a:r>
              <a:rPr sz="3600" spc="5" dirty="0"/>
              <a:t>O</a:t>
            </a:r>
            <a:r>
              <a:rPr sz="3600" spc="-5" dirty="0"/>
              <a:t>PP</a:t>
            </a:r>
            <a:r>
              <a:rPr sz="3600" dirty="0"/>
              <a:t>O</a:t>
            </a:r>
            <a:r>
              <a:rPr sz="3600" spc="-5" dirty="0"/>
              <a:t>RTU</a:t>
            </a:r>
            <a:r>
              <a:rPr sz="3600" dirty="0"/>
              <a:t>NITI</a:t>
            </a:r>
            <a:r>
              <a:rPr sz="3600" spc="5" dirty="0"/>
              <a:t>E</a:t>
            </a:r>
            <a:r>
              <a:rPr sz="3600" dirty="0"/>
              <a:t>S</a:t>
            </a:r>
            <a:endParaRPr sz="3600"/>
          </a:p>
        </p:txBody>
      </p:sp>
    </p:spTree>
    <p:extLst>
      <p:ext uri="{BB962C8B-B14F-4D97-AF65-F5344CB8AC3E}">
        <p14:creationId xmlns:p14="http://schemas.microsoft.com/office/powerpoint/2010/main" val="1966869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21615"/>
            <a:ext cx="3999229" cy="513715"/>
          </a:xfrm>
          <a:prstGeom prst="rect">
            <a:avLst/>
          </a:prstGeom>
        </p:spPr>
        <p:txBody>
          <a:bodyPr vert="horz" wrap="square" lIns="0" tIns="13335" rIns="0" bIns="0" rtlCol="0">
            <a:spAutoFit/>
          </a:bodyPr>
          <a:lstStyle/>
          <a:p>
            <a:pPr marL="12700">
              <a:lnSpc>
                <a:spcPct val="100000"/>
              </a:lnSpc>
              <a:spcBef>
                <a:spcPts val="105"/>
              </a:spcBef>
            </a:pPr>
            <a:r>
              <a:rPr dirty="0"/>
              <a:t>SCIENCE </a:t>
            </a:r>
            <a:r>
              <a:rPr spc="-25" dirty="0"/>
              <a:t>TO</a:t>
            </a:r>
            <a:r>
              <a:rPr spc="-225" dirty="0"/>
              <a:t> </a:t>
            </a:r>
            <a:r>
              <a:rPr dirty="0"/>
              <a:t>POLICY</a:t>
            </a:r>
          </a:p>
        </p:txBody>
      </p:sp>
      <p:sp>
        <p:nvSpPr>
          <p:cNvPr id="3" name="object 3"/>
          <p:cNvSpPr txBox="1"/>
          <p:nvPr/>
        </p:nvSpPr>
        <p:spPr>
          <a:xfrm>
            <a:off x="350145" y="5756431"/>
            <a:ext cx="7285990" cy="638810"/>
          </a:xfrm>
          <a:prstGeom prst="rect">
            <a:avLst/>
          </a:prstGeom>
        </p:spPr>
        <p:txBody>
          <a:bodyPr vert="horz" wrap="square" lIns="0" tIns="10160" rIns="0" bIns="0" rtlCol="0">
            <a:spAutoFit/>
          </a:bodyPr>
          <a:lstStyle/>
          <a:p>
            <a:pPr marL="167640" marR="5080" lvl="0" indent="-155575" algn="l" defTabSz="914400" rtl="0" eaLnBrk="1" fontAlgn="auto" latinLnBrk="0" hangingPunct="1">
              <a:lnSpc>
                <a:spcPct val="101000"/>
              </a:lnSpc>
              <a:spcBef>
                <a:spcPts val="80"/>
              </a:spcBef>
              <a:spcAft>
                <a:spcPts val="0"/>
              </a:spcAft>
              <a:buClrTx/>
              <a:buSzTx/>
              <a:buFontTx/>
              <a:buNone/>
              <a:tabLst/>
              <a:defRPr/>
            </a:pPr>
            <a:r>
              <a:rPr kumimoji="0" sz="2000" b="1" i="0" u="none" strike="noStrike" kern="1200" cap="none" spc="-15" normalizeH="0" baseline="0" noProof="0" dirty="0">
                <a:ln>
                  <a:noFill/>
                </a:ln>
                <a:solidFill>
                  <a:srgbClr val="5F5F5F"/>
                </a:solidFill>
                <a:effectLst/>
                <a:uLnTx/>
                <a:uFillTx/>
                <a:latin typeface="Gadugi"/>
                <a:ea typeface="+mn-ea"/>
                <a:cs typeface="Gadugi"/>
              </a:rPr>
              <a:t>First-ever </a:t>
            </a:r>
            <a:r>
              <a:rPr kumimoji="0" sz="2000" b="1" i="0" u="none" strike="noStrike" kern="1200" cap="none" spc="-10" normalizeH="0" baseline="0" noProof="0" dirty="0">
                <a:ln>
                  <a:noFill/>
                </a:ln>
                <a:solidFill>
                  <a:srgbClr val="5F5F5F"/>
                </a:solidFill>
                <a:effectLst/>
                <a:uLnTx/>
                <a:uFillTx/>
                <a:latin typeface="Gadugi"/>
                <a:ea typeface="+mn-ea"/>
                <a:cs typeface="Gadugi"/>
              </a:rPr>
              <a:t>FSG </a:t>
            </a:r>
            <a:r>
              <a:rPr kumimoji="0" sz="2000" b="1" i="0" u="none" strike="noStrike" kern="1200" cap="none" spc="-5" normalizeH="0" baseline="0" noProof="0" dirty="0">
                <a:ln>
                  <a:noFill/>
                </a:ln>
                <a:solidFill>
                  <a:srgbClr val="5F5F5F"/>
                </a:solidFill>
                <a:effectLst/>
                <a:uLnTx/>
                <a:uFillTx/>
                <a:latin typeface="Gadugi"/>
                <a:ea typeface="+mn-ea"/>
                <a:cs typeface="Gadugi"/>
              </a:rPr>
              <a:t>policy </a:t>
            </a:r>
            <a:r>
              <a:rPr kumimoji="0" sz="2000" b="1" i="0" u="none" strike="noStrike" kern="1200" cap="none" spc="0" normalizeH="0" baseline="0" noProof="0" dirty="0">
                <a:ln>
                  <a:noFill/>
                </a:ln>
                <a:solidFill>
                  <a:srgbClr val="5F5F5F"/>
                </a:solidFill>
                <a:effectLst/>
                <a:uLnTx/>
                <a:uFillTx/>
                <a:latin typeface="Gadugi"/>
                <a:ea typeface="+mn-ea"/>
                <a:cs typeface="Gadugi"/>
              </a:rPr>
              <a:t>was </a:t>
            </a:r>
            <a:r>
              <a:rPr kumimoji="0" sz="2000" b="1" i="0" u="none" strike="noStrike" kern="1200" cap="none" spc="-5" normalizeH="0" baseline="0" noProof="0" dirty="0">
                <a:ln>
                  <a:noFill/>
                </a:ln>
                <a:solidFill>
                  <a:srgbClr val="5F5F5F"/>
                </a:solidFill>
                <a:effectLst/>
                <a:uLnTx/>
                <a:uFillTx/>
                <a:latin typeface="Gadugi"/>
                <a:ea typeface="+mn-ea"/>
                <a:cs typeface="Gadugi"/>
              </a:rPr>
              <a:t>adopted </a:t>
            </a:r>
            <a:r>
              <a:rPr kumimoji="0" sz="2000" b="1" i="0" u="none" strike="noStrike" kern="1200" cap="none" spc="5" normalizeH="0" baseline="0" noProof="0" dirty="0">
                <a:ln>
                  <a:noFill/>
                </a:ln>
                <a:solidFill>
                  <a:srgbClr val="5F5F5F"/>
                </a:solidFill>
                <a:effectLst/>
                <a:uLnTx/>
                <a:uFillTx/>
                <a:latin typeface="Gadugi"/>
                <a:ea typeface="+mn-ea"/>
                <a:cs typeface="Gadugi"/>
              </a:rPr>
              <a:t>by </a:t>
            </a:r>
            <a:r>
              <a:rPr kumimoji="0" sz="2000" b="1" i="0" u="none" strike="noStrike" kern="1200" cap="none" spc="0" normalizeH="0" baseline="0" noProof="0" dirty="0">
                <a:ln>
                  <a:noFill/>
                </a:ln>
                <a:solidFill>
                  <a:srgbClr val="5F5F5F"/>
                </a:solidFill>
                <a:effectLst/>
                <a:uLnTx/>
                <a:uFillTx/>
                <a:latin typeface="Gadugi"/>
                <a:ea typeface="+mn-ea"/>
                <a:cs typeface="Gadugi"/>
              </a:rPr>
              <a:t>the </a:t>
            </a:r>
            <a:r>
              <a:rPr kumimoji="0" sz="2000" b="1" i="0" u="none" strike="noStrike" kern="1200" cap="none" spc="10" normalizeH="0" baseline="0" noProof="0" dirty="0">
                <a:ln>
                  <a:noFill/>
                </a:ln>
                <a:solidFill>
                  <a:srgbClr val="5F5F5F"/>
                </a:solidFill>
                <a:effectLst/>
                <a:uLnTx/>
                <a:uFillTx/>
                <a:latin typeface="Gadugi"/>
                <a:ea typeface="+mn-ea"/>
                <a:cs typeface="Gadugi"/>
              </a:rPr>
              <a:t>MASO </a:t>
            </a:r>
            <a:r>
              <a:rPr kumimoji="0" sz="2000" b="1" i="0" u="none" strike="noStrike" kern="1200" cap="none" spc="-5" normalizeH="0" baseline="0" noProof="0" dirty="0">
                <a:ln>
                  <a:noFill/>
                </a:ln>
                <a:solidFill>
                  <a:srgbClr val="5F5F5F"/>
                </a:solidFill>
                <a:effectLst/>
                <a:uLnTx/>
                <a:uFillTx/>
                <a:latin typeface="Gadugi"/>
                <a:ea typeface="+mn-ea"/>
                <a:cs typeface="Gadugi"/>
              </a:rPr>
              <a:t>policy </a:t>
            </a:r>
            <a:r>
              <a:rPr kumimoji="0" sz="2000" b="1" i="0" u="none" strike="noStrike" kern="1200" cap="none" spc="-10" normalizeH="0" baseline="0" noProof="0" dirty="0">
                <a:ln>
                  <a:noFill/>
                </a:ln>
                <a:solidFill>
                  <a:srgbClr val="5F5F5F"/>
                </a:solidFill>
                <a:effectLst/>
                <a:uLnTx/>
                <a:uFillTx/>
                <a:latin typeface="Gadugi"/>
                <a:ea typeface="+mn-ea"/>
                <a:cs typeface="Gadugi"/>
              </a:rPr>
              <a:t>board  </a:t>
            </a:r>
            <a:r>
              <a:rPr kumimoji="0" sz="2000" b="1" i="0" u="none" strike="noStrike" kern="1200" cap="none" spc="0" normalizeH="0" baseline="0" noProof="0" dirty="0">
                <a:ln>
                  <a:noFill/>
                </a:ln>
                <a:solidFill>
                  <a:srgbClr val="5F5F5F"/>
                </a:solidFill>
                <a:effectLst/>
                <a:uLnTx/>
                <a:uFillTx/>
                <a:latin typeface="Gadugi"/>
                <a:ea typeface="+mn-ea"/>
                <a:cs typeface="Gadugi"/>
              </a:rPr>
              <a:t>and </a:t>
            </a:r>
            <a:r>
              <a:rPr kumimoji="0" sz="2000" b="1" i="0" u="none" strike="noStrike" kern="1200" cap="none" spc="-5" normalizeH="0" baseline="0" noProof="0" dirty="0">
                <a:ln>
                  <a:noFill/>
                </a:ln>
                <a:solidFill>
                  <a:srgbClr val="5F5F5F"/>
                </a:solidFill>
                <a:effectLst/>
                <a:uLnTx/>
                <a:uFillTx/>
                <a:latin typeface="Gadugi"/>
                <a:ea typeface="+mn-ea"/>
                <a:cs typeface="Gadugi"/>
              </a:rPr>
              <a:t>signed </a:t>
            </a:r>
            <a:r>
              <a:rPr kumimoji="0" sz="2000" b="1" i="0" u="none" strike="noStrike" kern="1200" cap="none" spc="5" normalizeH="0" baseline="0" noProof="0" dirty="0">
                <a:ln>
                  <a:noFill/>
                </a:ln>
                <a:solidFill>
                  <a:srgbClr val="5F5F5F"/>
                </a:solidFill>
                <a:effectLst/>
                <a:uLnTx/>
                <a:uFillTx/>
                <a:latin typeface="Gadugi"/>
                <a:ea typeface="+mn-ea"/>
                <a:cs typeface="Gadugi"/>
              </a:rPr>
              <a:t>by </a:t>
            </a:r>
            <a:r>
              <a:rPr kumimoji="0" sz="2000" b="1" i="0" u="none" strike="noStrike" kern="1200" cap="none" spc="-55" normalizeH="0" baseline="0" noProof="0" dirty="0">
                <a:ln>
                  <a:noFill/>
                </a:ln>
                <a:solidFill>
                  <a:srgbClr val="5F5F5F"/>
                </a:solidFill>
                <a:effectLst/>
                <a:uLnTx/>
                <a:uFillTx/>
                <a:latin typeface="Gadugi"/>
                <a:ea typeface="+mn-ea"/>
                <a:cs typeface="Gadugi"/>
              </a:rPr>
              <a:t>CDC’s </a:t>
            </a:r>
            <a:r>
              <a:rPr kumimoji="0" sz="2000" b="1" i="0" u="none" strike="noStrike" kern="1200" cap="none" spc="-5" normalizeH="0" baseline="0" noProof="0" dirty="0">
                <a:ln>
                  <a:noFill/>
                </a:ln>
                <a:solidFill>
                  <a:srgbClr val="5F5F5F"/>
                </a:solidFill>
                <a:effectLst/>
                <a:uLnTx/>
                <a:uFillTx/>
                <a:latin typeface="Gadugi"/>
                <a:ea typeface="+mn-ea"/>
                <a:cs typeface="Gadugi"/>
              </a:rPr>
              <a:t>Chief </a:t>
            </a:r>
            <a:r>
              <a:rPr kumimoji="0" sz="2000" b="1" i="0" u="none" strike="noStrike" kern="1200" cap="none" spc="10" normalizeH="0" baseline="0" noProof="0" dirty="0">
                <a:ln>
                  <a:noFill/>
                </a:ln>
                <a:solidFill>
                  <a:srgbClr val="5F5F5F"/>
                </a:solidFill>
                <a:effectLst/>
                <a:uLnTx/>
                <a:uFillTx/>
                <a:latin typeface="Gadugi"/>
                <a:ea typeface="+mn-ea"/>
                <a:cs typeface="Gadugi"/>
              </a:rPr>
              <a:t>Operating </a:t>
            </a:r>
            <a:r>
              <a:rPr kumimoji="0" sz="2000" b="1" i="0" u="none" strike="noStrike" kern="1200" cap="none" spc="-5" normalizeH="0" baseline="0" noProof="0" dirty="0">
                <a:ln>
                  <a:noFill/>
                </a:ln>
                <a:solidFill>
                  <a:srgbClr val="5F5F5F"/>
                </a:solidFill>
                <a:effectLst/>
                <a:uLnTx/>
                <a:uFillTx/>
                <a:latin typeface="Gadugi"/>
                <a:ea typeface="+mn-ea"/>
                <a:cs typeface="Gadugi"/>
              </a:rPr>
              <a:t>Officer </a:t>
            </a:r>
            <a:r>
              <a:rPr kumimoji="0" sz="2000" b="1" i="0" u="none" strike="noStrike" kern="1200" cap="none" spc="-10" normalizeH="0" baseline="0" noProof="0" dirty="0">
                <a:ln>
                  <a:noFill/>
                </a:ln>
                <a:solidFill>
                  <a:srgbClr val="5F5F5F"/>
                </a:solidFill>
                <a:effectLst/>
                <a:uLnTx/>
                <a:uFillTx/>
                <a:latin typeface="Gadugi"/>
                <a:ea typeface="+mn-ea"/>
                <a:cs typeface="Gadugi"/>
              </a:rPr>
              <a:t>January,</a:t>
            </a:r>
            <a:r>
              <a:rPr kumimoji="0" sz="2000" b="1" i="0" u="none" strike="noStrike" kern="1200" cap="none" spc="-300" normalizeH="0" baseline="0" noProof="0" dirty="0">
                <a:ln>
                  <a:noFill/>
                </a:ln>
                <a:solidFill>
                  <a:srgbClr val="5F5F5F"/>
                </a:solidFill>
                <a:effectLst/>
                <a:uLnTx/>
                <a:uFillTx/>
                <a:latin typeface="Gadugi"/>
                <a:ea typeface="+mn-ea"/>
                <a:cs typeface="Gadugi"/>
              </a:rPr>
              <a:t> </a:t>
            </a:r>
            <a:r>
              <a:rPr kumimoji="0" sz="2000" b="1" i="0" u="none" strike="noStrike" kern="1200" cap="none" spc="-5" normalizeH="0" baseline="0" noProof="0" dirty="0">
                <a:ln>
                  <a:noFill/>
                </a:ln>
                <a:solidFill>
                  <a:srgbClr val="5F5F5F"/>
                </a:solidFill>
                <a:effectLst/>
                <a:uLnTx/>
                <a:uFillTx/>
                <a:latin typeface="Gadugi"/>
                <a:ea typeface="+mn-ea"/>
                <a:cs typeface="Gadugi"/>
              </a:rPr>
              <a:t>2018</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p:nvPr/>
        </p:nvSpPr>
        <p:spPr>
          <a:xfrm>
            <a:off x="4908803" y="2293620"/>
            <a:ext cx="2080259" cy="265175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972811" y="2357627"/>
            <a:ext cx="1901951" cy="247345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4953761" y="2338577"/>
            <a:ext cx="1941195" cy="2512695"/>
          </a:xfrm>
          <a:custGeom>
            <a:avLst/>
            <a:gdLst/>
            <a:ahLst/>
            <a:cxnLst/>
            <a:rect l="l" t="t" r="r" b="b"/>
            <a:pathLst>
              <a:path w="1941195" h="2512695">
                <a:moveTo>
                  <a:pt x="0" y="2512568"/>
                </a:moveTo>
                <a:lnTo>
                  <a:pt x="1941067" y="2512568"/>
                </a:lnTo>
                <a:lnTo>
                  <a:pt x="1941067" y="0"/>
                </a:lnTo>
                <a:lnTo>
                  <a:pt x="0" y="0"/>
                </a:lnTo>
                <a:lnTo>
                  <a:pt x="0" y="2512568"/>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8267700" y="2299716"/>
            <a:ext cx="3189731" cy="377951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8040623" y="6170676"/>
            <a:ext cx="3645535" cy="137160"/>
          </a:xfrm>
          <a:custGeom>
            <a:avLst/>
            <a:gdLst/>
            <a:ahLst/>
            <a:cxnLst/>
            <a:rect l="l" t="t" r="r" b="b"/>
            <a:pathLst>
              <a:path w="3645534" h="137160">
                <a:moveTo>
                  <a:pt x="0" y="137160"/>
                </a:moveTo>
                <a:lnTo>
                  <a:pt x="3645280" y="137160"/>
                </a:lnTo>
                <a:lnTo>
                  <a:pt x="3645280" y="0"/>
                </a:lnTo>
                <a:lnTo>
                  <a:pt x="0" y="0"/>
                </a:lnTo>
                <a:lnTo>
                  <a:pt x="0" y="13716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8040623" y="2209800"/>
            <a:ext cx="137160" cy="3961129"/>
          </a:xfrm>
          <a:custGeom>
            <a:avLst/>
            <a:gdLst/>
            <a:ahLst/>
            <a:cxnLst/>
            <a:rect l="l" t="t" r="r" b="b"/>
            <a:pathLst>
              <a:path w="137159" h="3961129">
                <a:moveTo>
                  <a:pt x="0" y="3960876"/>
                </a:moveTo>
                <a:lnTo>
                  <a:pt x="137159" y="3960876"/>
                </a:lnTo>
                <a:lnTo>
                  <a:pt x="137159" y="0"/>
                </a:lnTo>
                <a:lnTo>
                  <a:pt x="0" y="0"/>
                </a:lnTo>
                <a:lnTo>
                  <a:pt x="0" y="396087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8040623" y="2072639"/>
            <a:ext cx="3645535" cy="137160"/>
          </a:xfrm>
          <a:custGeom>
            <a:avLst/>
            <a:gdLst/>
            <a:ahLst/>
            <a:cxnLst/>
            <a:rect l="l" t="t" r="r" b="b"/>
            <a:pathLst>
              <a:path w="3645534" h="137160">
                <a:moveTo>
                  <a:pt x="0" y="137160"/>
                </a:moveTo>
                <a:lnTo>
                  <a:pt x="3645280" y="137160"/>
                </a:lnTo>
                <a:lnTo>
                  <a:pt x="3645280" y="0"/>
                </a:lnTo>
                <a:lnTo>
                  <a:pt x="0" y="0"/>
                </a:lnTo>
                <a:lnTo>
                  <a:pt x="0" y="13716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11548871" y="2209800"/>
            <a:ext cx="137160" cy="3961129"/>
          </a:xfrm>
          <a:custGeom>
            <a:avLst/>
            <a:gdLst/>
            <a:ahLst/>
            <a:cxnLst/>
            <a:rect l="l" t="t" r="r" b="b"/>
            <a:pathLst>
              <a:path w="137159" h="3961129">
                <a:moveTo>
                  <a:pt x="137159" y="0"/>
                </a:moveTo>
                <a:lnTo>
                  <a:pt x="0" y="0"/>
                </a:lnTo>
                <a:lnTo>
                  <a:pt x="0" y="3960622"/>
                </a:lnTo>
                <a:lnTo>
                  <a:pt x="137159" y="3960622"/>
                </a:lnTo>
                <a:lnTo>
                  <a:pt x="13715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8223504" y="6102096"/>
            <a:ext cx="3279775" cy="0"/>
          </a:xfrm>
          <a:custGeom>
            <a:avLst/>
            <a:gdLst/>
            <a:ahLst/>
            <a:cxnLst/>
            <a:rect l="l" t="t" r="r" b="b"/>
            <a:pathLst>
              <a:path w="3279775">
                <a:moveTo>
                  <a:pt x="0" y="0"/>
                </a:moveTo>
                <a:lnTo>
                  <a:pt x="3279521" y="0"/>
                </a:lnTo>
              </a:path>
            </a:pathLst>
          </a:custGeom>
          <a:ln w="457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8246364" y="2301239"/>
            <a:ext cx="0" cy="3778250"/>
          </a:xfrm>
          <a:custGeom>
            <a:avLst/>
            <a:gdLst/>
            <a:ahLst/>
            <a:cxnLst/>
            <a:rect l="l" t="t" r="r" b="b"/>
            <a:pathLst>
              <a:path h="3778250">
                <a:moveTo>
                  <a:pt x="0" y="0"/>
                </a:moveTo>
                <a:lnTo>
                  <a:pt x="0" y="3777996"/>
                </a:lnTo>
              </a:path>
            </a:pathLst>
          </a:custGeom>
          <a:ln w="457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8223504" y="2278379"/>
            <a:ext cx="3279775" cy="0"/>
          </a:xfrm>
          <a:custGeom>
            <a:avLst/>
            <a:gdLst/>
            <a:ahLst/>
            <a:cxnLst/>
            <a:rect l="l" t="t" r="r" b="b"/>
            <a:pathLst>
              <a:path w="3279775">
                <a:moveTo>
                  <a:pt x="0" y="0"/>
                </a:moveTo>
                <a:lnTo>
                  <a:pt x="3279521" y="0"/>
                </a:lnTo>
              </a:path>
            </a:pathLst>
          </a:custGeom>
          <a:ln w="457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11480292" y="2301239"/>
            <a:ext cx="0" cy="3778250"/>
          </a:xfrm>
          <a:custGeom>
            <a:avLst/>
            <a:gdLst/>
            <a:ahLst/>
            <a:cxnLst/>
            <a:rect l="l" t="t" r="r" b="b"/>
            <a:pathLst>
              <a:path h="3778250">
                <a:moveTo>
                  <a:pt x="0" y="0"/>
                </a:moveTo>
                <a:lnTo>
                  <a:pt x="0" y="3777741"/>
                </a:lnTo>
              </a:path>
            </a:pathLst>
          </a:custGeom>
          <a:ln w="4572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1635251" y="2301240"/>
            <a:ext cx="2077211" cy="263499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699260" y="2365248"/>
            <a:ext cx="1898903" cy="245668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1681733" y="2347722"/>
            <a:ext cx="1936750" cy="2494915"/>
          </a:xfrm>
          <a:custGeom>
            <a:avLst/>
            <a:gdLst/>
            <a:ahLst/>
            <a:cxnLst/>
            <a:rect l="l" t="t" r="r" b="b"/>
            <a:pathLst>
              <a:path w="1936750" h="2494915">
                <a:moveTo>
                  <a:pt x="0" y="2494660"/>
                </a:moveTo>
                <a:lnTo>
                  <a:pt x="1936622" y="2494660"/>
                </a:lnTo>
                <a:lnTo>
                  <a:pt x="1936622" y="0"/>
                </a:lnTo>
                <a:lnTo>
                  <a:pt x="0" y="0"/>
                </a:lnTo>
                <a:lnTo>
                  <a:pt x="0" y="2494660"/>
                </a:lnTo>
                <a:close/>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3168390" y="5152644"/>
            <a:ext cx="4558030" cy="483234"/>
          </a:xfrm>
          <a:custGeom>
            <a:avLst/>
            <a:gdLst/>
            <a:ahLst/>
            <a:cxnLst/>
            <a:rect l="l" t="t" r="r" b="b"/>
            <a:pathLst>
              <a:path w="4558030" h="483235">
                <a:moveTo>
                  <a:pt x="4316374" y="0"/>
                </a:moveTo>
                <a:lnTo>
                  <a:pt x="4316374" y="120738"/>
                </a:lnTo>
                <a:lnTo>
                  <a:pt x="0" y="120738"/>
                </a:lnTo>
                <a:lnTo>
                  <a:pt x="0" y="362229"/>
                </a:lnTo>
                <a:lnTo>
                  <a:pt x="4316374" y="362229"/>
                </a:lnTo>
                <a:lnTo>
                  <a:pt x="4316374" y="482980"/>
                </a:lnTo>
                <a:lnTo>
                  <a:pt x="4557903" y="241490"/>
                </a:lnTo>
                <a:lnTo>
                  <a:pt x="4316374" y="0"/>
                </a:lnTo>
                <a:close/>
              </a:path>
            </a:pathLst>
          </a:custGeom>
          <a:solidFill>
            <a:srgbClr val="0E55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3169157" y="5153411"/>
            <a:ext cx="4558030" cy="483234"/>
          </a:xfrm>
          <a:custGeom>
            <a:avLst/>
            <a:gdLst/>
            <a:ahLst/>
            <a:cxnLst/>
            <a:rect l="l" t="t" r="r" b="b"/>
            <a:pathLst>
              <a:path w="4558030" h="483235">
                <a:moveTo>
                  <a:pt x="0" y="120738"/>
                </a:moveTo>
                <a:lnTo>
                  <a:pt x="4316374" y="120738"/>
                </a:lnTo>
                <a:lnTo>
                  <a:pt x="4316374" y="0"/>
                </a:lnTo>
                <a:lnTo>
                  <a:pt x="4557903" y="241490"/>
                </a:lnTo>
                <a:lnTo>
                  <a:pt x="4316374" y="482981"/>
                </a:lnTo>
                <a:lnTo>
                  <a:pt x="4316374" y="362229"/>
                </a:lnTo>
                <a:lnTo>
                  <a:pt x="0" y="362229"/>
                </a:lnTo>
                <a:lnTo>
                  <a:pt x="0" y="120738"/>
                </a:lnTo>
                <a:close/>
              </a:path>
            </a:pathLst>
          </a:custGeom>
          <a:ln w="25908">
            <a:solidFill>
              <a:srgbClr val="083C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52346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3483" y="452628"/>
            <a:ext cx="11303507" cy="1097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43483" y="6557771"/>
            <a:ext cx="7293863"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7587995" y="6559295"/>
            <a:ext cx="2430779" cy="10515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9957815" y="6559295"/>
            <a:ext cx="1220724" cy="10515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11126723" y="6559295"/>
            <a:ext cx="617219" cy="1051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8036052" y="598931"/>
            <a:ext cx="3691254" cy="5890260"/>
          </a:xfrm>
          <a:custGeom>
            <a:avLst/>
            <a:gdLst/>
            <a:ahLst/>
            <a:cxnLst/>
            <a:rect l="l" t="t" r="r" b="b"/>
            <a:pathLst>
              <a:path w="3691254" h="5890260">
                <a:moveTo>
                  <a:pt x="0" y="0"/>
                </a:moveTo>
                <a:lnTo>
                  <a:pt x="3691128" y="0"/>
                </a:lnTo>
                <a:lnTo>
                  <a:pt x="3691128" y="5890260"/>
                </a:lnTo>
                <a:lnTo>
                  <a:pt x="0" y="5890260"/>
                </a:lnTo>
                <a:lnTo>
                  <a:pt x="0" y="0"/>
                </a:lnTo>
                <a:close/>
              </a:path>
            </a:pathLst>
          </a:custGeom>
          <a:solidFill>
            <a:srgbClr val="000F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10058400" y="5288279"/>
            <a:ext cx="1523999" cy="87325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457200" y="5431535"/>
            <a:ext cx="9599658" cy="47548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59931" y="885592"/>
            <a:ext cx="5977890" cy="1562100"/>
          </a:xfrm>
          <a:prstGeom prst="rect">
            <a:avLst/>
          </a:prstGeom>
        </p:spPr>
        <p:txBody>
          <a:bodyPr vert="horz" wrap="square" lIns="0" tIns="74295" rIns="0" bIns="0" rtlCol="0">
            <a:spAutoFit/>
          </a:bodyPr>
          <a:lstStyle/>
          <a:p>
            <a:pPr marL="12700" marR="5080">
              <a:lnSpc>
                <a:spcPts val="3890"/>
              </a:lnSpc>
              <a:spcBef>
                <a:spcPts val="585"/>
              </a:spcBef>
            </a:pPr>
            <a:r>
              <a:rPr sz="3600" spc="-10" dirty="0">
                <a:solidFill>
                  <a:srgbClr val="122C41"/>
                </a:solidFill>
              </a:rPr>
              <a:t>SURVEILLANCE </a:t>
            </a:r>
            <a:r>
              <a:rPr sz="3600" dirty="0">
                <a:solidFill>
                  <a:srgbClr val="122C41"/>
                </a:solidFill>
              </a:rPr>
              <a:t>OF </a:t>
            </a:r>
            <a:r>
              <a:rPr sz="3600" spc="-35" dirty="0">
                <a:solidFill>
                  <a:srgbClr val="122C41"/>
                </a:solidFill>
              </a:rPr>
              <a:t>STATE </a:t>
            </a:r>
            <a:r>
              <a:rPr sz="3600" dirty="0">
                <a:solidFill>
                  <a:srgbClr val="122C41"/>
                </a:solidFill>
              </a:rPr>
              <a:t>&amp;  </a:t>
            </a:r>
            <a:r>
              <a:rPr sz="3600" spc="-20" dirty="0">
                <a:solidFill>
                  <a:srgbClr val="122C41"/>
                </a:solidFill>
              </a:rPr>
              <a:t>LOCAL </a:t>
            </a:r>
            <a:r>
              <a:rPr sz="3600" dirty="0">
                <a:solidFill>
                  <a:srgbClr val="122C41"/>
                </a:solidFill>
              </a:rPr>
              <a:t>FOOD </a:t>
            </a:r>
            <a:r>
              <a:rPr sz="3600" spc="-15" dirty="0">
                <a:solidFill>
                  <a:srgbClr val="122C41"/>
                </a:solidFill>
              </a:rPr>
              <a:t>SERVICE  </a:t>
            </a:r>
            <a:r>
              <a:rPr sz="3600" dirty="0">
                <a:solidFill>
                  <a:srgbClr val="122C41"/>
                </a:solidFill>
              </a:rPr>
              <a:t>GUIDELINES</a:t>
            </a:r>
            <a:r>
              <a:rPr sz="3600" spc="-35" dirty="0">
                <a:solidFill>
                  <a:srgbClr val="122C41"/>
                </a:solidFill>
              </a:rPr>
              <a:t> </a:t>
            </a:r>
            <a:r>
              <a:rPr sz="3600" spc="-5" dirty="0">
                <a:solidFill>
                  <a:srgbClr val="122C41"/>
                </a:solidFill>
              </a:rPr>
              <a:t>POLICIES</a:t>
            </a:r>
            <a:endParaRPr sz="3600"/>
          </a:p>
        </p:txBody>
      </p:sp>
      <p:sp>
        <p:nvSpPr>
          <p:cNvPr id="11" name="object 11"/>
          <p:cNvSpPr txBox="1"/>
          <p:nvPr/>
        </p:nvSpPr>
        <p:spPr>
          <a:xfrm>
            <a:off x="659933" y="2929352"/>
            <a:ext cx="6269990" cy="1577340"/>
          </a:xfrm>
          <a:prstGeom prst="rect">
            <a:avLst/>
          </a:prstGeom>
        </p:spPr>
        <p:txBody>
          <a:bodyPr vert="horz" wrap="square" lIns="0" tIns="12700" rIns="0" bIns="0" rtlCol="0">
            <a:spAutoFit/>
          </a:bodyPr>
          <a:lstStyle/>
          <a:p>
            <a:pPr marL="12700" marR="2675255" lvl="0" indent="0" algn="l" defTabSz="914400" rtl="0" eaLnBrk="1" fontAlgn="auto" latinLnBrk="0" hangingPunct="1">
              <a:lnSpc>
                <a:spcPct val="119500"/>
              </a:lnSpc>
              <a:spcBef>
                <a:spcPts val="100"/>
              </a:spcBef>
              <a:spcAft>
                <a:spcPts val="0"/>
              </a:spcAft>
              <a:buClrTx/>
              <a:buSzTx/>
              <a:buFontTx/>
              <a:buNone/>
              <a:tabLst/>
              <a:defRPr/>
            </a:pPr>
            <a:r>
              <a:rPr kumimoji="0" sz="2100" b="0" i="0" u="none" strike="noStrike" kern="1200" cap="none" spc="-5" normalizeH="0" baseline="0" noProof="0" dirty="0">
                <a:ln>
                  <a:noFill/>
                </a:ln>
                <a:solidFill>
                  <a:srgbClr val="007A7C"/>
                </a:solidFill>
                <a:effectLst/>
                <a:uLnTx/>
                <a:uFillTx/>
                <a:latin typeface="Gadugi"/>
                <a:ea typeface="+mn-ea"/>
                <a:cs typeface="Gadugi"/>
              </a:rPr>
              <a:t>AMY </a:t>
            </a:r>
            <a:r>
              <a:rPr kumimoji="0" sz="2100" b="0" i="0" u="none" strike="noStrike" kern="1200" cap="none" spc="-15" normalizeH="0" baseline="0" noProof="0" dirty="0">
                <a:ln>
                  <a:noFill/>
                </a:ln>
                <a:solidFill>
                  <a:srgbClr val="007A7C"/>
                </a:solidFill>
                <a:effectLst/>
                <a:uLnTx/>
                <a:uFillTx/>
                <a:latin typeface="Gadugi"/>
                <a:ea typeface="+mn-ea"/>
                <a:cs typeface="Gadugi"/>
              </a:rPr>
              <a:t>LOWRY-WARNOCK,</a:t>
            </a:r>
            <a:r>
              <a:rPr kumimoji="0" sz="2100" b="0" i="0" u="none" strike="noStrike" kern="1200" cap="none" spc="-80" normalizeH="0" baseline="0" noProof="0" dirty="0">
                <a:ln>
                  <a:noFill/>
                </a:ln>
                <a:solidFill>
                  <a:srgbClr val="007A7C"/>
                </a:solidFill>
                <a:effectLst/>
                <a:uLnTx/>
                <a:uFillTx/>
                <a:latin typeface="Gadugi"/>
                <a:ea typeface="+mn-ea"/>
                <a:cs typeface="Gadugi"/>
              </a:rPr>
              <a:t> </a:t>
            </a:r>
            <a:r>
              <a:rPr kumimoji="0" sz="2100" b="0" i="0" u="none" strike="noStrike" kern="1200" cap="none" spc="-55" normalizeH="0" baseline="0" noProof="0" dirty="0">
                <a:ln>
                  <a:noFill/>
                </a:ln>
                <a:solidFill>
                  <a:srgbClr val="007A7C"/>
                </a:solidFill>
                <a:effectLst/>
                <a:uLnTx/>
                <a:uFillTx/>
                <a:latin typeface="Gadugi"/>
                <a:ea typeface="+mn-ea"/>
                <a:cs typeface="Gadugi"/>
              </a:rPr>
              <a:t>MPA  </a:t>
            </a:r>
            <a:r>
              <a:rPr kumimoji="0" sz="2100" b="0" i="0" u="none" strike="noStrike" kern="1200" cap="none" spc="-5" normalizeH="0" baseline="0" noProof="0" dirty="0">
                <a:ln>
                  <a:noFill/>
                </a:ln>
                <a:solidFill>
                  <a:srgbClr val="007A7C"/>
                </a:solidFill>
                <a:effectLst/>
                <a:uLnTx/>
                <a:uFillTx/>
                <a:latin typeface="Gadugi"/>
                <a:ea typeface="+mn-ea"/>
                <a:cs typeface="Gadugi"/>
              </a:rPr>
              <a:t>STEPHEN </a:t>
            </a:r>
            <a:r>
              <a:rPr kumimoji="0" sz="2100" b="0" i="0" u="none" strike="noStrike" kern="1200" cap="none" spc="0" normalizeH="0" baseline="0" noProof="0" dirty="0">
                <a:ln>
                  <a:noFill/>
                </a:ln>
                <a:solidFill>
                  <a:srgbClr val="007A7C"/>
                </a:solidFill>
                <a:effectLst/>
                <a:uLnTx/>
                <a:uFillTx/>
                <a:latin typeface="Gadugi"/>
                <a:ea typeface="+mn-ea"/>
                <a:cs typeface="Gadugi"/>
              </a:rPr>
              <a:t>ONUFRAK,</a:t>
            </a:r>
            <a:r>
              <a:rPr kumimoji="0" sz="2100" b="0" i="0" u="none" strike="noStrike" kern="1200" cap="none" spc="-45" normalizeH="0" baseline="0" noProof="0" dirty="0">
                <a:ln>
                  <a:noFill/>
                </a:ln>
                <a:solidFill>
                  <a:srgbClr val="007A7C"/>
                </a:solidFill>
                <a:effectLst/>
                <a:uLnTx/>
                <a:uFillTx/>
                <a:latin typeface="Gadugi"/>
                <a:ea typeface="+mn-ea"/>
                <a:cs typeface="Gadugi"/>
              </a:rPr>
              <a:t> </a:t>
            </a:r>
            <a:r>
              <a:rPr kumimoji="0" sz="2100" b="0" i="0" u="none" strike="noStrike" kern="1200" cap="none" spc="-5" normalizeH="0" baseline="0" noProof="0" dirty="0">
                <a:ln>
                  <a:noFill/>
                </a:ln>
                <a:solidFill>
                  <a:srgbClr val="007A7C"/>
                </a:solidFill>
                <a:effectLst/>
                <a:uLnTx/>
                <a:uFillTx/>
                <a:latin typeface="Gadugi"/>
                <a:ea typeface="+mn-ea"/>
                <a:cs typeface="Gadugi"/>
              </a:rPr>
              <a:t>PHD</a:t>
            </a:r>
            <a:endParaRPr kumimoji="0" sz="2100" b="0" i="0" u="none" strike="noStrike" kern="1200" cap="none" spc="0" normalizeH="0" baseline="0" noProof="0">
              <a:ln>
                <a:noFill/>
              </a:ln>
              <a:solidFill>
                <a:prstClr val="black"/>
              </a:solidFill>
              <a:effectLst/>
              <a:uLnTx/>
              <a:uFillTx/>
              <a:latin typeface="Gadugi"/>
              <a:ea typeface="+mn-ea"/>
              <a:cs typeface="Gadugi"/>
            </a:endParaRPr>
          </a:p>
          <a:p>
            <a:pPr marL="12700" marR="5080" lvl="0" indent="0" algn="l" defTabSz="914400" rtl="0" eaLnBrk="1" fontAlgn="auto" latinLnBrk="0" hangingPunct="1">
              <a:lnSpc>
                <a:spcPct val="140000"/>
              </a:lnSpc>
              <a:spcBef>
                <a:spcPts val="1490"/>
              </a:spcBef>
              <a:spcAft>
                <a:spcPts val="0"/>
              </a:spcAft>
              <a:buClrTx/>
              <a:buSzTx/>
              <a:buFontTx/>
              <a:buNone/>
              <a:tabLst/>
              <a:defRPr/>
            </a:pPr>
            <a:r>
              <a:rPr kumimoji="0" sz="1400" b="0" i="0" u="none" strike="noStrike" kern="1200" cap="none" spc="-5" normalizeH="0" baseline="0" noProof="0" dirty="0">
                <a:ln>
                  <a:noFill/>
                </a:ln>
                <a:solidFill>
                  <a:srgbClr val="007A7C"/>
                </a:solidFill>
                <a:effectLst/>
                <a:uLnTx/>
                <a:uFillTx/>
                <a:latin typeface="Gadugi"/>
                <a:ea typeface="+mn-ea"/>
                <a:cs typeface="Gadugi"/>
              </a:rPr>
              <a:t>DIVISION </a:t>
            </a:r>
            <a:r>
              <a:rPr kumimoji="0" sz="1400" b="0" i="0" u="none" strike="noStrike" kern="1200" cap="none" spc="0" normalizeH="0" baseline="0" noProof="0" dirty="0">
                <a:ln>
                  <a:noFill/>
                </a:ln>
                <a:solidFill>
                  <a:srgbClr val="007A7C"/>
                </a:solidFill>
                <a:effectLst/>
                <a:uLnTx/>
                <a:uFillTx/>
                <a:latin typeface="Gadugi"/>
                <a:ea typeface="+mn-ea"/>
                <a:cs typeface="Gadugi"/>
              </a:rPr>
              <a:t>OF NUTRITION, </a:t>
            </a:r>
            <a:r>
              <a:rPr kumimoji="0" sz="1400" b="0" i="0" u="none" strike="noStrike" kern="1200" cap="none" spc="-5" normalizeH="0" baseline="0" noProof="0" dirty="0">
                <a:ln>
                  <a:noFill/>
                </a:ln>
                <a:solidFill>
                  <a:srgbClr val="007A7C"/>
                </a:solidFill>
                <a:effectLst/>
                <a:uLnTx/>
                <a:uFillTx/>
                <a:latin typeface="Gadugi"/>
                <a:ea typeface="+mn-ea"/>
                <a:cs typeface="Gadugi"/>
              </a:rPr>
              <a:t>PHYSICAL ACTIVITY </a:t>
            </a:r>
            <a:r>
              <a:rPr kumimoji="0" sz="1400" b="0" i="0" u="none" strike="noStrike" kern="1200" cap="none" spc="0" normalizeH="0" baseline="0" noProof="0" dirty="0">
                <a:ln>
                  <a:noFill/>
                </a:ln>
                <a:solidFill>
                  <a:srgbClr val="007A7C"/>
                </a:solidFill>
                <a:effectLst/>
                <a:uLnTx/>
                <a:uFillTx/>
                <a:latin typeface="Gadugi"/>
                <a:ea typeface="+mn-ea"/>
                <a:cs typeface="Gadugi"/>
              </a:rPr>
              <a:t>AND OBESITY AND PREVENTION  </a:t>
            </a:r>
            <a:r>
              <a:rPr kumimoji="0" sz="1400" b="0" i="0" u="none" strike="noStrike" kern="1200" cap="none" spc="-5" normalizeH="0" baseline="0" noProof="0" dirty="0">
                <a:ln>
                  <a:noFill/>
                </a:ln>
                <a:solidFill>
                  <a:srgbClr val="007A7C"/>
                </a:solidFill>
                <a:effectLst/>
                <a:uLnTx/>
                <a:uFillTx/>
                <a:latin typeface="Gadugi"/>
                <a:ea typeface="+mn-ea"/>
                <a:cs typeface="Gadugi"/>
              </a:rPr>
              <a:t>CENTERS FOR DISEASE </a:t>
            </a:r>
            <a:r>
              <a:rPr kumimoji="0" sz="1400" b="0" i="0" u="none" strike="noStrike" kern="1200" cap="none" spc="-10" normalizeH="0" baseline="0" noProof="0" dirty="0">
                <a:ln>
                  <a:noFill/>
                </a:ln>
                <a:solidFill>
                  <a:srgbClr val="007A7C"/>
                </a:solidFill>
                <a:effectLst/>
                <a:uLnTx/>
                <a:uFillTx/>
                <a:latin typeface="Gadugi"/>
                <a:ea typeface="+mn-ea"/>
                <a:cs typeface="Gadugi"/>
              </a:rPr>
              <a:t>CONTROL </a:t>
            </a:r>
            <a:r>
              <a:rPr kumimoji="0" sz="1400" b="0" i="0" u="none" strike="noStrike" kern="1200" cap="none" spc="0" normalizeH="0" baseline="0" noProof="0" dirty="0">
                <a:ln>
                  <a:noFill/>
                </a:ln>
                <a:solidFill>
                  <a:srgbClr val="007A7C"/>
                </a:solidFill>
                <a:effectLst/>
                <a:uLnTx/>
                <a:uFillTx/>
                <a:latin typeface="Gadugi"/>
                <a:ea typeface="+mn-ea"/>
                <a:cs typeface="Gadugi"/>
              </a:rPr>
              <a:t>AND</a:t>
            </a:r>
            <a:r>
              <a:rPr kumimoji="0" sz="1400" b="0" i="0" u="none" strike="noStrike" kern="1200" cap="none" spc="50" normalizeH="0" baseline="0" noProof="0" dirty="0">
                <a:ln>
                  <a:noFill/>
                </a:ln>
                <a:solidFill>
                  <a:srgbClr val="007A7C"/>
                </a:solidFill>
                <a:effectLst/>
                <a:uLnTx/>
                <a:uFillTx/>
                <a:latin typeface="Gadugi"/>
                <a:ea typeface="+mn-ea"/>
                <a:cs typeface="Gadugi"/>
              </a:rPr>
              <a:t> </a:t>
            </a:r>
            <a:r>
              <a:rPr kumimoji="0" sz="1400" b="0" i="0" u="none" strike="noStrike" kern="1200" cap="none" spc="0" normalizeH="0" baseline="0" noProof="0" dirty="0">
                <a:ln>
                  <a:noFill/>
                </a:ln>
                <a:solidFill>
                  <a:srgbClr val="007A7C"/>
                </a:solidFill>
                <a:effectLst/>
                <a:uLnTx/>
                <a:uFillTx/>
                <a:latin typeface="Gadugi"/>
                <a:ea typeface="+mn-ea"/>
                <a:cs typeface="Gadugi"/>
              </a:rPr>
              <a:t>PREVENTION</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12" name="object 12"/>
          <p:cNvSpPr txBox="1"/>
          <p:nvPr/>
        </p:nvSpPr>
        <p:spPr>
          <a:xfrm>
            <a:off x="7165340" y="6471920"/>
            <a:ext cx="3432175" cy="193675"/>
          </a:xfrm>
          <a:prstGeom prst="rect">
            <a:avLst/>
          </a:prstGeom>
        </p:spPr>
        <p:txBody>
          <a:bodyPr vert="horz" wrap="square" lIns="0" tIns="12700" rIns="0" bIns="0" rtlCol="0">
            <a:spAutoFit/>
          </a:bodyPr>
          <a:lstStyle/>
          <a:p>
            <a:pPr marL="318770" marR="0" lvl="0" indent="-306705" algn="l" defTabSz="914400" rtl="0" eaLnBrk="1" fontAlgn="auto" latinLnBrk="0" hangingPunct="1">
              <a:lnSpc>
                <a:spcPct val="100000"/>
              </a:lnSpc>
              <a:spcBef>
                <a:spcPts val="100"/>
              </a:spcBef>
              <a:spcAft>
                <a:spcPts val="0"/>
              </a:spcAft>
              <a:buClr>
                <a:srgbClr val="007A7C"/>
              </a:buClr>
              <a:buSzPct val="90909"/>
              <a:buFont typeface="Arial"/>
              <a:buChar char="•"/>
              <a:tabLst>
                <a:tab pos="318770" algn="l"/>
                <a:tab pos="319405" algn="l"/>
              </a:tabLst>
              <a:defRPr/>
            </a:pPr>
            <a:r>
              <a:rPr kumimoji="0" sz="1100" b="0" i="0" u="none" strike="noStrike" kern="1200" cap="none" spc="-5" normalizeH="0" baseline="0" noProof="0" dirty="0">
                <a:ln>
                  <a:noFill/>
                </a:ln>
                <a:solidFill>
                  <a:srgbClr val="122C41"/>
                </a:solidFill>
                <a:effectLst/>
                <a:uLnTx/>
                <a:uFillTx/>
                <a:latin typeface="Gadugi"/>
                <a:ea typeface="+mn-ea"/>
                <a:cs typeface="Gadugi"/>
              </a:rPr>
              <a:t>Division </a:t>
            </a:r>
            <a:r>
              <a:rPr kumimoji="0" sz="1100" b="0" i="0" u="none" strike="noStrike" kern="1200" cap="none" spc="0" normalizeH="0" baseline="0" noProof="0" dirty="0">
                <a:ln>
                  <a:noFill/>
                </a:ln>
                <a:solidFill>
                  <a:srgbClr val="122C41"/>
                </a:solidFill>
                <a:effectLst/>
                <a:uLnTx/>
                <a:uFillTx/>
                <a:latin typeface="Gadugi"/>
                <a:ea typeface="+mn-ea"/>
                <a:cs typeface="Gadugi"/>
              </a:rPr>
              <a:t>of </a:t>
            </a:r>
            <a:r>
              <a:rPr kumimoji="0" sz="1100" b="0" i="0" u="none" strike="noStrike" kern="1200" cap="none" spc="-5" normalizeH="0" baseline="0" noProof="0" dirty="0">
                <a:ln>
                  <a:noFill/>
                </a:ln>
                <a:solidFill>
                  <a:srgbClr val="122C41"/>
                </a:solidFill>
                <a:effectLst/>
                <a:uLnTx/>
                <a:uFillTx/>
                <a:latin typeface="Gadugi"/>
                <a:ea typeface="+mn-ea"/>
                <a:cs typeface="Gadugi"/>
              </a:rPr>
              <a:t>Nutrition, Physical Activity, </a:t>
            </a:r>
            <a:r>
              <a:rPr kumimoji="0" sz="1100" b="0" i="0" u="none" strike="noStrike" kern="1200" cap="none" spc="0" normalizeH="0" baseline="0" noProof="0" dirty="0">
                <a:ln>
                  <a:noFill/>
                </a:ln>
                <a:solidFill>
                  <a:srgbClr val="122C41"/>
                </a:solidFill>
                <a:effectLst/>
                <a:uLnTx/>
                <a:uFillTx/>
                <a:latin typeface="Gadugi"/>
                <a:ea typeface="+mn-ea"/>
                <a:cs typeface="Gadugi"/>
              </a:rPr>
              <a:t>and</a:t>
            </a:r>
            <a:r>
              <a:rPr kumimoji="0" sz="1100" b="0" i="0" u="none" strike="noStrike" kern="1200" cap="none" spc="35" normalizeH="0" baseline="0" noProof="0" dirty="0">
                <a:ln>
                  <a:noFill/>
                </a:ln>
                <a:solidFill>
                  <a:srgbClr val="122C41"/>
                </a:solidFill>
                <a:effectLst/>
                <a:uLnTx/>
                <a:uFillTx/>
                <a:latin typeface="Gadugi"/>
                <a:ea typeface="+mn-ea"/>
                <a:cs typeface="Gadugi"/>
              </a:rPr>
              <a:t> </a:t>
            </a:r>
            <a:r>
              <a:rPr kumimoji="0" sz="1100" b="0" i="0" u="none" strike="noStrike" kern="1200" cap="none" spc="-5" normalizeH="0" baseline="0" noProof="0" dirty="0">
                <a:ln>
                  <a:noFill/>
                </a:ln>
                <a:solidFill>
                  <a:srgbClr val="122C41"/>
                </a:solidFill>
                <a:effectLst/>
                <a:uLnTx/>
                <a:uFillTx/>
                <a:latin typeface="Gadugi"/>
                <a:ea typeface="+mn-ea"/>
                <a:cs typeface="Gadugi"/>
              </a:rPr>
              <a:t>Obesity</a:t>
            </a:r>
            <a:endParaRPr kumimoji="0" sz="1100" b="0" i="0" u="none" strike="noStrike" kern="1200" cap="none" spc="0" normalizeH="0" baseline="0" noProof="0">
              <a:ln>
                <a:noFill/>
              </a:ln>
              <a:solidFill>
                <a:prstClr val="black"/>
              </a:solidFill>
              <a:effectLst/>
              <a:uLnTx/>
              <a:uFillTx/>
              <a:latin typeface="Gadugi"/>
              <a:ea typeface="+mn-ea"/>
              <a:cs typeface="Gadugi"/>
            </a:endParaRPr>
          </a:p>
        </p:txBody>
      </p:sp>
      <p:sp>
        <p:nvSpPr>
          <p:cNvPr id="13" name="object 13"/>
          <p:cNvSpPr txBox="1"/>
          <p:nvPr/>
        </p:nvSpPr>
        <p:spPr>
          <a:xfrm>
            <a:off x="570345" y="6175099"/>
            <a:ext cx="433387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122C41"/>
                </a:solidFill>
                <a:effectLst/>
                <a:uLnTx/>
                <a:uFillTx/>
                <a:latin typeface="Gadugi"/>
                <a:ea typeface="+mn-ea"/>
                <a:cs typeface="Gadugi"/>
              </a:rPr>
              <a:t>National </a:t>
            </a:r>
            <a:r>
              <a:rPr kumimoji="0" sz="1100" b="0" i="0" u="none" strike="noStrike" kern="1200" cap="none" spc="-5" normalizeH="0" baseline="0" noProof="0" dirty="0">
                <a:ln>
                  <a:noFill/>
                </a:ln>
                <a:solidFill>
                  <a:srgbClr val="122C41"/>
                </a:solidFill>
                <a:effectLst/>
                <a:uLnTx/>
                <a:uFillTx/>
                <a:latin typeface="Gadugi"/>
                <a:ea typeface="+mn-ea"/>
                <a:cs typeface="Gadugi"/>
              </a:rPr>
              <a:t>Center </a:t>
            </a:r>
            <a:r>
              <a:rPr kumimoji="0" sz="1100" b="0" i="0" u="none" strike="noStrike" kern="1200" cap="none" spc="0" normalizeH="0" baseline="0" noProof="0" dirty="0">
                <a:ln>
                  <a:noFill/>
                </a:ln>
                <a:solidFill>
                  <a:srgbClr val="122C41"/>
                </a:solidFill>
                <a:effectLst/>
                <a:uLnTx/>
                <a:uFillTx/>
                <a:latin typeface="Gadugi"/>
                <a:ea typeface="+mn-ea"/>
                <a:cs typeface="Gadugi"/>
              </a:rPr>
              <a:t>for </a:t>
            </a:r>
            <a:r>
              <a:rPr kumimoji="0" sz="1100" b="0" i="0" u="none" strike="noStrike" kern="1200" cap="none" spc="-5" normalizeH="0" baseline="0" noProof="0" dirty="0">
                <a:ln>
                  <a:noFill/>
                </a:ln>
                <a:solidFill>
                  <a:srgbClr val="122C41"/>
                </a:solidFill>
                <a:effectLst/>
                <a:uLnTx/>
                <a:uFillTx/>
                <a:latin typeface="Gadugi"/>
                <a:ea typeface="+mn-ea"/>
                <a:cs typeface="Gadugi"/>
              </a:rPr>
              <a:t>Chronic Disease Prevention </a:t>
            </a:r>
            <a:r>
              <a:rPr kumimoji="0" sz="1100" b="0" i="0" u="none" strike="noStrike" kern="1200" cap="none" spc="0" normalizeH="0" baseline="0" noProof="0" dirty="0">
                <a:ln>
                  <a:noFill/>
                </a:ln>
                <a:solidFill>
                  <a:srgbClr val="122C41"/>
                </a:solidFill>
                <a:effectLst/>
                <a:uLnTx/>
                <a:uFillTx/>
                <a:latin typeface="Gadugi"/>
                <a:ea typeface="+mn-ea"/>
                <a:cs typeface="Gadugi"/>
              </a:rPr>
              <a:t>and </a:t>
            </a:r>
            <a:r>
              <a:rPr kumimoji="0" sz="1100" b="0" i="0" u="none" strike="noStrike" kern="1200" cap="none" spc="-5" normalizeH="0" baseline="0" noProof="0" dirty="0">
                <a:ln>
                  <a:noFill/>
                </a:ln>
                <a:solidFill>
                  <a:srgbClr val="122C41"/>
                </a:solidFill>
                <a:effectLst/>
                <a:uLnTx/>
                <a:uFillTx/>
                <a:latin typeface="Gadugi"/>
                <a:ea typeface="+mn-ea"/>
                <a:cs typeface="Gadugi"/>
              </a:rPr>
              <a:t>Health</a:t>
            </a:r>
            <a:r>
              <a:rPr kumimoji="0" sz="1100" b="0" i="0" u="none" strike="noStrike" kern="1200" cap="none" spc="10" normalizeH="0" baseline="0" noProof="0" dirty="0">
                <a:ln>
                  <a:noFill/>
                </a:ln>
                <a:solidFill>
                  <a:srgbClr val="122C41"/>
                </a:solidFill>
                <a:effectLst/>
                <a:uLnTx/>
                <a:uFillTx/>
                <a:latin typeface="Gadugi"/>
                <a:ea typeface="+mn-ea"/>
                <a:cs typeface="Gadugi"/>
              </a:rPr>
              <a:t> </a:t>
            </a:r>
            <a:r>
              <a:rPr kumimoji="0" sz="1100" b="0" i="0" u="none" strike="noStrike" kern="1200" cap="none" spc="0" normalizeH="0" baseline="0" noProof="0" dirty="0">
                <a:ln>
                  <a:noFill/>
                </a:ln>
                <a:solidFill>
                  <a:srgbClr val="122C41"/>
                </a:solidFill>
                <a:effectLst/>
                <a:uLnTx/>
                <a:uFillTx/>
                <a:latin typeface="Gadugi"/>
                <a:ea typeface="+mn-ea"/>
                <a:cs typeface="Gadugi"/>
              </a:rPr>
              <a:t>Promotion</a:t>
            </a:r>
            <a:endParaRPr kumimoji="0" sz="1100" b="0" i="0" u="none" strike="noStrike" kern="1200" cap="none" spc="0" normalizeH="0" baseline="0" noProof="0">
              <a:ln>
                <a:noFill/>
              </a:ln>
              <a:solidFill>
                <a:prstClr val="black"/>
              </a:solidFill>
              <a:effectLst/>
              <a:uLnTx/>
              <a:uFillTx/>
              <a:latin typeface="Gadugi"/>
              <a:ea typeface="+mn-ea"/>
              <a:cs typeface="Gadugi"/>
            </a:endParaRPr>
          </a:p>
        </p:txBody>
      </p:sp>
      <p:sp>
        <p:nvSpPr>
          <p:cNvPr id="14" name="object 14"/>
          <p:cNvSpPr txBox="1"/>
          <p:nvPr/>
        </p:nvSpPr>
        <p:spPr>
          <a:xfrm>
            <a:off x="589215" y="5460589"/>
            <a:ext cx="8601075" cy="337820"/>
          </a:xfrm>
          <a:prstGeom prst="rect">
            <a:avLst/>
          </a:prstGeom>
        </p:spPr>
        <p:txBody>
          <a:bodyPr vert="horz" wrap="square" lIns="0" tIns="12700" rIns="0" bIns="0" rtlCol="0">
            <a:spAutoFit/>
          </a:bodyPr>
          <a:lstStyle/>
          <a:p>
            <a:pPr marL="0" marR="0" lvl="0" indent="0" algn="ctr" defTabSz="914400" rtl="0" eaLnBrk="1" fontAlgn="auto" latinLnBrk="0" hangingPunct="1">
              <a:lnSpc>
                <a:spcPts val="1230"/>
              </a:lnSpc>
              <a:spcBef>
                <a:spcPts val="100"/>
              </a:spcBef>
              <a:spcAft>
                <a:spcPts val="0"/>
              </a:spcAft>
              <a:buClrTx/>
              <a:buSzTx/>
              <a:buFontTx/>
              <a:buNone/>
              <a:tabLst/>
              <a:defRPr/>
            </a:pPr>
            <a:r>
              <a:rPr kumimoji="0" sz="1050" b="0" i="1" u="none" strike="noStrike" kern="1200" cap="none" spc="-35" normalizeH="0" baseline="0" noProof="0" dirty="0">
                <a:ln>
                  <a:noFill/>
                </a:ln>
                <a:solidFill>
                  <a:srgbClr val="122C41"/>
                </a:solidFill>
                <a:effectLst/>
                <a:uLnTx/>
                <a:uFillTx/>
                <a:latin typeface="Gadugi"/>
                <a:ea typeface="+mn-ea"/>
                <a:cs typeface="Gadugi"/>
              </a:rPr>
              <a:t>The</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conclusions</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in</a:t>
            </a:r>
            <a:r>
              <a:rPr kumimoji="0" sz="1050" b="0" i="1" u="none" strike="noStrike" kern="1200" cap="none" spc="-10"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this</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presentation</a:t>
            </a:r>
            <a:r>
              <a:rPr kumimoji="0" sz="1050" b="0" i="1" u="none" strike="noStrike" kern="1200" cap="none" spc="2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are</a:t>
            </a:r>
            <a:r>
              <a:rPr kumimoji="0" sz="1050" b="0" i="1" u="none" strike="noStrike" kern="1200" cap="none" spc="1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those</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of</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the</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author</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35" normalizeH="0" baseline="0" noProof="0" dirty="0">
                <a:ln>
                  <a:noFill/>
                </a:ln>
                <a:solidFill>
                  <a:srgbClr val="122C41"/>
                </a:solidFill>
                <a:effectLst/>
                <a:uLnTx/>
                <a:uFillTx/>
                <a:latin typeface="Gadugi"/>
                <a:ea typeface="+mn-ea"/>
                <a:cs typeface="Gadugi"/>
              </a:rPr>
              <a:t>and</a:t>
            </a:r>
            <a:r>
              <a:rPr kumimoji="0" sz="1050" b="0" i="1" u="none" strike="noStrike" kern="1200" cap="none" spc="10" normalizeH="0" baseline="0" noProof="0" dirty="0">
                <a:ln>
                  <a:noFill/>
                </a:ln>
                <a:solidFill>
                  <a:srgbClr val="122C41"/>
                </a:solidFill>
                <a:effectLst/>
                <a:uLnTx/>
                <a:uFillTx/>
                <a:latin typeface="Gadugi"/>
                <a:ea typeface="+mn-ea"/>
                <a:cs typeface="Gadugi"/>
              </a:rPr>
              <a:t> </a:t>
            </a:r>
            <a:r>
              <a:rPr kumimoji="0" sz="1050" b="0" i="1" u="none" strike="noStrike" kern="1200" cap="none" spc="-35" normalizeH="0" baseline="0" noProof="0" dirty="0">
                <a:ln>
                  <a:noFill/>
                </a:ln>
                <a:solidFill>
                  <a:srgbClr val="122C41"/>
                </a:solidFill>
                <a:effectLst/>
                <a:uLnTx/>
                <a:uFillTx/>
                <a:latin typeface="Gadugi"/>
                <a:ea typeface="+mn-ea"/>
                <a:cs typeface="Gadugi"/>
              </a:rPr>
              <a:t>do</a:t>
            </a:r>
            <a:r>
              <a:rPr kumimoji="0" sz="1050" b="0" i="1" u="none" strike="noStrike" kern="1200" cap="none" spc="-1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not</a:t>
            </a:r>
            <a:r>
              <a:rPr kumimoji="0" sz="1050" b="0" i="1" u="none" strike="noStrike" kern="1200" cap="none" spc="-1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necessarily</a:t>
            </a:r>
            <a:r>
              <a:rPr kumimoji="0" sz="1050" b="0" i="1" u="none" strike="noStrike" kern="1200" cap="none" spc="4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represent</a:t>
            </a:r>
            <a:r>
              <a:rPr kumimoji="0" sz="1050" b="0" i="1" u="none" strike="noStrike" kern="1200" cap="none" spc="3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the</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views</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of</a:t>
            </a:r>
            <a:r>
              <a:rPr kumimoji="0" sz="1050" b="0" i="1" u="none" strike="noStrike" kern="1200" cap="none" spc="-1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the</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Centers</a:t>
            </a:r>
            <a:r>
              <a:rPr kumimoji="0" sz="1050" b="0" i="1" u="none" strike="noStrike" kern="1200" cap="none" spc="30"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for</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Disease</a:t>
            </a:r>
            <a:r>
              <a:rPr kumimoji="0" sz="1050" b="0" i="1" u="none" strike="noStrike" kern="1200" cap="none" spc="25"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Control</a:t>
            </a:r>
            <a:r>
              <a:rPr kumimoji="0" sz="1050" b="0" i="1" u="none" strike="noStrike" kern="1200" cap="none" spc="0" normalizeH="0" baseline="0" noProof="0" dirty="0">
                <a:ln>
                  <a:noFill/>
                </a:ln>
                <a:solidFill>
                  <a:srgbClr val="122C41"/>
                </a:solidFill>
                <a:effectLst/>
                <a:uLnTx/>
                <a:uFillTx/>
                <a:latin typeface="Gadugi"/>
                <a:ea typeface="+mn-ea"/>
                <a:cs typeface="Gadugi"/>
              </a:rPr>
              <a:t> </a:t>
            </a:r>
            <a:r>
              <a:rPr kumimoji="0" sz="1050" b="0" i="1" u="none" strike="noStrike" kern="1200" cap="none" spc="-35" normalizeH="0" baseline="0" noProof="0" dirty="0">
                <a:ln>
                  <a:noFill/>
                </a:ln>
                <a:solidFill>
                  <a:srgbClr val="122C41"/>
                </a:solidFill>
                <a:effectLst/>
                <a:uLnTx/>
                <a:uFillTx/>
                <a:latin typeface="Gadugi"/>
                <a:ea typeface="+mn-ea"/>
                <a:cs typeface="Gadugi"/>
              </a:rPr>
              <a:t>and</a:t>
            </a:r>
            <a:r>
              <a:rPr kumimoji="0" sz="1050" b="0" i="1" u="none" strike="noStrike" kern="1200" cap="none" spc="10" normalizeH="0" baseline="0" noProof="0" dirty="0">
                <a:ln>
                  <a:noFill/>
                </a:ln>
                <a:solidFill>
                  <a:srgbClr val="122C41"/>
                </a:solidFill>
                <a:effectLst/>
                <a:uLnTx/>
                <a:uFillTx/>
                <a:latin typeface="Gadugi"/>
                <a:ea typeface="+mn-ea"/>
                <a:cs typeface="Gadugi"/>
              </a:rPr>
              <a:t> </a:t>
            </a:r>
            <a:r>
              <a:rPr kumimoji="0" sz="1050" b="0" i="1" u="none" strike="noStrike" kern="1200" cap="none" spc="-30" normalizeH="0" baseline="0" noProof="0" dirty="0">
                <a:ln>
                  <a:noFill/>
                </a:ln>
                <a:solidFill>
                  <a:srgbClr val="122C41"/>
                </a:solidFill>
                <a:effectLst/>
                <a:uLnTx/>
                <a:uFillTx/>
                <a:latin typeface="Gadugi"/>
                <a:ea typeface="+mn-ea"/>
                <a:cs typeface="Gadugi"/>
              </a:rPr>
              <a:t>Prevention.</a:t>
            </a:r>
            <a:endParaRPr kumimoji="0" sz="1050" b="0" i="0" u="none" strike="noStrike" kern="1200" cap="none" spc="0" normalizeH="0" baseline="0" noProof="0">
              <a:ln>
                <a:noFill/>
              </a:ln>
              <a:solidFill>
                <a:prstClr val="black"/>
              </a:solidFill>
              <a:effectLst/>
              <a:uLnTx/>
              <a:uFillTx/>
              <a:latin typeface="Gadugi"/>
              <a:ea typeface="+mn-ea"/>
              <a:cs typeface="Gadugi"/>
            </a:endParaRPr>
          </a:p>
          <a:p>
            <a:pPr marL="0" marR="0" lvl="0" indent="0" algn="ctr" defTabSz="914400" rtl="0" eaLnBrk="1" fontAlgn="auto" latinLnBrk="0" hangingPunct="1">
              <a:lnSpc>
                <a:spcPts val="1230"/>
              </a:lnSpc>
              <a:spcBef>
                <a:spcPts val="0"/>
              </a:spcBef>
              <a:spcAft>
                <a:spcPts val="0"/>
              </a:spcAft>
              <a:buClrTx/>
              <a:buSzTx/>
              <a:buFontTx/>
              <a:buNone/>
              <a:tabLst/>
              <a:defRPr/>
            </a:pPr>
            <a:r>
              <a:rPr kumimoji="0" sz="1050" b="0" i="1" u="none" strike="noStrike" kern="1200" cap="none" spc="-40" normalizeH="0" baseline="0" noProof="0" dirty="0">
                <a:ln>
                  <a:noFill/>
                </a:ln>
                <a:solidFill>
                  <a:srgbClr val="122C41"/>
                </a:solidFill>
                <a:effectLst/>
                <a:uLnTx/>
                <a:uFillTx/>
                <a:latin typeface="Gadugi"/>
                <a:ea typeface="+mn-ea"/>
                <a:cs typeface="Gadugi"/>
              </a:rPr>
              <a:t>Some </a:t>
            </a:r>
            <a:r>
              <a:rPr kumimoji="0" sz="1050" b="0" i="1" u="none" strike="noStrike" kern="1200" cap="none" spc="-30" normalizeH="0" baseline="0" noProof="0" dirty="0">
                <a:ln>
                  <a:noFill/>
                </a:ln>
                <a:solidFill>
                  <a:srgbClr val="122C41"/>
                </a:solidFill>
                <a:effectLst/>
                <a:uLnTx/>
                <a:uFillTx/>
                <a:latin typeface="Gadugi"/>
                <a:ea typeface="+mn-ea"/>
                <a:cs typeface="Gadugi"/>
              </a:rPr>
              <a:t>data presented here are not yet published; not </a:t>
            </a:r>
            <a:r>
              <a:rPr kumimoji="0" sz="1050" b="0" i="1" u="none" strike="noStrike" kern="1200" cap="none" spc="-25" normalizeH="0" baseline="0" noProof="0" dirty="0">
                <a:ln>
                  <a:noFill/>
                </a:ln>
                <a:solidFill>
                  <a:srgbClr val="122C41"/>
                </a:solidFill>
                <a:effectLst/>
                <a:uLnTx/>
                <a:uFillTx/>
                <a:latin typeface="Gadugi"/>
                <a:ea typeface="+mn-ea"/>
                <a:cs typeface="Gadugi"/>
              </a:rPr>
              <a:t>for</a:t>
            </a:r>
            <a:r>
              <a:rPr kumimoji="0" sz="1050" b="0" i="1" u="none" strike="noStrike" kern="1200" cap="none" spc="-5" normalizeH="0" baseline="0" noProof="0" dirty="0">
                <a:ln>
                  <a:noFill/>
                </a:ln>
                <a:solidFill>
                  <a:srgbClr val="122C41"/>
                </a:solidFill>
                <a:effectLst/>
                <a:uLnTx/>
                <a:uFillTx/>
                <a:latin typeface="Gadugi"/>
                <a:ea typeface="+mn-ea"/>
                <a:cs typeface="Gadugi"/>
              </a:rPr>
              <a:t> </a:t>
            </a:r>
            <a:r>
              <a:rPr kumimoji="0" sz="1050" b="0" i="1" u="none" strike="noStrike" kern="1200" cap="none" spc="-25" normalizeH="0" baseline="0" noProof="0" dirty="0">
                <a:ln>
                  <a:noFill/>
                </a:ln>
                <a:solidFill>
                  <a:srgbClr val="122C41"/>
                </a:solidFill>
                <a:effectLst/>
                <a:uLnTx/>
                <a:uFillTx/>
                <a:latin typeface="Gadugi"/>
                <a:ea typeface="+mn-ea"/>
                <a:cs typeface="Gadugi"/>
              </a:rPr>
              <a:t>distribution.</a:t>
            </a:r>
            <a:endParaRPr kumimoji="0" sz="105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1667203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887707"/>
            <a:ext cx="4086860" cy="574040"/>
          </a:xfrm>
          <a:prstGeom prst="rect">
            <a:avLst/>
          </a:prstGeom>
        </p:spPr>
        <p:txBody>
          <a:bodyPr vert="horz" wrap="square" lIns="0" tIns="12700" rIns="0" bIns="0" rtlCol="0">
            <a:spAutoFit/>
          </a:bodyPr>
          <a:lstStyle/>
          <a:p>
            <a:pPr marL="12700">
              <a:lnSpc>
                <a:spcPct val="100000"/>
              </a:lnSpc>
              <a:spcBef>
                <a:spcPts val="100"/>
              </a:spcBef>
            </a:pPr>
            <a:r>
              <a:rPr sz="3600" dirty="0"/>
              <a:t>FSG </a:t>
            </a:r>
            <a:r>
              <a:rPr sz="3600" spc="-5" dirty="0"/>
              <a:t>POLICY</a:t>
            </a:r>
            <a:r>
              <a:rPr sz="3600" spc="-310" dirty="0"/>
              <a:t> </a:t>
            </a:r>
            <a:r>
              <a:rPr sz="3600" spc="-5" dirty="0"/>
              <a:t>TYPES</a:t>
            </a:r>
            <a:endParaRPr sz="3600"/>
          </a:p>
        </p:txBody>
      </p:sp>
      <p:sp>
        <p:nvSpPr>
          <p:cNvPr id="3" name="object 3"/>
          <p:cNvSpPr/>
          <p:nvPr/>
        </p:nvSpPr>
        <p:spPr>
          <a:xfrm>
            <a:off x="2627376" y="1712977"/>
            <a:ext cx="2447925" cy="4806950"/>
          </a:xfrm>
          <a:custGeom>
            <a:avLst/>
            <a:gdLst/>
            <a:ahLst/>
            <a:cxnLst/>
            <a:rect l="l" t="t" r="r" b="b"/>
            <a:pathLst>
              <a:path w="2447925" h="4806950">
                <a:moveTo>
                  <a:pt x="2202789" y="0"/>
                </a:moveTo>
                <a:lnTo>
                  <a:pt x="244754" y="0"/>
                </a:lnTo>
                <a:lnTo>
                  <a:pt x="200758" y="4427"/>
                </a:lnTo>
                <a:lnTo>
                  <a:pt x="159349" y="17192"/>
                </a:lnTo>
                <a:lnTo>
                  <a:pt x="121220" y="37519"/>
                </a:lnTo>
                <a:lnTo>
                  <a:pt x="87060" y="64631"/>
                </a:lnTo>
                <a:lnTo>
                  <a:pt x="57561" y="97752"/>
                </a:lnTo>
                <a:lnTo>
                  <a:pt x="33415" y="136106"/>
                </a:lnTo>
                <a:lnTo>
                  <a:pt x="15311" y="178916"/>
                </a:lnTo>
                <a:lnTo>
                  <a:pt x="3943" y="225407"/>
                </a:lnTo>
                <a:lnTo>
                  <a:pt x="0" y="274802"/>
                </a:lnTo>
                <a:lnTo>
                  <a:pt x="0" y="4531893"/>
                </a:lnTo>
                <a:lnTo>
                  <a:pt x="3943" y="4581288"/>
                </a:lnTo>
                <a:lnTo>
                  <a:pt x="15311" y="4627779"/>
                </a:lnTo>
                <a:lnTo>
                  <a:pt x="33415" y="4670589"/>
                </a:lnTo>
                <a:lnTo>
                  <a:pt x="57561" y="4708943"/>
                </a:lnTo>
                <a:lnTo>
                  <a:pt x="87060" y="4742064"/>
                </a:lnTo>
                <a:lnTo>
                  <a:pt x="121220" y="4769176"/>
                </a:lnTo>
                <a:lnTo>
                  <a:pt x="159349" y="4789503"/>
                </a:lnTo>
                <a:lnTo>
                  <a:pt x="200758" y="4802268"/>
                </a:lnTo>
                <a:lnTo>
                  <a:pt x="244754" y="4806695"/>
                </a:lnTo>
                <a:lnTo>
                  <a:pt x="2202789" y="4806695"/>
                </a:lnTo>
                <a:lnTo>
                  <a:pt x="2246785" y="4802268"/>
                </a:lnTo>
                <a:lnTo>
                  <a:pt x="2288194" y="4789503"/>
                </a:lnTo>
                <a:lnTo>
                  <a:pt x="2326323" y="4769176"/>
                </a:lnTo>
                <a:lnTo>
                  <a:pt x="2360483" y="4742064"/>
                </a:lnTo>
                <a:lnTo>
                  <a:pt x="2389982" y="4708943"/>
                </a:lnTo>
                <a:lnTo>
                  <a:pt x="2414128" y="4670589"/>
                </a:lnTo>
                <a:lnTo>
                  <a:pt x="2432232" y="4627779"/>
                </a:lnTo>
                <a:lnTo>
                  <a:pt x="2443600" y="4581288"/>
                </a:lnTo>
                <a:lnTo>
                  <a:pt x="2447544" y="4531893"/>
                </a:lnTo>
                <a:lnTo>
                  <a:pt x="2447544" y="274802"/>
                </a:lnTo>
                <a:lnTo>
                  <a:pt x="2443600" y="225407"/>
                </a:lnTo>
                <a:lnTo>
                  <a:pt x="2432232" y="178916"/>
                </a:lnTo>
                <a:lnTo>
                  <a:pt x="2414128" y="136106"/>
                </a:lnTo>
                <a:lnTo>
                  <a:pt x="2389982" y="97752"/>
                </a:lnTo>
                <a:lnTo>
                  <a:pt x="2360483" y="64631"/>
                </a:lnTo>
                <a:lnTo>
                  <a:pt x="2326323" y="37519"/>
                </a:lnTo>
                <a:lnTo>
                  <a:pt x="2288194" y="17192"/>
                </a:lnTo>
                <a:lnTo>
                  <a:pt x="2246785" y="4427"/>
                </a:lnTo>
                <a:lnTo>
                  <a:pt x="2202789" y="0"/>
                </a:lnTo>
                <a:close/>
              </a:path>
            </a:pathLst>
          </a:custGeom>
          <a:solidFill>
            <a:srgbClr val="F7DC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2864357" y="2914650"/>
            <a:ext cx="1957070" cy="1850389"/>
          </a:xfrm>
          <a:custGeom>
            <a:avLst/>
            <a:gdLst/>
            <a:ahLst/>
            <a:cxnLst/>
            <a:rect l="l" t="t" r="r" b="b"/>
            <a:pathLst>
              <a:path w="1957070" h="1850389">
                <a:moveTo>
                  <a:pt x="1872767" y="0"/>
                </a:moveTo>
                <a:lnTo>
                  <a:pt x="84048" y="0"/>
                </a:lnTo>
                <a:lnTo>
                  <a:pt x="57482" y="9431"/>
                </a:lnTo>
                <a:lnTo>
                  <a:pt x="34410" y="35695"/>
                </a:lnTo>
                <a:lnTo>
                  <a:pt x="16216" y="75745"/>
                </a:lnTo>
                <a:lnTo>
                  <a:pt x="4284" y="126533"/>
                </a:lnTo>
                <a:lnTo>
                  <a:pt x="0" y="185013"/>
                </a:lnTo>
                <a:lnTo>
                  <a:pt x="0" y="1665122"/>
                </a:lnTo>
                <a:lnTo>
                  <a:pt x="4284" y="1723602"/>
                </a:lnTo>
                <a:lnTo>
                  <a:pt x="16216" y="1774390"/>
                </a:lnTo>
                <a:lnTo>
                  <a:pt x="34410" y="1814440"/>
                </a:lnTo>
                <a:lnTo>
                  <a:pt x="84048" y="1850135"/>
                </a:lnTo>
                <a:lnTo>
                  <a:pt x="1872767" y="1850135"/>
                </a:lnTo>
                <a:lnTo>
                  <a:pt x="1922405" y="1814440"/>
                </a:lnTo>
                <a:lnTo>
                  <a:pt x="1940599" y="1774390"/>
                </a:lnTo>
                <a:lnTo>
                  <a:pt x="1952531" y="1723602"/>
                </a:lnTo>
                <a:lnTo>
                  <a:pt x="1956816" y="1665122"/>
                </a:lnTo>
                <a:lnTo>
                  <a:pt x="1956816" y="185013"/>
                </a:lnTo>
                <a:lnTo>
                  <a:pt x="1952531" y="126533"/>
                </a:lnTo>
                <a:lnTo>
                  <a:pt x="1940599" y="75745"/>
                </a:lnTo>
                <a:lnTo>
                  <a:pt x="1922405" y="35695"/>
                </a:lnTo>
                <a:lnTo>
                  <a:pt x="1872767" y="0"/>
                </a:lnTo>
                <a:close/>
              </a:path>
            </a:pathLst>
          </a:custGeom>
          <a:solidFill>
            <a:srgbClr val="E9943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2864357" y="2914650"/>
            <a:ext cx="1957070" cy="1850389"/>
          </a:xfrm>
          <a:custGeom>
            <a:avLst/>
            <a:gdLst/>
            <a:ahLst/>
            <a:cxnLst/>
            <a:rect l="l" t="t" r="r" b="b"/>
            <a:pathLst>
              <a:path w="1957070" h="1850389">
                <a:moveTo>
                  <a:pt x="0" y="185013"/>
                </a:moveTo>
                <a:lnTo>
                  <a:pt x="4284" y="126533"/>
                </a:lnTo>
                <a:lnTo>
                  <a:pt x="16216" y="75745"/>
                </a:lnTo>
                <a:lnTo>
                  <a:pt x="34410" y="35695"/>
                </a:lnTo>
                <a:lnTo>
                  <a:pt x="84048" y="0"/>
                </a:lnTo>
                <a:lnTo>
                  <a:pt x="1872767" y="0"/>
                </a:lnTo>
                <a:lnTo>
                  <a:pt x="1922405" y="35695"/>
                </a:lnTo>
                <a:lnTo>
                  <a:pt x="1940599" y="75745"/>
                </a:lnTo>
                <a:lnTo>
                  <a:pt x="1952531" y="126533"/>
                </a:lnTo>
                <a:lnTo>
                  <a:pt x="1956816" y="185013"/>
                </a:lnTo>
                <a:lnTo>
                  <a:pt x="1956816" y="1665122"/>
                </a:lnTo>
                <a:lnTo>
                  <a:pt x="1952531" y="1723602"/>
                </a:lnTo>
                <a:lnTo>
                  <a:pt x="1940599" y="1774390"/>
                </a:lnTo>
                <a:lnTo>
                  <a:pt x="1922405" y="1814440"/>
                </a:lnTo>
                <a:lnTo>
                  <a:pt x="1872767" y="1850135"/>
                </a:lnTo>
                <a:lnTo>
                  <a:pt x="84048" y="1850135"/>
                </a:lnTo>
                <a:lnTo>
                  <a:pt x="34410" y="1814440"/>
                </a:lnTo>
                <a:lnTo>
                  <a:pt x="16216" y="1774390"/>
                </a:lnTo>
                <a:lnTo>
                  <a:pt x="4284" y="1723602"/>
                </a:lnTo>
                <a:lnTo>
                  <a:pt x="0" y="1665122"/>
                </a:lnTo>
                <a:lnTo>
                  <a:pt x="0" y="185013"/>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p:nvPr/>
        </p:nvSpPr>
        <p:spPr>
          <a:xfrm>
            <a:off x="2903357" y="2338617"/>
            <a:ext cx="1826260" cy="2197735"/>
          </a:xfrm>
          <a:prstGeom prst="rect">
            <a:avLst/>
          </a:prstGeom>
        </p:spPr>
        <p:txBody>
          <a:bodyPr vert="horz" wrap="square" lIns="0" tIns="12065" rIns="0" bIns="0" rtlCol="0">
            <a:spAutoFit/>
          </a:bodyPr>
          <a:lstStyle/>
          <a:p>
            <a:pPr marL="50292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entury Gothic"/>
                <a:ea typeface="+mn-ea"/>
                <a:cs typeface="Century Gothic"/>
              </a:rPr>
              <a:t>State</a:t>
            </a:r>
            <a:endParaRPr kumimoji="0" sz="28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274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State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Legislation</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2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Executive</a:t>
            </a:r>
            <a:r>
              <a:rPr kumimoji="0" sz="1400" b="0" i="0" u="none" strike="noStrike" kern="1200" cap="none" spc="-6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Order</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5080" lvl="0" indent="-287020" algn="l" defTabSz="914400" rtl="0" eaLnBrk="1" fontAlgn="auto" latinLnBrk="0" hangingPunct="1">
              <a:lnSpc>
                <a:spcPts val="1510"/>
              </a:lnSpc>
              <a:spcBef>
                <a:spcPts val="61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Agency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Rules/Regulations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578485" lvl="0" indent="-287020" algn="l" defTabSz="914400" rtl="0" eaLnBrk="1" fontAlgn="auto" latinLnBrk="0" hangingPunct="1">
              <a:lnSpc>
                <a:spcPts val="1510"/>
              </a:lnSpc>
              <a:spcBef>
                <a:spcPts val="59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State</a:t>
            </a:r>
            <a:r>
              <a:rPr kumimoji="0" sz="1400" b="0" i="0" u="none" strike="noStrike" kern="1200" cap="none" spc="-55"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Food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Contracts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7" name="object 7"/>
          <p:cNvSpPr/>
          <p:nvPr/>
        </p:nvSpPr>
        <p:spPr>
          <a:xfrm>
            <a:off x="2900933" y="4944617"/>
            <a:ext cx="1971039" cy="1270000"/>
          </a:xfrm>
          <a:custGeom>
            <a:avLst/>
            <a:gdLst/>
            <a:ahLst/>
            <a:cxnLst/>
            <a:rect l="l" t="t" r="r" b="b"/>
            <a:pathLst>
              <a:path w="1971039" h="1270000">
                <a:moveTo>
                  <a:pt x="1885886" y="0"/>
                </a:moveTo>
                <a:lnTo>
                  <a:pt x="84645" y="0"/>
                </a:lnTo>
                <a:lnTo>
                  <a:pt x="51697" y="9975"/>
                </a:lnTo>
                <a:lnTo>
                  <a:pt x="24791" y="37180"/>
                </a:lnTo>
                <a:lnTo>
                  <a:pt x="6651" y="77532"/>
                </a:lnTo>
                <a:lnTo>
                  <a:pt x="0" y="126949"/>
                </a:lnTo>
                <a:lnTo>
                  <a:pt x="0" y="1142542"/>
                </a:lnTo>
                <a:lnTo>
                  <a:pt x="6651" y="1191959"/>
                </a:lnTo>
                <a:lnTo>
                  <a:pt x="24791" y="1232311"/>
                </a:lnTo>
                <a:lnTo>
                  <a:pt x="51697" y="1259516"/>
                </a:lnTo>
                <a:lnTo>
                  <a:pt x="84645" y="1269491"/>
                </a:lnTo>
                <a:lnTo>
                  <a:pt x="1885886" y="1269491"/>
                </a:lnTo>
                <a:lnTo>
                  <a:pt x="1918834" y="1259516"/>
                </a:lnTo>
                <a:lnTo>
                  <a:pt x="1945740" y="1232311"/>
                </a:lnTo>
                <a:lnTo>
                  <a:pt x="1963880" y="1191959"/>
                </a:lnTo>
                <a:lnTo>
                  <a:pt x="1970532" y="1142542"/>
                </a:lnTo>
                <a:lnTo>
                  <a:pt x="1970532" y="126949"/>
                </a:lnTo>
                <a:lnTo>
                  <a:pt x="1963880" y="77532"/>
                </a:lnTo>
                <a:lnTo>
                  <a:pt x="1945740" y="37180"/>
                </a:lnTo>
                <a:lnTo>
                  <a:pt x="1918834" y="9975"/>
                </a:lnTo>
                <a:lnTo>
                  <a:pt x="1885886" y="0"/>
                </a:lnTo>
                <a:close/>
              </a:path>
            </a:pathLst>
          </a:custGeom>
          <a:solidFill>
            <a:srgbClr val="E3C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2900933" y="4944617"/>
            <a:ext cx="1971039" cy="1270000"/>
          </a:xfrm>
          <a:custGeom>
            <a:avLst/>
            <a:gdLst/>
            <a:ahLst/>
            <a:cxnLst/>
            <a:rect l="l" t="t" r="r" b="b"/>
            <a:pathLst>
              <a:path w="1971039" h="1270000">
                <a:moveTo>
                  <a:pt x="0" y="126949"/>
                </a:moveTo>
                <a:lnTo>
                  <a:pt x="6651" y="77532"/>
                </a:lnTo>
                <a:lnTo>
                  <a:pt x="24791" y="37180"/>
                </a:lnTo>
                <a:lnTo>
                  <a:pt x="51697" y="9975"/>
                </a:lnTo>
                <a:lnTo>
                  <a:pt x="84645" y="0"/>
                </a:lnTo>
                <a:lnTo>
                  <a:pt x="1885886" y="0"/>
                </a:lnTo>
                <a:lnTo>
                  <a:pt x="1918834" y="9975"/>
                </a:lnTo>
                <a:lnTo>
                  <a:pt x="1945740" y="37180"/>
                </a:lnTo>
                <a:lnTo>
                  <a:pt x="1963880" y="77532"/>
                </a:lnTo>
                <a:lnTo>
                  <a:pt x="1970532" y="126949"/>
                </a:lnTo>
                <a:lnTo>
                  <a:pt x="1970532" y="1142542"/>
                </a:lnTo>
                <a:lnTo>
                  <a:pt x="1963880" y="1191959"/>
                </a:lnTo>
                <a:lnTo>
                  <a:pt x="1945740" y="1232311"/>
                </a:lnTo>
                <a:lnTo>
                  <a:pt x="1918834" y="1259516"/>
                </a:lnTo>
                <a:lnTo>
                  <a:pt x="1885886" y="1269491"/>
                </a:lnTo>
                <a:lnTo>
                  <a:pt x="84645" y="1269491"/>
                </a:lnTo>
                <a:lnTo>
                  <a:pt x="51697" y="1259516"/>
                </a:lnTo>
                <a:lnTo>
                  <a:pt x="24791" y="1232311"/>
                </a:lnTo>
                <a:lnTo>
                  <a:pt x="6651" y="1191959"/>
                </a:lnTo>
                <a:lnTo>
                  <a:pt x="0" y="1142542"/>
                </a:lnTo>
                <a:lnTo>
                  <a:pt x="0" y="126949"/>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p:nvPr/>
        </p:nvSpPr>
        <p:spPr>
          <a:xfrm>
            <a:off x="2939896" y="5081526"/>
            <a:ext cx="1562735" cy="965200"/>
          </a:xfrm>
          <a:prstGeom prst="rect">
            <a:avLst/>
          </a:prstGeom>
        </p:spPr>
        <p:txBody>
          <a:bodyPr vert="horz" wrap="square" lIns="0" tIns="37465" rIns="0" bIns="0" rtlCol="0">
            <a:spAutoFit/>
          </a:bodyPr>
          <a:lstStyle/>
          <a:p>
            <a:pPr marL="299085" marR="152400" lvl="0" indent="-287020" algn="l" defTabSz="914400" rtl="0" eaLnBrk="1" fontAlgn="auto" latinLnBrk="0" hangingPunct="1">
              <a:lnSpc>
                <a:spcPts val="1510"/>
              </a:lnSpc>
              <a:spcBef>
                <a:spcPts val="29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Go</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v</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rn</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me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worksites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0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State</a:t>
            </a:r>
            <a:r>
              <a:rPr kumimoji="0" sz="1400" b="0" i="0" u="none" strike="noStrike" kern="1200" cap="none" spc="-6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Hospitals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2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Corrections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0" name="object 10"/>
          <p:cNvSpPr/>
          <p:nvPr/>
        </p:nvSpPr>
        <p:spPr>
          <a:xfrm>
            <a:off x="5257800" y="1712977"/>
            <a:ext cx="2447925" cy="4806950"/>
          </a:xfrm>
          <a:custGeom>
            <a:avLst/>
            <a:gdLst/>
            <a:ahLst/>
            <a:cxnLst/>
            <a:rect l="l" t="t" r="r" b="b"/>
            <a:pathLst>
              <a:path w="2447925" h="4806950">
                <a:moveTo>
                  <a:pt x="2202789" y="0"/>
                </a:moveTo>
                <a:lnTo>
                  <a:pt x="244754" y="0"/>
                </a:lnTo>
                <a:lnTo>
                  <a:pt x="200758" y="4427"/>
                </a:lnTo>
                <a:lnTo>
                  <a:pt x="159349" y="17192"/>
                </a:lnTo>
                <a:lnTo>
                  <a:pt x="121220" y="37519"/>
                </a:lnTo>
                <a:lnTo>
                  <a:pt x="87060" y="64631"/>
                </a:lnTo>
                <a:lnTo>
                  <a:pt x="57561" y="97752"/>
                </a:lnTo>
                <a:lnTo>
                  <a:pt x="33415" y="136106"/>
                </a:lnTo>
                <a:lnTo>
                  <a:pt x="15311" y="178916"/>
                </a:lnTo>
                <a:lnTo>
                  <a:pt x="3943" y="225407"/>
                </a:lnTo>
                <a:lnTo>
                  <a:pt x="0" y="274802"/>
                </a:lnTo>
                <a:lnTo>
                  <a:pt x="0" y="4531893"/>
                </a:lnTo>
                <a:lnTo>
                  <a:pt x="3943" y="4581288"/>
                </a:lnTo>
                <a:lnTo>
                  <a:pt x="15311" y="4627779"/>
                </a:lnTo>
                <a:lnTo>
                  <a:pt x="33415" y="4670589"/>
                </a:lnTo>
                <a:lnTo>
                  <a:pt x="57561" y="4708943"/>
                </a:lnTo>
                <a:lnTo>
                  <a:pt x="87060" y="4742064"/>
                </a:lnTo>
                <a:lnTo>
                  <a:pt x="121220" y="4769176"/>
                </a:lnTo>
                <a:lnTo>
                  <a:pt x="159349" y="4789503"/>
                </a:lnTo>
                <a:lnTo>
                  <a:pt x="200758" y="4802268"/>
                </a:lnTo>
                <a:lnTo>
                  <a:pt x="244754" y="4806695"/>
                </a:lnTo>
                <a:lnTo>
                  <a:pt x="2202789" y="4806695"/>
                </a:lnTo>
                <a:lnTo>
                  <a:pt x="2246785" y="4802268"/>
                </a:lnTo>
                <a:lnTo>
                  <a:pt x="2288194" y="4789503"/>
                </a:lnTo>
                <a:lnTo>
                  <a:pt x="2326323" y="4769176"/>
                </a:lnTo>
                <a:lnTo>
                  <a:pt x="2360483" y="4742064"/>
                </a:lnTo>
                <a:lnTo>
                  <a:pt x="2389982" y="4708943"/>
                </a:lnTo>
                <a:lnTo>
                  <a:pt x="2414128" y="4670589"/>
                </a:lnTo>
                <a:lnTo>
                  <a:pt x="2432232" y="4627779"/>
                </a:lnTo>
                <a:lnTo>
                  <a:pt x="2443600" y="4581288"/>
                </a:lnTo>
                <a:lnTo>
                  <a:pt x="2447544" y="4531893"/>
                </a:lnTo>
                <a:lnTo>
                  <a:pt x="2447544" y="274802"/>
                </a:lnTo>
                <a:lnTo>
                  <a:pt x="2443600" y="225407"/>
                </a:lnTo>
                <a:lnTo>
                  <a:pt x="2432232" y="178916"/>
                </a:lnTo>
                <a:lnTo>
                  <a:pt x="2414128" y="136106"/>
                </a:lnTo>
                <a:lnTo>
                  <a:pt x="2389982" y="97752"/>
                </a:lnTo>
                <a:lnTo>
                  <a:pt x="2360483" y="64631"/>
                </a:lnTo>
                <a:lnTo>
                  <a:pt x="2326323" y="37519"/>
                </a:lnTo>
                <a:lnTo>
                  <a:pt x="2288194" y="17192"/>
                </a:lnTo>
                <a:lnTo>
                  <a:pt x="2246785" y="4427"/>
                </a:lnTo>
                <a:lnTo>
                  <a:pt x="2202789" y="0"/>
                </a:lnTo>
                <a:close/>
              </a:path>
            </a:pathLst>
          </a:custGeom>
          <a:solidFill>
            <a:srgbClr val="F7DC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5503926" y="2914650"/>
            <a:ext cx="2016760" cy="1850389"/>
          </a:xfrm>
          <a:custGeom>
            <a:avLst/>
            <a:gdLst/>
            <a:ahLst/>
            <a:cxnLst/>
            <a:rect l="l" t="t" r="r" b="b"/>
            <a:pathLst>
              <a:path w="2016759" h="1850389">
                <a:moveTo>
                  <a:pt x="1929650" y="0"/>
                </a:moveTo>
                <a:lnTo>
                  <a:pt x="86601" y="0"/>
                </a:lnTo>
                <a:lnTo>
                  <a:pt x="59228" y="9431"/>
                </a:lnTo>
                <a:lnTo>
                  <a:pt x="35455" y="35695"/>
                </a:lnTo>
                <a:lnTo>
                  <a:pt x="16709" y="75745"/>
                </a:lnTo>
                <a:lnTo>
                  <a:pt x="4415" y="126533"/>
                </a:lnTo>
                <a:lnTo>
                  <a:pt x="0" y="185013"/>
                </a:lnTo>
                <a:lnTo>
                  <a:pt x="0" y="1665122"/>
                </a:lnTo>
                <a:lnTo>
                  <a:pt x="4415" y="1723602"/>
                </a:lnTo>
                <a:lnTo>
                  <a:pt x="16709" y="1774390"/>
                </a:lnTo>
                <a:lnTo>
                  <a:pt x="35455" y="1814440"/>
                </a:lnTo>
                <a:lnTo>
                  <a:pt x="86601" y="1850135"/>
                </a:lnTo>
                <a:lnTo>
                  <a:pt x="1929650" y="1850135"/>
                </a:lnTo>
                <a:lnTo>
                  <a:pt x="1980796" y="1814440"/>
                </a:lnTo>
                <a:lnTo>
                  <a:pt x="1999542" y="1774390"/>
                </a:lnTo>
                <a:lnTo>
                  <a:pt x="2011836" y="1723602"/>
                </a:lnTo>
                <a:lnTo>
                  <a:pt x="2016252" y="1665122"/>
                </a:lnTo>
                <a:lnTo>
                  <a:pt x="2016252" y="185013"/>
                </a:lnTo>
                <a:lnTo>
                  <a:pt x="2011836" y="126533"/>
                </a:lnTo>
                <a:lnTo>
                  <a:pt x="1999542" y="75745"/>
                </a:lnTo>
                <a:lnTo>
                  <a:pt x="1980796" y="35695"/>
                </a:lnTo>
                <a:lnTo>
                  <a:pt x="1929650" y="0"/>
                </a:lnTo>
                <a:close/>
              </a:path>
            </a:pathLst>
          </a:custGeom>
          <a:solidFill>
            <a:srgbClr val="86D6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5503926" y="2914650"/>
            <a:ext cx="2016760" cy="1850389"/>
          </a:xfrm>
          <a:custGeom>
            <a:avLst/>
            <a:gdLst/>
            <a:ahLst/>
            <a:cxnLst/>
            <a:rect l="l" t="t" r="r" b="b"/>
            <a:pathLst>
              <a:path w="2016759" h="1850389">
                <a:moveTo>
                  <a:pt x="0" y="185013"/>
                </a:moveTo>
                <a:lnTo>
                  <a:pt x="4415" y="126533"/>
                </a:lnTo>
                <a:lnTo>
                  <a:pt x="16709" y="75745"/>
                </a:lnTo>
                <a:lnTo>
                  <a:pt x="35455" y="35695"/>
                </a:lnTo>
                <a:lnTo>
                  <a:pt x="86601" y="0"/>
                </a:lnTo>
                <a:lnTo>
                  <a:pt x="1929650" y="0"/>
                </a:lnTo>
                <a:lnTo>
                  <a:pt x="1980796" y="35695"/>
                </a:lnTo>
                <a:lnTo>
                  <a:pt x="1999542" y="75745"/>
                </a:lnTo>
                <a:lnTo>
                  <a:pt x="2011836" y="126533"/>
                </a:lnTo>
                <a:lnTo>
                  <a:pt x="2016252" y="185013"/>
                </a:lnTo>
                <a:lnTo>
                  <a:pt x="2016252" y="1665122"/>
                </a:lnTo>
                <a:lnTo>
                  <a:pt x="2011836" y="1723602"/>
                </a:lnTo>
                <a:lnTo>
                  <a:pt x="1999542" y="1774390"/>
                </a:lnTo>
                <a:lnTo>
                  <a:pt x="1980796" y="1814440"/>
                </a:lnTo>
                <a:lnTo>
                  <a:pt x="1929650" y="1850135"/>
                </a:lnTo>
                <a:lnTo>
                  <a:pt x="86601" y="1850135"/>
                </a:lnTo>
                <a:lnTo>
                  <a:pt x="35455" y="1814440"/>
                </a:lnTo>
                <a:lnTo>
                  <a:pt x="16709" y="1774390"/>
                </a:lnTo>
                <a:lnTo>
                  <a:pt x="4415" y="1723602"/>
                </a:lnTo>
                <a:lnTo>
                  <a:pt x="0" y="1665122"/>
                </a:lnTo>
                <a:lnTo>
                  <a:pt x="0" y="185013"/>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txBox="1"/>
          <p:nvPr/>
        </p:nvSpPr>
        <p:spPr>
          <a:xfrm>
            <a:off x="5543523" y="2338617"/>
            <a:ext cx="1826260" cy="2293620"/>
          </a:xfrm>
          <a:prstGeom prst="rect">
            <a:avLst/>
          </a:prstGeom>
        </p:spPr>
        <p:txBody>
          <a:bodyPr vert="horz" wrap="square" lIns="0" tIns="12065" rIns="0" bIns="0" rtlCol="0">
            <a:spAutoFit/>
          </a:bodyPr>
          <a:lstStyle/>
          <a:p>
            <a:pPr marL="467995"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entury Gothic"/>
                <a:ea typeface="+mn-ea"/>
                <a:cs typeface="Century Gothic"/>
              </a:rPr>
              <a:t>Local</a:t>
            </a:r>
            <a:endParaRPr kumimoji="0" sz="28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198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Local</a:t>
            </a:r>
            <a:r>
              <a:rPr kumimoji="0" sz="1400" b="0" i="0" u="none" strike="noStrike" kern="1200" cap="none" spc="-3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Ordinance</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140970" lvl="0" indent="-287020" algn="l" defTabSz="914400" rtl="0" eaLnBrk="1" fontAlgn="auto" latinLnBrk="0" hangingPunct="1">
              <a:lnSpc>
                <a:spcPts val="1510"/>
              </a:lnSpc>
              <a:spcBef>
                <a:spcPts val="61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Resolution/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Executive</a:t>
            </a:r>
            <a:r>
              <a:rPr kumimoji="0" sz="1400" b="0" i="0" u="none" strike="noStrike" kern="1200" cap="none" spc="-105"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Order</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5080" lvl="0" indent="-287020" algn="l" defTabSz="914400" rtl="0" eaLnBrk="1" fontAlgn="auto" latinLnBrk="0" hangingPunct="1">
              <a:lnSpc>
                <a:spcPts val="1510"/>
              </a:lnSpc>
              <a:spcBef>
                <a:spcPts val="59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Agency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Rules/Regulations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669290" lvl="0" indent="-287020" algn="l" defTabSz="914400" rtl="0" eaLnBrk="1" fontAlgn="auto" latinLnBrk="0" hangingPunct="1">
              <a:lnSpc>
                <a:spcPts val="1510"/>
              </a:lnSpc>
              <a:spcBef>
                <a:spcPts val="59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City Food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C</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o</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t</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ac</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t</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4" name="object 14"/>
          <p:cNvSpPr/>
          <p:nvPr/>
        </p:nvSpPr>
        <p:spPr>
          <a:xfrm>
            <a:off x="5503926" y="4944617"/>
            <a:ext cx="2016760" cy="1270000"/>
          </a:xfrm>
          <a:custGeom>
            <a:avLst/>
            <a:gdLst/>
            <a:ahLst/>
            <a:cxnLst/>
            <a:rect l="l" t="t" r="r" b="b"/>
            <a:pathLst>
              <a:path w="2016759" h="1270000">
                <a:moveTo>
                  <a:pt x="1929650" y="0"/>
                </a:moveTo>
                <a:lnTo>
                  <a:pt x="86601" y="0"/>
                </a:lnTo>
                <a:lnTo>
                  <a:pt x="52892" y="9975"/>
                </a:lnTo>
                <a:lnTo>
                  <a:pt x="25365" y="37180"/>
                </a:lnTo>
                <a:lnTo>
                  <a:pt x="6805" y="77532"/>
                </a:lnTo>
                <a:lnTo>
                  <a:pt x="0" y="126949"/>
                </a:lnTo>
                <a:lnTo>
                  <a:pt x="0" y="1142542"/>
                </a:lnTo>
                <a:lnTo>
                  <a:pt x="6805" y="1191959"/>
                </a:lnTo>
                <a:lnTo>
                  <a:pt x="25365" y="1232311"/>
                </a:lnTo>
                <a:lnTo>
                  <a:pt x="52892" y="1259516"/>
                </a:lnTo>
                <a:lnTo>
                  <a:pt x="86601" y="1269491"/>
                </a:lnTo>
                <a:lnTo>
                  <a:pt x="1929650" y="1269491"/>
                </a:lnTo>
                <a:lnTo>
                  <a:pt x="1963359" y="1259516"/>
                </a:lnTo>
                <a:lnTo>
                  <a:pt x="1990886" y="1232311"/>
                </a:lnTo>
                <a:lnTo>
                  <a:pt x="2009446" y="1191959"/>
                </a:lnTo>
                <a:lnTo>
                  <a:pt x="2016252" y="1142542"/>
                </a:lnTo>
                <a:lnTo>
                  <a:pt x="2016252" y="126949"/>
                </a:lnTo>
                <a:lnTo>
                  <a:pt x="2009446" y="77532"/>
                </a:lnTo>
                <a:lnTo>
                  <a:pt x="1990886" y="37180"/>
                </a:lnTo>
                <a:lnTo>
                  <a:pt x="1963359" y="9975"/>
                </a:lnTo>
                <a:lnTo>
                  <a:pt x="1929650" y="0"/>
                </a:lnTo>
                <a:close/>
              </a:path>
            </a:pathLst>
          </a:custGeom>
          <a:solidFill>
            <a:srgbClr val="5DD0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5503926" y="4944617"/>
            <a:ext cx="2016760" cy="1270000"/>
          </a:xfrm>
          <a:custGeom>
            <a:avLst/>
            <a:gdLst/>
            <a:ahLst/>
            <a:cxnLst/>
            <a:rect l="l" t="t" r="r" b="b"/>
            <a:pathLst>
              <a:path w="2016759" h="1270000">
                <a:moveTo>
                  <a:pt x="0" y="126949"/>
                </a:moveTo>
                <a:lnTo>
                  <a:pt x="6805" y="77532"/>
                </a:lnTo>
                <a:lnTo>
                  <a:pt x="25365" y="37180"/>
                </a:lnTo>
                <a:lnTo>
                  <a:pt x="52892" y="9975"/>
                </a:lnTo>
                <a:lnTo>
                  <a:pt x="86601" y="0"/>
                </a:lnTo>
                <a:lnTo>
                  <a:pt x="1929650" y="0"/>
                </a:lnTo>
                <a:lnTo>
                  <a:pt x="1963359" y="9975"/>
                </a:lnTo>
                <a:lnTo>
                  <a:pt x="1990886" y="37180"/>
                </a:lnTo>
                <a:lnTo>
                  <a:pt x="2009446" y="77532"/>
                </a:lnTo>
                <a:lnTo>
                  <a:pt x="2016252" y="126949"/>
                </a:lnTo>
                <a:lnTo>
                  <a:pt x="2016252" y="1142542"/>
                </a:lnTo>
                <a:lnTo>
                  <a:pt x="2009446" y="1191959"/>
                </a:lnTo>
                <a:lnTo>
                  <a:pt x="1990886" y="1232311"/>
                </a:lnTo>
                <a:lnTo>
                  <a:pt x="1963359" y="1259516"/>
                </a:lnTo>
                <a:lnTo>
                  <a:pt x="1929650" y="1269491"/>
                </a:lnTo>
                <a:lnTo>
                  <a:pt x="86601" y="1269491"/>
                </a:lnTo>
                <a:lnTo>
                  <a:pt x="52892" y="1259516"/>
                </a:lnTo>
                <a:lnTo>
                  <a:pt x="25365" y="1232311"/>
                </a:lnTo>
                <a:lnTo>
                  <a:pt x="6805" y="1191959"/>
                </a:lnTo>
                <a:lnTo>
                  <a:pt x="0" y="1142542"/>
                </a:lnTo>
                <a:lnTo>
                  <a:pt x="0" y="126949"/>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txBox="1"/>
          <p:nvPr/>
        </p:nvSpPr>
        <p:spPr>
          <a:xfrm>
            <a:off x="5543523" y="4972367"/>
            <a:ext cx="1644650" cy="1156970"/>
          </a:xfrm>
          <a:prstGeom prst="rect">
            <a:avLst/>
          </a:prstGeom>
        </p:spPr>
        <p:txBody>
          <a:bodyPr vert="horz" wrap="square" lIns="0" tIns="37465" rIns="0" bIns="0" rtlCol="0">
            <a:spAutoFit/>
          </a:bodyPr>
          <a:lstStyle/>
          <a:p>
            <a:pPr marL="299085" marR="234315" lvl="0" indent="-287020" algn="l" defTabSz="914400" rtl="0" eaLnBrk="1" fontAlgn="auto" latinLnBrk="0" hangingPunct="1">
              <a:lnSpc>
                <a:spcPts val="1510"/>
              </a:lnSpc>
              <a:spcBef>
                <a:spcPts val="29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Go</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v</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rn</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me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worksites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0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Local</a:t>
            </a:r>
            <a:r>
              <a:rPr kumimoji="0" sz="1400" b="0" i="0" u="none" strike="noStrike" kern="1200" cap="none" spc="-5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Agencies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330835" lvl="0" indent="-287020" algn="l" defTabSz="914400" rtl="0" eaLnBrk="1" fontAlgn="auto" latinLnBrk="0" hangingPunct="1">
              <a:lnSpc>
                <a:spcPts val="1510"/>
              </a:lnSpc>
              <a:spcBef>
                <a:spcPts val="61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City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Parks</a:t>
            </a:r>
            <a:r>
              <a:rPr kumimoji="0" sz="1400" b="0" i="0" u="none" strike="noStrike" kern="1200" cap="none" spc="-10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&amp;  Recreation</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7" name="object 17"/>
          <p:cNvSpPr/>
          <p:nvPr/>
        </p:nvSpPr>
        <p:spPr>
          <a:xfrm>
            <a:off x="7889747" y="1712977"/>
            <a:ext cx="2447925" cy="4806950"/>
          </a:xfrm>
          <a:custGeom>
            <a:avLst/>
            <a:gdLst/>
            <a:ahLst/>
            <a:cxnLst/>
            <a:rect l="l" t="t" r="r" b="b"/>
            <a:pathLst>
              <a:path w="2447925" h="4806950">
                <a:moveTo>
                  <a:pt x="2202789" y="0"/>
                </a:moveTo>
                <a:lnTo>
                  <a:pt x="244754" y="0"/>
                </a:lnTo>
                <a:lnTo>
                  <a:pt x="200758" y="4427"/>
                </a:lnTo>
                <a:lnTo>
                  <a:pt x="159349" y="17192"/>
                </a:lnTo>
                <a:lnTo>
                  <a:pt x="121220" y="37519"/>
                </a:lnTo>
                <a:lnTo>
                  <a:pt x="87060" y="64631"/>
                </a:lnTo>
                <a:lnTo>
                  <a:pt x="57561" y="97752"/>
                </a:lnTo>
                <a:lnTo>
                  <a:pt x="33415" y="136106"/>
                </a:lnTo>
                <a:lnTo>
                  <a:pt x="15311" y="178916"/>
                </a:lnTo>
                <a:lnTo>
                  <a:pt x="3943" y="225407"/>
                </a:lnTo>
                <a:lnTo>
                  <a:pt x="0" y="274802"/>
                </a:lnTo>
                <a:lnTo>
                  <a:pt x="0" y="4531893"/>
                </a:lnTo>
                <a:lnTo>
                  <a:pt x="3943" y="4581288"/>
                </a:lnTo>
                <a:lnTo>
                  <a:pt x="15311" y="4627779"/>
                </a:lnTo>
                <a:lnTo>
                  <a:pt x="33415" y="4670589"/>
                </a:lnTo>
                <a:lnTo>
                  <a:pt x="57561" y="4708943"/>
                </a:lnTo>
                <a:lnTo>
                  <a:pt x="87060" y="4742064"/>
                </a:lnTo>
                <a:lnTo>
                  <a:pt x="121220" y="4769176"/>
                </a:lnTo>
                <a:lnTo>
                  <a:pt x="159349" y="4789503"/>
                </a:lnTo>
                <a:lnTo>
                  <a:pt x="200758" y="4802268"/>
                </a:lnTo>
                <a:lnTo>
                  <a:pt x="244754" y="4806695"/>
                </a:lnTo>
                <a:lnTo>
                  <a:pt x="2202789" y="4806695"/>
                </a:lnTo>
                <a:lnTo>
                  <a:pt x="2246785" y="4802268"/>
                </a:lnTo>
                <a:lnTo>
                  <a:pt x="2288194" y="4789503"/>
                </a:lnTo>
                <a:lnTo>
                  <a:pt x="2326323" y="4769176"/>
                </a:lnTo>
                <a:lnTo>
                  <a:pt x="2360483" y="4742064"/>
                </a:lnTo>
                <a:lnTo>
                  <a:pt x="2389982" y="4708943"/>
                </a:lnTo>
                <a:lnTo>
                  <a:pt x="2414128" y="4670589"/>
                </a:lnTo>
                <a:lnTo>
                  <a:pt x="2432232" y="4627779"/>
                </a:lnTo>
                <a:lnTo>
                  <a:pt x="2443600" y="4581288"/>
                </a:lnTo>
                <a:lnTo>
                  <a:pt x="2447544" y="4531893"/>
                </a:lnTo>
                <a:lnTo>
                  <a:pt x="2447544" y="274802"/>
                </a:lnTo>
                <a:lnTo>
                  <a:pt x="2443600" y="225407"/>
                </a:lnTo>
                <a:lnTo>
                  <a:pt x="2432232" y="178916"/>
                </a:lnTo>
                <a:lnTo>
                  <a:pt x="2414128" y="136106"/>
                </a:lnTo>
                <a:lnTo>
                  <a:pt x="2389982" y="97752"/>
                </a:lnTo>
                <a:lnTo>
                  <a:pt x="2360483" y="64631"/>
                </a:lnTo>
                <a:lnTo>
                  <a:pt x="2326323" y="37519"/>
                </a:lnTo>
                <a:lnTo>
                  <a:pt x="2288194" y="17192"/>
                </a:lnTo>
                <a:lnTo>
                  <a:pt x="2246785" y="4427"/>
                </a:lnTo>
                <a:lnTo>
                  <a:pt x="2202789" y="0"/>
                </a:lnTo>
                <a:close/>
              </a:path>
            </a:pathLst>
          </a:custGeom>
          <a:solidFill>
            <a:srgbClr val="F7DC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txBox="1"/>
          <p:nvPr/>
        </p:nvSpPr>
        <p:spPr>
          <a:xfrm>
            <a:off x="7988343" y="2338617"/>
            <a:ext cx="224917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entury Gothic"/>
                <a:ea typeface="+mn-ea"/>
                <a:cs typeface="Century Gothic"/>
              </a:rPr>
              <a:t>Organization</a:t>
            </a:r>
            <a:endParaRPr kumimoji="0" sz="28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9" name="object 19"/>
          <p:cNvSpPr/>
          <p:nvPr/>
        </p:nvSpPr>
        <p:spPr>
          <a:xfrm>
            <a:off x="8134350" y="2939032"/>
            <a:ext cx="1958339" cy="1826260"/>
          </a:xfrm>
          <a:custGeom>
            <a:avLst/>
            <a:gdLst/>
            <a:ahLst/>
            <a:cxnLst/>
            <a:rect l="l" t="t" r="r" b="b"/>
            <a:pathLst>
              <a:path w="1958340" h="1826260">
                <a:moveTo>
                  <a:pt x="1874215" y="0"/>
                </a:moveTo>
                <a:lnTo>
                  <a:pt x="84124" y="0"/>
                </a:lnTo>
                <a:lnTo>
                  <a:pt x="57531" y="9307"/>
                </a:lnTo>
                <a:lnTo>
                  <a:pt x="34438" y="35225"/>
                </a:lnTo>
                <a:lnTo>
                  <a:pt x="16228" y="74746"/>
                </a:lnTo>
                <a:lnTo>
                  <a:pt x="4287" y="124865"/>
                </a:lnTo>
                <a:lnTo>
                  <a:pt x="0" y="182575"/>
                </a:lnTo>
                <a:lnTo>
                  <a:pt x="0" y="1643176"/>
                </a:lnTo>
                <a:lnTo>
                  <a:pt x="4287" y="1700886"/>
                </a:lnTo>
                <a:lnTo>
                  <a:pt x="16228" y="1751005"/>
                </a:lnTo>
                <a:lnTo>
                  <a:pt x="34438" y="1790526"/>
                </a:lnTo>
                <a:lnTo>
                  <a:pt x="84124" y="1825751"/>
                </a:lnTo>
                <a:lnTo>
                  <a:pt x="1874215" y="1825751"/>
                </a:lnTo>
                <a:lnTo>
                  <a:pt x="1923901" y="1790526"/>
                </a:lnTo>
                <a:lnTo>
                  <a:pt x="1942111" y="1751005"/>
                </a:lnTo>
                <a:lnTo>
                  <a:pt x="1954052" y="1700886"/>
                </a:lnTo>
                <a:lnTo>
                  <a:pt x="1958339" y="1643176"/>
                </a:lnTo>
                <a:lnTo>
                  <a:pt x="1958339" y="182575"/>
                </a:lnTo>
                <a:lnTo>
                  <a:pt x="1954052" y="124865"/>
                </a:lnTo>
                <a:lnTo>
                  <a:pt x="1942111" y="74746"/>
                </a:lnTo>
                <a:lnTo>
                  <a:pt x="1923901" y="35225"/>
                </a:lnTo>
                <a:lnTo>
                  <a:pt x="1874215" y="0"/>
                </a:lnTo>
                <a:close/>
              </a:path>
            </a:pathLst>
          </a:custGeom>
          <a:solidFill>
            <a:srgbClr val="66C3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8134350" y="2939032"/>
            <a:ext cx="1958339" cy="1826260"/>
          </a:xfrm>
          <a:custGeom>
            <a:avLst/>
            <a:gdLst/>
            <a:ahLst/>
            <a:cxnLst/>
            <a:rect l="l" t="t" r="r" b="b"/>
            <a:pathLst>
              <a:path w="1958340" h="1826260">
                <a:moveTo>
                  <a:pt x="0" y="182575"/>
                </a:moveTo>
                <a:lnTo>
                  <a:pt x="4287" y="124865"/>
                </a:lnTo>
                <a:lnTo>
                  <a:pt x="16228" y="74746"/>
                </a:lnTo>
                <a:lnTo>
                  <a:pt x="34438" y="35225"/>
                </a:lnTo>
                <a:lnTo>
                  <a:pt x="84124" y="0"/>
                </a:lnTo>
                <a:lnTo>
                  <a:pt x="1874215" y="0"/>
                </a:lnTo>
                <a:lnTo>
                  <a:pt x="1923901" y="35225"/>
                </a:lnTo>
                <a:lnTo>
                  <a:pt x="1942111" y="74746"/>
                </a:lnTo>
                <a:lnTo>
                  <a:pt x="1954052" y="124865"/>
                </a:lnTo>
                <a:lnTo>
                  <a:pt x="1958339" y="182575"/>
                </a:lnTo>
                <a:lnTo>
                  <a:pt x="1958339" y="1643176"/>
                </a:lnTo>
                <a:lnTo>
                  <a:pt x="1954052" y="1700886"/>
                </a:lnTo>
                <a:lnTo>
                  <a:pt x="1942111" y="1751005"/>
                </a:lnTo>
                <a:lnTo>
                  <a:pt x="1923901" y="1790526"/>
                </a:lnTo>
                <a:lnTo>
                  <a:pt x="1874215" y="1825751"/>
                </a:lnTo>
                <a:lnTo>
                  <a:pt x="84124" y="1825751"/>
                </a:lnTo>
                <a:lnTo>
                  <a:pt x="34438" y="1790526"/>
                </a:lnTo>
                <a:lnTo>
                  <a:pt x="16228" y="1751005"/>
                </a:lnTo>
                <a:lnTo>
                  <a:pt x="4287" y="1700886"/>
                </a:lnTo>
                <a:lnTo>
                  <a:pt x="0" y="1643176"/>
                </a:lnTo>
                <a:lnTo>
                  <a:pt x="0" y="182575"/>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txBox="1"/>
          <p:nvPr/>
        </p:nvSpPr>
        <p:spPr>
          <a:xfrm>
            <a:off x="8174563" y="3097917"/>
            <a:ext cx="1582420" cy="1541145"/>
          </a:xfrm>
          <a:prstGeom prst="rect">
            <a:avLst/>
          </a:prstGeom>
        </p:spPr>
        <p:txBody>
          <a:bodyPr vert="horz" wrap="square" lIns="0" tIns="37465" rIns="0" bIns="0" rtlCol="0">
            <a:spAutoFit/>
          </a:bodyPr>
          <a:lstStyle/>
          <a:p>
            <a:pPr marL="299085" marR="5080" lvl="0" indent="-287020" algn="l" defTabSz="914400" rtl="0" eaLnBrk="1" fontAlgn="auto" latinLnBrk="0" hangingPunct="1">
              <a:lnSpc>
                <a:spcPts val="1510"/>
              </a:lnSpc>
              <a:spcBef>
                <a:spcPts val="295"/>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O</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ga</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15" normalizeH="0" baseline="0" noProof="0" dirty="0">
                <a:ln>
                  <a:noFill/>
                </a:ln>
                <a:solidFill>
                  <a:prstClr val="black"/>
                </a:solidFill>
                <a:effectLst/>
                <a:uLnTx/>
                <a:uFillTx/>
                <a:latin typeface="Century Gothic"/>
                <a:ea typeface="+mn-ea"/>
                <a:cs typeface="Century Gothic"/>
              </a:rPr>
              <a:t>i</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za</a:t>
            </a:r>
            <a:r>
              <a:rPr kumimoji="0" sz="1400" b="0" i="0" u="none" strike="noStrike" kern="1200" cap="none" spc="-20" normalizeH="0" baseline="0" noProof="0" dirty="0">
                <a:ln>
                  <a:noFill/>
                </a:ln>
                <a:solidFill>
                  <a:prstClr val="black"/>
                </a:solidFill>
                <a:effectLst/>
                <a:uLnTx/>
                <a:uFillTx/>
                <a:latin typeface="Century Gothic"/>
                <a:ea typeface="+mn-ea"/>
                <a:cs typeface="Century Gothic"/>
              </a:rPr>
              <a:t>t</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i</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o</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15" normalizeH="0" baseline="0" noProof="0" dirty="0">
                <a:ln>
                  <a:noFill/>
                </a:ln>
                <a:solidFill>
                  <a:prstClr val="black"/>
                </a:solidFill>
                <a:effectLst/>
                <a:uLnTx/>
                <a:uFillTx/>
                <a:latin typeface="Century Gothic"/>
                <a:ea typeface="+mn-ea"/>
                <a:cs typeface="Century Gothic"/>
              </a:rPr>
              <a:t>a</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l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Policy</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215265" lvl="0" indent="-287020" algn="l" defTabSz="914400" rtl="0" eaLnBrk="1" fontAlgn="auto" latinLnBrk="0" hangingPunct="1">
              <a:lnSpc>
                <a:spcPts val="1510"/>
              </a:lnSpc>
              <a:spcBef>
                <a:spcPts val="59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Written  </a:t>
            </a:r>
            <a:r>
              <a:rPr kumimoji="0" sz="1400" b="0" i="0" u="none" strike="noStrike" kern="1200" cap="none" spc="15" normalizeH="0" baseline="0" noProof="0" dirty="0">
                <a:ln>
                  <a:noFill/>
                </a:ln>
                <a:solidFill>
                  <a:prstClr val="black"/>
                </a:solidFill>
                <a:effectLst/>
                <a:uLnTx/>
                <a:uFillTx/>
                <a:latin typeface="Century Gothic"/>
                <a:ea typeface="+mn-ea"/>
                <a:cs typeface="Century Gothic"/>
              </a:rPr>
              <a:t>A</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g</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r</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e</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me</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n</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t</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s  </a:t>
            </a:r>
            <a:r>
              <a:rPr kumimoji="0" sz="1400" b="0" i="0" u="none" strike="noStrike" kern="1200" cap="none" spc="-10" normalizeH="0" baseline="0" noProof="0" dirty="0">
                <a:ln>
                  <a:noFill/>
                </a:ln>
                <a:solidFill>
                  <a:prstClr val="black"/>
                </a:solidFill>
                <a:effectLst/>
                <a:uLnTx/>
                <a:uFillTx/>
                <a:latin typeface="Century Gothic"/>
                <a:ea typeface="+mn-ea"/>
                <a:cs typeface="Century Gothic"/>
              </a:rPr>
              <a:t>(MOU)</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8450" marR="110489" lvl="0" indent="-286385" algn="l" defTabSz="914400" rtl="0" eaLnBrk="1" fontAlgn="auto" latinLnBrk="0" hangingPunct="1">
              <a:lnSpc>
                <a:spcPts val="1510"/>
              </a:lnSpc>
              <a:spcBef>
                <a:spcPts val="595"/>
              </a:spcBef>
              <a:spcAft>
                <a:spcPts val="0"/>
              </a:spcAft>
              <a:buClrTx/>
              <a:buSzTx/>
              <a:buFont typeface="Arial"/>
              <a:buChar char="•"/>
              <a:tabLst>
                <a:tab pos="347345" algn="l"/>
                <a:tab pos="347980" algn="l"/>
              </a:tabLst>
              <a:defRPr/>
            </a:pPr>
            <a:r>
              <a:rPr kumimoji="0" sz="1800" b="0" i="0" u="none" strike="noStrike" kern="1200" cap="none" spc="0" normalizeH="0" baseline="0" noProof="0" dirty="0">
                <a:ln>
                  <a:noFill/>
                </a:ln>
                <a:solidFill>
                  <a:prstClr val="black"/>
                </a:solidFill>
                <a:effectLst/>
                <a:uLnTx/>
                <a:uFillTx/>
                <a:latin typeface="Calibri"/>
                <a:ea typeface="+mn-ea"/>
                <a:cs typeface="+mn-cs"/>
              </a:rPr>
              <a:t>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Food</a:t>
            </a:r>
            <a:r>
              <a:rPr kumimoji="0" sz="1400" b="0" i="0" u="none" strike="noStrike" kern="1200" cap="none" spc="-10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0" normalizeH="0" baseline="0" noProof="0" dirty="0">
                <a:ln>
                  <a:noFill/>
                </a:ln>
                <a:solidFill>
                  <a:prstClr val="black"/>
                </a:solidFill>
                <a:effectLst/>
                <a:uLnTx/>
                <a:uFillTx/>
                <a:latin typeface="Century Gothic"/>
                <a:ea typeface="+mn-ea"/>
                <a:cs typeface="Century Gothic"/>
              </a:rPr>
              <a:t>Service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Contracts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22" name="object 22"/>
          <p:cNvSpPr/>
          <p:nvPr/>
        </p:nvSpPr>
        <p:spPr>
          <a:xfrm>
            <a:off x="8134350" y="4944617"/>
            <a:ext cx="1958339" cy="1270000"/>
          </a:xfrm>
          <a:custGeom>
            <a:avLst/>
            <a:gdLst/>
            <a:ahLst/>
            <a:cxnLst/>
            <a:rect l="l" t="t" r="r" b="b"/>
            <a:pathLst>
              <a:path w="1958340" h="1270000">
                <a:moveTo>
                  <a:pt x="1874215" y="0"/>
                </a:moveTo>
                <a:lnTo>
                  <a:pt x="84124" y="0"/>
                </a:lnTo>
                <a:lnTo>
                  <a:pt x="51376" y="9975"/>
                </a:lnTo>
                <a:lnTo>
                  <a:pt x="24636" y="37180"/>
                </a:lnTo>
                <a:lnTo>
                  <a:pt x="6609" y="77532"/>
                </a:lnTo>
                <a:lnTo>
                  <a:pt x="0" y="126949"/>
                </a:lnTo>
                <a:lnTo>
                  <a:pt x="0" y="1142542"/>
                </a:lnTo>
                <a:lnTo>
                  <a:pt x="6609" y="1191959"/>
                </a:lnTo>
                <a:lnTo>
                  <a:pt x="24636" y="1232311"/>
                </a:lnTo>
                <a:lnTo>
                  <a:pt x="51376" y="1259516"/>
                </a:lnTo>
                <a:lnTo>
                  <a:pt x="84124" y="1269491"/>
                </a:lnTo>
                <a:lnTo>
                  <a:pt x="1874215" y="1269491"/>
                </a:lnTo>
                <a:lnTo>
                  <a:pt x="1906963" y="1259516"/>
                </a:lnTo>
                <a:lnTo>
                  <a:pt x="1933703" y="1232311"/>
                </a:lnTo>
                <a:lnTo>
                  <a:pt x="1951730" y="1191959"/>
                </a:lnTo>
                <a:lnTo>
                  <a:pt x="1958339" y="1142542"/>
                </a:lnTo>
                <a:lnTo>
                  <a:pt x="1958339" y="126949"/>
                </a:lnTo>
                <a:lnTo>
                  <a:pt x="1951730" y="77532"/>
                </a:lnTo>
                <a:lnTo>
                  <a:pt x="1933703" y="37180"/>
                </a:lnTo>
                <a:lnTo>
                  <a:pt x="1906963" y="9975"/>
                </a:lnTo>
                <a:lnTo>
                  <a:pt x="1874215" y="0"/>
                </a:lnTo>
                <a:close/>
              </a:path>
            </a:pathLst>
          </a:custGeom>
          <a:solidFill>
            <a:srgbClr val="6DBA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p:nvPr/>
        </p:nvSpPr>
        <p:spPr>
          <a:xfrm>
            <a:off x="8134350" y="4944617"/>
            <a:ext cx="1958339" cy="1270000"/>
          </a:xfrm>
          <a:custGeom>
            <a:avLst/>
            <a:gdLst/>
            <a:ahLst/>
            <a:cxnLst/>
            <a:rect l="l" t="t" r="r" b="b"/>
            <a:pathLst>
              <a:path w="1958340" h="1270000">
                <a:moveTo>
                  <a:pt x="0" y="126949"/>
                </a:moveTo>
                <a:lnTo>
                  <a:pt x="6609" y="77532"/>
                </a:lnTo>
                <a:lnTo>
                  <a:pt x="24636" y="37180"/>
                </a:lnTo>
                <a:lnTo>
                  <a:pt x="51376" y="9975"/>
                </a:lnTo>
                <a:lnTo>
                  <a:pt x="84124" y="0"/>
                </a:lnTo>
                <a:lnTo>
                  <a:pt x="1874215" y="0"/>
                </a:lnTo>
                <a:lnTo>
                  <a:pt x="1906963" y="9975"/>
                </a:lnTo>
                <a:lnTo>
                  <a:pt x="1933703" y="37180"/>
                </a:lnTo>
                <a:lnTo>
                  <a:pt x="1951730" y="77532"/>
                </a:lnTo>
                <a:lnTo>
                  <a:pt x="1958339" y="126949"/>
                </a:lnTo>
                <a:lnTo>
                  <a:pt x="1958339" y="1142542"/>
                </a:lnTo>
                <a:lnTo>
                  <a:pt x="1951730" y="1191959"/>
                </a:lnTo>
                <a:lnTo>
                  <a:pt x="1933703" y="1232311"/>
                </a:lnTo>
                <a:lnTo>
                  <a:pt x="1906963" y="1259516"/>
                </a:lnTo>
                <a:lnTo>
                  <a:pt x="1874215" y="1269491"/>
                </a:lnTo>
                <a:lnTo>
                  <a:pt x="84124" y="1269491"/>
                </a:lnTo>
                <a:lnTo>
                  <a:pt x="51376" y="1259516"/>
                </a:lnTo>
                <a:lnTo>
                  <a:pt x="24636" y="1232311"/>
                </a:lnTo>
                <a:lnTo>
                  <a:pt x="6609" y="1191959"/>
                </a:lnTo>
                <a:lnTo>
                  <a:pt x="0" y="1142542"/>
                </a:lnTo>
                <a:lnTo>
                  <a:pt x="0" y="126949"/>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txBox="1"/>
          <p:nvPr/>
        </p:nvSpPr>
        <p:spPr>
          <a:xfrm>
            <a:off x="8174563" y="5124758"/>
            <a:ext cx="1822450" cy="826135"/>
          </a:xfrm>
          <a:prstGeom prst="rect">
            <a:avLst/>
          </a:prstGeom>
        </p:spPr>
        <p:txBody>
          <a:bodyPr vert="horz" wrap="square" lIns="0" tIns="66040" rIns="0" bIns="0" rtlCol="0">
            <a:spAutoFit/>
          </a:bodyPr>
          <a:lstStyle/>
          <a:p>
            <a:pPr marL="299085" marR="0" lvl="0" indent="-287020" algn="l" defTabSz="914400" rtl="0" eaLnBrk="1" fontAlgn="auto" latinLnBrk="0" hangingPunct="1">
              <a:lnSpc>
                <a:spcPct val="100000"/>
              </a:lnSpc>
              <a:spcBef>
                <a:spcPts val="52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Private</a:t>
            </a:r>
            <a:r>
              <a:rPr kumimoji="0" sz="1400" b="0" i="0" u="none" strike="noStrike" kern="1200" cap="none" spc="-80" normalizeH="0" baseline="0" noProof="0" dirty="0">
                <a:ln>
                  <a:noFill/>
                </a:ln>
                <a:solidFill>
                  <a:prstClr val="black"/>
                </a:solidFill>
                <a:effectLst/>
                <a:uLnTx/>
                <a:uFillTx/>
                <a:latin typeface="Century Gothic"/>
                <a:ea typeface="+mn-ea"/>
                <a:cs typeface="Century Gothic"/>
              </a:rPr>
              <a:t> </a:t>
            </a:r>
            <a:r>
              <a:rPr kumimoji="0" sz="1400" b="0" i="0" u="none" strike="noStrike" kern="1200" cap="none" spc="-5" normalizeH="0" baseline="0" noProof="0" dirty="0">
                <a:ln>
                  <a:noFill/>
                </a:ln>
                <a:solidFill>
                  <a:prstClr val="black"/>
                </a:solidFill>
                <a:effectLst/>
                <a:uLnTx/>
                <a:uFillTx/>
                <a:latin typeface="Century Gothic"/>
                <a:ea typeface="+mn-ea"/>
                <a:cs typeface="Century Gothic"/>
              </a:rPr>
              <a:t>Employers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20"/>
              </a:spcBef>
              <a:spcAft>
                <a:spcPts val="0"/>
              </a:spcAft>
              <a:buClrTx/>
              <a:buSzTx/>
              <a:buFont typeface="Arial"/>
              <a:buChar char="•"/>
              <a:tabLst>
                <a:tab pos="299085" algn="l"/>
                <a:tab pos="299720" algn="l"/>
              </a:tabLst>
              <a:defRPr/>
            </a:pPr>
            <a:r>
              <a:rPr kumimoji="0" sz="1400" b="0" i="0" u="none" strike="noStrike" kern="1200" cap="none" spc="0" normalizeH="0" baseline="0" noProof="0" dirty="0">
                <a:ln>
                  <a:noFill/>
                </a:ln>
                <a:solidFill>
                  <a:prstClr val="black"/>
                </a:solidFill>
                <a:effectLst/>
                <a:uLnTx/>
                <a:uFillTx/>
                <a:latin typeface="Century Gothic"/>
                <a:ea typeface="+mn-ea"/>
                <a:cs typeface="Century Gothic"/>
              </a:rPr>
              <a:t>YMCA</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a:p>
            <a:pPr marL="299085" marR="0" lvl="0" indent="-287020" algn="l" defTabSz="914400" rtl="0" eaLnBrk="1" fontAlgn="auto" latinLnBrk="0" hangingPunct="1">
              <a:lnSpc>
                <a:spcPct val="100000"/>
              </a:lnSpc>
              <a:spcBef>
                <a:spcPts val="420"/>
              </a:spcBef>
              <a:spcAft>
                <a:spcPts val="0"/>
              </a:spcAft>
              <a:buClrTx/>
              <a:buSzTx/>
              <a:buFont typeface="Arial"/>
              <a:buChar char="•"/>
              <a:tabLst>
                <a:tab pos="299085" algn="l"/>
                <a:tab pos="299720" algn="l"/>
              </a:tabLst>
              <a:defRPr/>
            </a:pPr>
            <a:r>
              <a:rPr kumimoji="0" sz="1400" b="0" i="0" u="none" strike="noStrike" kern="1200" cap="none" spc="-5" normalizeH="0" baseline="0" noProof="0" dirty="0">
                <a:ln>
                  <a:noFill/>
                </a:ln>
                <a:solidFill>
                  <a:prstClr val="black"/>
                </a:solidFill>
                <a:effectLst/>
                <a:uLnTx/>
                <a:uFillTx/>
                <a:latin typeface="Century Gothic"/>
                <a:ea typeface="+mn-ea"/>
                <a:cs typeface="Century Gothic"/>
              </a:rPr>
              <a:t>Universities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25" name="object 25"/>
          <p:cNvSpPr/>
          <p:nvPr/>
        </p:nvSpPr>
        <p:spPr>
          <a:xfrm>
            <a:off x="1732026" y="3877817"/>
            <a:ext cx="993775" cy="291465"/>
          </a:xfrm>
          <a:custGeom>
            <a:avLst/>
            <a:gdLst/>
            <a:ahLst/>
            <a:cxnLst/>
            <a:rect l="l" t="t" r="r" b="b"/>
            <a:pathLst>
              <a:path w="993775" h="291464">
                <a:moveTo>
                  <a:pt x="848106" y="0"/>
                </a:moveTo>
                <a:lnTo>
                  <a:pt x="848106" y="72770"/>
                </a:lnTo>
                <a:lnTo>
                  <a:pt x="0" y="72770"/>
                </a:lnTo>
                <a:lnTo>
                  <a:pt x="0" y="218312"/>
                </a:lnTo>
                <a:lnTo>
                  <a:pt x="848106" y="218312"/>
                </a:lnTo>
                <a:lnTo>
                  <a:pt x="848106" y="291083"/>
                </a:lnTo>
                <a:lnTo>
                  <a:pt x="993647" y="145541"/>
                </a:lnTo>
                <a:lnTo>
                  <a:pt x="848106" y="0"/>
                </a:lnTo>
                <a:close/>
              </a:path>
            </a:pathLst>
          </a:custGeom>
          <a:solidFill>
            <a:srgbClr val="B311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 name="object 26"/>
          <p:cNvSpPr/>
          <p:nvPr/>
        </p:nvSpPr>
        <p:spPr>
          <a:xfrm>
            <a:off x="1732026" y="3877817"/>
            <a:ext cx="993775" cy="291465"/>
          </a:xfrm>
          <a:custGeom>
            <a:avLst/>
            <a:gdLst/>
            <a:ahLst/>
            <a:cxnLst/>
            <a:rect l="l" t="t" r="r" b="b"/>
            <a:pathLst>
              <a:path w="993775" h="291464">
                <a:moveTo>
                  <a:pt x="0" y="72770"/>
                </a:moveTo>
                <a:lnTo>
                  <a:pt x="848106" y="72770"/>
                </a:lnTo>
                <a:lnTo>
                  <a:pt x="848106" y="0"/>
                </a:lnTo>
                <a:lnTo>
                  <a:pt x="993647" y="145541"/>
                </a:lnTo>
                <a:lnTo>
                  <a:pt x="848106" y="291083"/>
                </a:lnTo>
                <a:lnTo>
                  <a:pt x="848106" y="218312"/>
                </a:lnTo>
                <a:lnTo>
                  <a:pt x="0" y="218312"/>
                </a:lnTo>
                <a:lnTo>
                  <a:pt x="0" y="72770"/>
                </a:lnTo>
                <a:close/>
              </a:path>
            </a:pathLst>
          </a:custGeom>
          <a:ln w="19050">
            <a:solidFill>
              <a:srgbClr val="83094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7" name="object 27"/>
          <p:cNvSpPr/>
          <p:nvPr/>
        </p:nvSpPr>
        <p:spPr>
          <a:xfrm>
            <a:off x="1732026" y="5776721"/>
            <a:ext cx="993775" cy="289560"/>
          </a:xfrm>
          <a:custGeom>
            <a:avLst/>
            <a:gdLst/>
            <a:ahLst/>
            <a:cxnLst/>
            <a:rect l="l" t="t" r="r" b="b"/>
            <a:pathLst>
              <a:path w="993775" h="289560">
                <a:moveTo>
                  <a:pt x="848868" y="0"/>
                </a:moveTo>
                <a:lnTo>
                  <a:pt x="848868" y="72389"/>
                </a:lnTo>
                <a:lnTo>
                  <a:pt x="0" y="72389"/>
                </a:lnTo>
                <a:lnTo>
                  <a:pt x="0" y="217169"/>
                </a:lnTo>
                <a:lnTo>
                  <a:pt x="848868" y="217169"/>
                </a:lnTo>
                <a:lnTo>
                  <a:pt x="848868" y="289559"/>
                </a:lnTo>
                <a:lnTo>
                  <a:pt x="993647" y="144779"/>
                </a:lnTo>
                <a:lnTo>
                  <a:pt x="848868" y="0"/>
                </a:lnTo>
                <a:close/>
              </a:path>
            </a:pathLst>
          </a:custGeom>
          <a:solidFill>
            <a:srgbClr val="B311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p:nvPr/>
        </p:nvSpPr>
        <p:spPr>
          <a:xfrm>
            <a:off x="1732026" y="5776721"/>
            <a:ext cx="993775" cy="289560"/>
          </a:xfrm>
          <a:custGeom>
            <a:avLst/>
            <a:gdLst/>
            <a:ahLst/>
            <a:cxnLst/>
            <a:rect l="l" t="t" r="r" b="b"/>
            <a:pathLst>
              <a:path w="993775" h="289560">
                <a:moveTo>
                  <a:pt x="0" y="72389"/>
                </a:moveTo>
                <a:lnTo>
                  <a:pt x="848868" y="72389"/>
                </a:lnTo>
                <a:lnTo>
                  <a:pt x="848868" y="0"/>
                </a:lnTo>
                <a:lnTo>
                  <a:pt x="993647" y="144779"/>
                </a:lnTo>
                <a:lnTo>
                  <a:pt x="848868" y="289559"/>
                </a:lnTo>
                <a:lnTo>
                  <a:pt x="848868" y="217169"/>
                </a:lnTo>
                <a:lnTo>
                  <a:pt x="0" y="217169"/>
                </a:lnTo>
                <a:lnTo>
                  <a:pt x="0" y="72389"/>
                </a:lnTo>
                <a:close/>
              </a:path>
            </a:pathLst>
          </a:custGeom>
          <a:ln w="19050">
            <a:solidFill>
              <a:srgbClr val="83094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9" name="object 29"/>
          <p:cNvSpPr txBox="1"/>
          <p:nvPr/>
        </p:nvSpPr>
        <p:spPr>
          <a:xfrm>
            <a:off x="1870396" y="3263266"/>
            <a:ext cx="601980" cy="56515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0600"/>
              </a:lnSpc>
              <a:spcBef>
                <a:spcPts val="10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entury Gothic"/>
                <a:ea typeface="+mn-ea"/>
                <a:cs typeface="Century Gothic"/>
              </a:rPr>
              <a:t>P</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o</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l</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i</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c</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y  </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Type</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30" name="object 30"/>
          <p:cNvSpPr txBox="1"/>
          <p:nvPr/>
        </p:nvSpPr>
        <p:spPr>
          <a:xfrm>
            <a:off x="1740876" y="5306402"/>
            <a:ext cx="87376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entury Gothic"/>
                <a:ea typeface="+mn-ea"/>
                <a:cs typeface="Century Gothic"/>
              </a:rPr>
              <a:t>E</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xamp</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l</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e  </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Settings</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spTree>
    <p:extLst>
      <p:ext uri="{BB962C8B-B14F-4D97-AF65-F5344CB8AC3E}">
        <p14:creationId xmlns:p14="http://schemas.microsoft.com/office/powerpoint/2010/main" val="261252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818" y="971383"/>
            <a:ext cx="10099675" cy="513715"/>
          </a:xfrm>
          <a:prstGeom prst="rect">
            <a:avLst/>
          </a:prstGeom>
        </p:spPr>
        <p:txBody>
          <a:bodyPr vert="horz" wrap="square" lIns="0" tIns="13335" rIns="0" bIns="0" rtlCol="0">
            <a:spAutoFit/>
          </a:bodyPr>
          <a:lstStyle/>
          <a:p>
            <a:pPr marL="12700">
              <a:lnSpc>
                <a:spcPct val="100000"/>
              </a:lnSpc>
              <a:spcBef>
                <a:spcPts val="105"/>
              </a:spcBef>
            </a:pPr>
            <a:r>
              <a:rPr spc="-5" dirty="0"/>
              <a:t>FOOD </a:t>
            </a:r>
            <a:r>
              <a:rPr spc="-10" dirty="0"/>
              <a:t>SERVICE </a:t>
            </a:r>
            <a:r>
              <a:rPr dirty="0"/>
              <a:t>GUIDELINES POLICY</a:t>
            </a:r>
            <a:r>
              <a:rPr spc="-80" dirty="0"/>
              <a:t> </a:t>
            </a:r>
            <a:r>
              <a:rPr spc="-10" dirty="0"/>
              <a:t>SURVEILLANCE</a:t>
            </a:r>
          </a:p>
        </p:txBody>
      </p:sp>
      <p:sp>
        <p:nvSpPr>
          <p:cNvPr id="3" name="object 3"/>
          <p:cNvSpPr txBox="1"/>
          <p:nvPr/>
        </p:nvSpPr>
        <p:spPr>
          <a:xfrm>
            <a:off x="546572" y="1830967"/>
            <a:ext cx="10651490" cy="4452620"/>
          </a:xfrm>
          <a:prstGeom prst="rect">
            <a:avLst/>
          </a:prstGeom>
        </p:spPr>
        <p:txBody>
          <a:bodyPr vert="horz" wrap="square" lIns="0" tIns="172720" rIns="0" bIns="0" rtlCol="0">
            <a:spAutoFit/>
          </a:bodyPr>
          <a:lstStyle/>
          <a:p>
            <a:pPr marL="318770" marR="0" lvl="0" indent="-306705" algn="l" defTabSz="914400" rtl="0" eaLnBrk="1" fontAlgn="auto" latinLnBrk="0" hangingPunct="1">
              <a:lnSpc>
                <a:spcPct val="100000"/>
              </a:lnSpc>
              <a:spcBef>
                <a:spcPts val="1360"/>
              </a:spcBef>
              <a:spcAft>
                <a:spcPts val="0"/>
              </a:spcAft>
              <a:buClr>
                <a:srgbClr val="007A7C"/>
              </a:buClr>
              <a:buSzPct val="91666"/>
              <a:buFont typeface="Arial"/>
              <a:buChar char="•"/>
              <a:tabLst>
                <a:tab pos="318770" algn="l"/>
                <a:tab pos="319405" algn="l"/>
              </a:tabLst>
              <a:defRPr/>
            </a:pPr>
            <a:r>
              <a:rPr kumimoji="0" sz="2400" b="1" i="0" u="none" strike="noStrike" kern="1200" cap="none" spc="-20" normalizeH="0" baseline="0" noProof="0" dirty="0">
                <a:ln>
                  <a:noFill/>
                </a:ln>
                <a:solidFill>
                  <a:srgbClr val="122C41"/>
                </a:solidFill>
                <a:effectLst/>
                <a:uLnTx/>
                <a:uFillTx/>
                <a:latin typeface="Calibri"/>
                <a:ea typeface="+mn-ea"/>
                <a:cs typeface="Calibri"/>
              </a:rPr>
              <a:t>State </a:t>
            </a:r>
            <a:r>
              <a:rPr kumimoji="0" sz="2400" b="1" i="0" u="none" strike="noStrike" kern="1200" cap="none" spc="-10" normalizeH="0" baseline="0" noProof="0" dirty="0">
                <a:ln>
                  <a:noFill/>
                </a:ln>
                <a:solidFill>
                  <a:srgbClr val="122C41"/>
                </a:solidFill>
                <a:effectLst/>
                <a:uLnTx/>
                <a:uFillTx/>
                <a:latin typeface="Calibri"/>
                <a:ea typeface="+mn-ea"/>
                <a:cs typeface="Calibri"/>
              </a:rPr>
              <a:t>FSG Policy </a:t>
            </a:r>
            <a:r>
              <a:rPr kumimoji="0" sz="2400" b="1" i="0" u="none" strike="noStrike" kern="1200" cap="none" spc="-5" normalizeH="0" baseline="0" noProof="0" dirty="0">
                <a:ln>
                  <a:noFill/>
                </a:ln>
                <a:solidFill>
                  <a:srgbClr val="122C41"/>
                </a:solidFill>
                <a:effectLst/>
                <a:uLnTx/>
                <a:uFillTx/>
                <a:latin typeface="Calibri"/>
                <a:ea typeface="+mn-ea"/>
                <a:cs typeface="Calibri"/>
              </a:rPr>
              <a:t>Surveillance</a:t>
            </a:r>
            <a:r>
              <a:rPr kumimoji="0" sz="2400" b="1" i="0" u="none" strike="noStrike" kern="1200" cap="none" spc="-10" normalizeH="0" baseline="0" noProof="0" dirty="0">
                <a:ln>
                  <a:noFill/>
                </a:ln>
                <a:solidFill>
                  <a:srgbClr val="122C41"/>
                </a:solidFill>
                <a:effectLst/>
                <a:uLnTx/>
                <a:uFillTx/>
                <a:latin typeface="Calibri"/>
                <a:ea typeface="+mn-ea"/>
                <a:cs typeface="Calibri"/>
              </a:rPr>
              <a:t> </a:t>
            </a:r>
            <a:r>
              <a:rPr kumimoji="0" sz="2400" b="1" i="0" u="none" strike="noStrike" kern="1200" cap="none" spc="-5" normalizeH="0" baseline="0" noProof="0" dirty="0">
                <a:ln>
                  <a:noFill/>
                </a:ln>
                <a:solidFill>
                  <a:srgbClr val="122C41"/>
                </a:solidFill>
                <a:effectLst/>
                <a:uLnTx/>
                <a:uFillTx/>
                <a:latin typeface="Calibri"/>
                <a:ea typeface="+mn-ea"/>
                <a:cs typeface="Calibri"/>
              </a:rPr>
              <a:t>Overview:</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45"/>
              </a:spcBef>
              <a:spcAft>
                <a:spcPts val="0"/>
              </a:spcAft>
              <a:buClr>
                <a:srgbClr val="007A7C"/>
              </a:buClr>
              <a:buSzPct val="90909"/>
              <a:buFont typeface="Wingdings"/>
              <a:buChar char=""/>
              <a:tabLst>
                <a:tab pos="911860" algn="l"/>
              </a:tabLst>
              <a:defRPr/>
            </a:pPr>
            <a:r>
              <a:rPr kumimoji="0" sz="2200" b="0" i="0" u="none" strike="noStrike" kern="1200" cap="none" spc="-10" normalizeH="0" baseline="0" noProof="0" dirty="0">
                <a:ln>
                  <a:noFill/>
                </a:ln>
                <a:solidFill>
                  <a:srgbClr val="122C41"/>
                </a:solidFill>
                <a:effectLst/>
                <a:uLnTx/>
                <a:uFillTx/>
                <a:latin typeface="Calibri"/>
                <a:ea typeface="+mn-ea"/>
                <a:cs typeface="Calibri"/>
              </a:rPr>
              <a:t>5-year cycle </a:t>
            </a:r>
            <a:r>
              <a:rPr kumimoji="0" sz="2200" b="0" i="0" u="none" strike="noStrike" kern="1200" cap="none" spc="-5" normalizeH="0" baseline="0" noProof="0" dirty="0">
                <a:ln>
                  <a:noFill/>
                </a:ln>
                <a:solidFill>
                  <a:srgbClr val="122C41"/>
                </a:solidFill>
                <a:effectLst/>
                <a:uLnTx/>
                <a:uFillTx/>
                <a:latin typeface="Calibri"/>
                <a:ea typeface="+mn-ea"/>
                <a:cs typeface="Calibri"/>
              </a:rPr>
              <a:t>(2014-2019 surveillance </a:t>
            </a:r>
            <a:r>
              <a:rPr kumimoji="0" sz="2200" b="0" i="0" u="none" strike="noStrike" kern="1200" cap="none" spc="-20" normalizeH="0" baseline="0" noProof="0" dirty="0">
                <a:ln>
                  <a:noFill/>
                </a:ln>
                <a:solidFill>
                  <a:srgbClr val="122C41"/>
                </a:solidFill>
                <a:effectLst/>
                <a:uLnTx/>
                <a:uFillTx/>
                <a:latin typeface="Calibri"/>
                <a:ea typeface="+mn-ea"/>
                <a:cs typeface="Calibri"/>
              </a:rPr>
              <a:t>to </a:t>
            </a:r>
            <a:r>
              <a:rPr kumimoji="0" sz="2200" b="0" i="0" u="none" strike="noStrike" kern="1200" cap="none" spc="-5" normalizeH="0" baseline="0" noProof="0" dirty="0">
                <a:ln>
                  <a:noFill/>
                </a:ln>
                <a:solidFill>
                  <a:srgbClr val="122C41"/>
                </a:solidFill>
                <a:effectLst/>
                <a:uLnTx/>
                <a:uFillTx/>
                <a:latin typeface="Calibri"/>
                <a:ea typeface="+mn-ea"/>
                <a:cs typeface="Calibri"/>
              </a:rPr>
              <a:t>be </a:t>
            </a:r>
            <a:r>
              <a:rPr kumimoji="0" sz="2200" b="0" i="0" u="none" strike="noStrike" kern="1200" cap="none" spc="-10" normalizeH="0" baseline="0" noProof="0" dirty="0">
                <a:ln>
                  <a:noFill/>
                </a:ln>
                <a:solidFill>
                  <a:srgbClr val="122C41"/>
                </a:solidFill>
                <a:effectLst/>
                <a:uLnTx/>
                <a:uFillTx/>
                <a:latin typeface="Calibri"/>
                <a:ea typeface="+mn-ea"/>
                <a:cs typeface="Calibri"/>
              </a:rPr>
              <a:t>published </a:t>
            </a:r>
            <a:r>
              <a:rPr kumimoji="0" sz="2200" b="0" i="0" u="none" strike="noStrike" kern="1200" cap="none" spc="-5" normalizeH="0" baseline="0" noProof="0" dirty="0">
                <a:ln>
                  <a:noFill/>
                </a:ln>
                <a:solidFill>
                  <a:srgbClr val="122C41"/>
                </a:solidFill>
                <a:effectLst/>
                <a:uLnTx/>
                <a:uFillTx/>
                <a:latin typeface="Calibri"/>
                <a:ea typeface="+mn-ea"/>
                <a:cs typeface="Calibri"/>
              </a:rPr>
              <a:t>in</a:t>
            </a:r>
            <a:r>
              <a:rPr kumimoji="0" sz="2200" b="0" i="0" u="none" strike="noStrike" kern="1200" cap="none" spc="30" normalizeH="0" baseline="0" noProof="0" dirty="0">
                <a:ln>
                  <a:noFill/>
                </a:ln>
                <a:solidFill>
                  <a:srgbClr val="122C41"/>
                </a:solidFill>
                <a:effectLst/>
                <a:uLnTx/>
                <a:uFillTx/>
                <a:latin typeface="Calibri"/>
                <a:ea typeface="+mn-ea"/>
                <a:cs typeface="Calibri"/>
              </a:rPr>
              <a:t> </a:t>
            </a:r>
            <a:r>
              <a:rPr kumimoji="0" sz="2200" b="0" i="0" u="none" strike="noStrike" kern="1200" cap="none" spc="-5" normalizeH="0" baseline="0" noProof="0" dirty="0">
                <a:ln>
                  <a:noFill/>
                </a:ln>
                <a:solidFill>
                  <a:srgbClr val="122C41"/>
                </a:solidFill>
                <a:effectLst/>
                <a:uLnTx/>
                <a:uFillTx/>
                <a:latin typeface="Calibri"/>
                <a:ea typeface="+mn-ea"/>
                <a:cs typeface="Calibri"/>
              </a:rPr>
              <a:t>2021)</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30"/>
              </a:spcBef>
              <a:spcAft>
                <a:spcPts val="0"/>
              </a:spcAft>
              <a:buClr>
                <a:srgbClr val="007A7C"/>
              </a:buClr>
              <a:buSzPct val="90909"/>
              <a:buFont typeface="Wingdings"/>
              <a:buChar char=""/>
              <a:tabLst>
                <a:tab pos="911860" algn="l"/>
              </a:tabLst>
              <a:defRPr/>
            </a:pPr>
            <a:r>
              <a:rPr kumimoji="0" sz="2200" b="0" i="0" u="none" strike="noStrike" kern="1200" cap="none" spc="-10" normalizeH="0" baseline="0" noProof="0" dirty="0">
                <a:ln>
                  <a:noFill/>
                </a:ln>
                <a:solidFill>
                  <a:srgbClr val="122C41"/>
                </a:solidFill>
                <a:effectLst/>
                <a:uLnTx/>
                <a:uFillTx/>
                <a:latin typeface="Calibri"/>
                <a:ea typeface="+mn-ea"/>
                <a:cs typeface="Calibri"/>
              </a:rPr>
              <a:t>Only enacted </a:t>
            </a:r>
            <a:r>
              <a:rPr kumimoji="0" sz="2200" b="0" i="0" u="none" strike="noStrike" kern="1200" cap="none" spc="-5" normalizeH="0" baseline="0" noProof="0" dirty="0">
                <a:ln>
                  <a:noFill/>
                </a:ln>
                <a:solidFill>
                  <a:srgbClr val="122C41"/>
                </a:solidFill>
                <a:effectLst/>
                <a:uLnTx/>
                <a:uFillTx/>
                <a:latin typeface="Calibri"/>
                <a:ea typeface="+mn-ea"/>
                <a:cs typeface="Calibri"/>
              </a:rPr>
              <a:t>policies, </a:t>
            </a:r>
            <a:r>
              <a:rPr kumimoji="0" sz="2200" b="0" i="0" u="none" strike="noStrike" kern="1200" cap="none" spc="-10" normalizeH="0" baseline="0" noProof="0" dirty="0">
                <a:ln>
                  <a:noFill/>
                </a:ln>
                <a:solidFill>
                  <a:srgbClr val="122C41"/>
                </a:solidFill>
                <a:effectLst/>
                <a:uLnTx/>
                <a:uFillTx/>
                <a:latin typeface="Calibri"/>
                <a:ea typeface="+mn-ea"/>
                <a:cs typeface="Calibri"/>
              </a:rPr>
              <a:t>including </a:t>
            </a:r>
            <a:r>
              <a:rPr kumimoji="0" sz="2200" b="0" i="0" u="none" strike="noStrike" kern="1200" cap="none" spc="-20" normalizeH="0" baseline="0" noProof="0" dirty="0">
                <a:ln>
                  <a:noFill/>
                </a:ln>
                <a:solidFill>
                  <a:srgbClr val="122C41"/>
                </a:solidFill>
                <a:effectLst/>
                <a:uLnTx/>
                <a:uFillTx/>
                <a:latin typeface="Calibri"/>
                <a:ea typeface="+mn-ea"/>
                <a:cs typeface="Calibri"/>
              </a:rPr>
              <a:t>executive</a:t>
            </a:r>
            <a:r>
              <a:rPr kumimoji="0" sz="2200" b="0" i="0" u="none" strike="noStrike" kern="1200" cap="none" spc="55" normalizeH="0" baseline="0" noProof="0" dirty="0">
                <a:ln>
                  <a:noFill/>
                </a:ln>
                <a:solidFill>
                  <a:srgbClr val="122C41"/>
                </a:solidFill>
                <a:effectLst/>
                <a:uLnTx/>
                <a:uFillTx/>
                <a:latin typeface="Calibri"/>
                <a:ea typeface="+mn-ea"/>
                <a:cs typeface="Calibri"/>
              </a:rPr>
              <a:t> </a:t>
            </a:r>
            <a:r>
              <a:rPr kumimoji="0" sz="2200" b="0" i="0" u="none" strike="noStrike" kern="1200" cap="none" spc="-15" normalizeH="0" baseline="0" noProof="0" dirty="0">
                <a:ln>
                  <a:noFill/>
                </a:ln>
                <a:solidFill>
                  <a:srgbClr val="122C41"/>
                </a:solidFill>
                <a:effectLst/>
                <a:uLnTx/>
                <a:uFillTx/>
                <a:latin typeface="Calibri"/>
                <a:ea typeface="+mn-ea"/>
                <a:cs typeface="Calibri"/>
              </a:rPr>
              <a:t>orders</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25"/>
              </a:spcBef>
              <a:spcAft>
                <a:spcPts val="0"/>
              </a:spcAft>
              <a:buClr>
                <a:srgbClr val="007A7C"/>
              </a:buClr>
              <a:buSzPct val="90909"/>
              <a:buFont typeface="Wingdings"/>
              <a:buChar char=""/>
              <a:tabLst>
                <a:tab pos="911860" algn="l"/>
              </a:tabLst>
              <a:defRPr/>
            </a:pPr>
            <a:r>
              <a:rPr kumimoji="0" sz="2200" b="0" i="0" u="none" strike="noStrike" kern="1200" cap="none" spc="-5" normalizeH="0" baseline="0" noProof="0" dirty="0">
                <a:ln>
                  <a:noFill/>
                </a:ln>
                <a:solidFill>
                  <a:srgbClr val="122C41"/>
                </a:solidFill>
                <a:effectLst/>
                <a:uLnTx/>
                <a:uFillTx/>
                <a:latin typeface="Calibri"/>
                <a:ea typeface="+mn-ea"/>
                <a:cs typeface="Calibri"/>
              </a:rPr>
              <a:t>All 50 </a:t>
            </a:r>
            <a:r>
              <a:rPr kumimoji="0" sz="2200" b="0" i="0" u="none" strike="noStrike" kern="1200" cap="none" spc="-20" normalizeH="0" baseline="0" noProof="0" dirty="0">
                <a:ln>
                  <a:noFill/>
                </a:ln>
                <a:solidFill>
                  <a:srgbClr val="122C41"/>
                </a:solidFill>
                <a:effectLst/>
                <a:uLnTx/>
                <a:uFillTx/>
                <a:latin typeface="Calibri"/>
                <a:ea typeface="+mn-ea"/>
                <a:cs typeface="Calibri"/>
              </a:rPr>
              <a:t>states </a:t>
            </a:r>
            <a:r>
              <a:rPr kumimoji="0" sz="2200" b="0" i="0" u="none" strike="noStrike" kern="1200" cap="none" spc="-5" normalizeH="0" baseline="0" noProof="0" dirty="0">
                <a:ln>
                  <a:noFill/>
                </a:ln>
                <a:solidFill>
                  <a:srgbClr val="122C41"/>
                </a:solidFill>
                <a:effectLst/>
                <a:uLnTx/>
                <a:uFillTx/>
                <a:latin typeface="Calibri"/>
                <a:ea typeface="+mn-ea"/>
                <a:cs typeface="Calibri"/>
              </a:rPr>
              <a:t>and</a:t>
            </a:r>
            <a:r>
              <a:rPr kumimoji="0" sz="2200" b="0" i="0" u="none" strike="noStrike" kern="1200" cap="none" spc="25" normalizeH="0" baseline="0" noProof="0" dirty="0">
                <a:ln>
                  <a:noFill/>
                </a:ln>
                <a:solidFill>
                  <a:srgbClr val="122C41"/>
                </a:solidFill>
                <a:effectLst/>
                <a:uLnTx/>
                <a:uFillTx/>
                <a:latin typeface="Calibri"/>
                <a:ea typeface="+mn-ea"/>
                <a:cs typeface="Calibri"/>
              </a:rPr>
              <a:t> </a:t>
            </a:r>
            <a:r>
              <a:rPr kumimoji="0" sz="2200" b="0" i="0" u="none" strike="noStrike" kern="1200" cap="none" spc="-25" normalizeH="0" baseline="0" noProof="0" dirty="0">
                <a:ln>
                  <a:noFill/>
                </a:ln>
                <a:solidFill>
                  <a:srgbClr val="122C41"/>
                </a:solidFill>
                <a:effectLst/>
                <a:uLnTx/>
                <a:uFillTx/>
                <a:latin typeface="Calibri"/>
                <a:ea typeface="+mn-ea"/>
                <a:cs typeface="Calibri"/>
              </a:rPr>
              <a:t>D.C.</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18770" marR="0" lvl="0" indent="-306705" algn="l" defTabSz="914400" rtl="0" eaLnBrk="1" fontAlgn="auto" latinLnBrk="0" hangingPunct="1">
              <a:lnSpc>
                <a:spcPct val="100000"/>
              </a:lnSpc>
              <a:spcBef>
                <a:spcPts val="1160"/>
              </a:spcBef>
              <a:spcAft>
                <a:spcPts val="0"/>
              </a:spcAft>
              <a:buClr>
                <a:srgbClr val="007A7C"/>
              </a:buClr>
              <a:buSzPct val="91666"/>
              <a:buFont typeface="Arial"/>
              <a:buChar char="•"/>
              <a:tabLst>
                <a:tab pos="318770" algn="l"/>
                <a:tab pos="319405" algn="l"/>
              </a:tabLst>
              <a:defRPr/>
            </a:pPr>
            <a:r>
              <a:rPr kumimoji="0" sz="2400" b="1" i="0" u="none" strike="noStrike" kern="1200" cap="none" spc="0" normalizeH="0" baseline="0" noProof="0" dirty="0">
                <a:ln>
                  <a:noFill/>
                </a:ln>
                <a:solidFill>
                  <a:srgbClr val="122C41"/>
                </a:solidFill>
                <a:effectLst/>
                <a:uLnTx/>
                <a:uFillTx/>
                <a:latin typeface="Calibri"/>
                <a:ea typeface="+mn-ea"/>
                <a:cs typeface="Calibri"/>
              </a:rPr>
              <a:t>Local </a:t>
            </a:r>
            <a:r>
              <a:rPr kumimoji="0" sz="2400" b="1" i="0" u="none" strike="noStrike" kern="1200" cap="none" spc="-10" normalizeH="0" baseline="0" noProof="0" dirty="0">
                <a:ln>
                  <a:noFill/>
                </a:ln>
                <a:solidFill>
                  <a:srgbClr val="122C41"/>
                </a:solidFill>
                <a:effectLst/>
                <a:uLnTx/>
                <a:uFillTx/>
                <a:latin typeface="Calibri"/>
                <a:ea typeface="+mn-ea"/>
                <a:cs typeface="Calibri"/>
              </a:rPr>
              <a:t>FSG Policy </a:t>
            </a:r>
            <a:r>
              <a:rPr kumimoji="0" sz="2400" b="1" i="0" u="none" strike="noStrike" kern="1200" cap="none" spc="-5" normalizeH="0" baseline="0" noProof="0" dirty="0">
                <a:ln>
                  <a:noFill/>
                </a:ln>
                <a:solidFill>
                  <a:srgbClr val="122C41"/>
                </a:solidFill>
                <a:effectLst/>
                <a:uLnTx/>
                <a:uFillTx/>
                <a:latin typeface="Calibri"/>
                <a:ea typeface="+mn-ea"/>
                <a:cs typeface="Calibri"/>
              </a:rPr>
              <a:t>Surveillance</a:t>
            </a:r>
            <a:r>
              <a:rPr kumimoji="0" sz="2400" b="1" i="0" u="none" strike="noStrike" kern="1200" cap="none" spc="-80" normalizeH="0" baseline="0" noProof="0" dirty="0">
                <a:ln>
                  <a:noFill/>
                </a:ln>
                <a:solidFill>
                  <a:srgbClr val="122C41"/>
                </a:solidFill>
                <a:effectLst/>
                <a:uLnTx/>
                <a:uFillTx/>
                <a:latin typeface="Calibri"/>
                <a:ea typeface="+mn-ea"/>
                <a:cs typeface="Calibri"/>
              </a:rPr>
              <a:t> </a:t>
            </a:r>
            <a:r>
              <a:rPr kumimoji="0" sz="2400" b="1" i="0" u="none" strike="noStrike" kern="1200" cap="none" spc="-5" normalizeH="0" baseline="0" noProof="0" dirty="0">
                <a:ln>
                  <a:noFill/>
                </a:ln>
                <a:solidFill>
                  <a:srgbClr val="122C41"/>
                </a:solidFill>
                <a:effectLst/>
                <a:uLnTx/>
                <a:uFillTx/>
                <a:latin typeface="Calibri"/>
                <a:ea typeface="+mn-ea"/>
                <a:cs typeface="Calibri"/>
              </a:rPr>
              <a:t>Overview:</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45"/>
              </a:spcBef>
              <a:spcAft>
                <a:spcPts val="0"/>
              </a:spcAft>
              <a:buClr>
                <a:srgbClr val="007A7C"/>
              </a:buClr>
              <a:buSzPct val="90909"/>
              <a:buFont typeface="Wingdings"/>
              <a:buChar char=""/>
              <a:tabLst>
                <a:tab pos="911860" algn="l"/>
              </a:tabLst>
              <a:defRPr/>
            </a:pPr>
            <a:r>
              <a:rPr kumimoji="0" sz="2200" b="0" i="0" u="none" strike="noStrike" kern="1200" cap="none" spc="-10" normalizeH="0" baseline="0" noProof="0" dirty="0">
                <a:ln>
                  <a:noFill/>
                </a:ln>
                <a:solidFill>
                  <a:srgbClr val="122C41"/>
                </a:solidFill>
                <a:effectLst/>
                <a:uLnTx/>
                <a:uFillTx/>
                <a:latin typeface="Calibri"/>
                <a:ea typeface="+mn-ea"/>
                <a:cs typeface="Calibri"/>
              </a:rPr>
              <a:t>5-year cycle</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30"/>
              </a:spcBef>
              <a:spcAft>
                <a:spcPts val="0"/>
              </a:spcAft>
              <a:buClr>
                <a:srgbClr val="007A7C"/>
              </a:buClr>
              <a:buSzPct val="90909"/>
              <a:buFont typeface="Wingdings"/>
              <a:buChar char=""/>
              <a:tabLst>
                <a:tab pos="911860" algn="l"/>
              </a:tabLst>
              <a:defRPr/>
            </a:pPr>
            <a:r>
              <a:rPr kumimoji="0" sz="2200" b="0" i="0" u="none" strike="noStrike" kern="1200" cap="none" spc="-10" normalizeH="0" baseline="0" noProof="0" dirty="0">
                <a:ln>
                  <a:noFill/>
                </a:ln>
                <a:solidFill>
                  <a:srgbClr val="122C41"/>
                </a:solidFill>
                <a:effectLst/>
                <a:uLnTx/>
                <a:uFillTx/>
                <a:latin typeface="Calibri"/>
                <a:ea typeface="+mn-ea"/>
                <a:cs typeface="Calibri"/>
              </a:rPr>
              <a:t>Only enacted </a:t>
            </a:r>
            <a:r>
              <a:rPr kumimoji="0" sz="2200" b="0" i="0" u="none" strike="noStrike" kern="1200" cap="none" spc="-5" normalizeH="0" baseline="0" noProof="0" dirty="0">
                <a:ln>
                  <a:noFill/>
                </a:ln>
                <a:solidFill>
                  <a:srgbClr val="122C41"/>
                </a:solidFill>
                <a:effectLst/>
                <a:uLnTx/>
                <a:uFillTx/>
                <a:latin typeface="Calibri"/>
                <a:ea typeface="+mn-ea"/>
                <a:cs typeface="Calibri"/>
              </a:rPr>
              <a:t>policies, </a:t>
            </a:r>
            <a:r>
              <a:rPr kumimoji="0" sz="2200" b="0" i="0" u="none" strike="noStrike" kern="1200" cap="none" spc="-10" normalizeH="0" baseline="0" noProof="0" dirty="0">
                <a:ln>
                  <a:noFill/>
                </a:ln>
                <a:solidFill>
                  <a:srgbClr val="122C41"/>
                </a:solidFill>
                <a:effectLst/>
                <a:uLnTx/>
                <a:uFillTx/>
                <a:latin typeface="Calibri"/>
                <a:ea typeface="+mn-ea"/>
                <a:cs typeface="Calibri"/>
              </a:rPr>
              <a:t>including local resolutions </a:t>
            </a:r>
            <a:r>
              <a:rPr kumimoji="0" sz="2200" b="0" i="0" u="none" strike="noStrike" kern="1200" cap="none" spc="-5" normalizeH="0" baseline="0" noProof="0" dirty="0">
                <a:ln>
                  <a:noFill/>
                </a:ln>
                <a:solidFill>
                  <a:srgbClr val="122C41"/>
                </a:solidFill>
                <a:effectLst/>
                <a:uLnTx/>
                <a:uFillTx/>
                <a:latin typeface="Calibri"/>
                <a:ea typeface="+mn-ea"/>
                <a:cs typeface="Calibri"/>
              </a:rPr>
              <a:t>with </a:t>
            </a:r>
            <a:r>
              <a:rPr kumimoji="0" sz="2200" b="0" i="0" u="none" strike="noStrike" kern="1200" cap="none" spc="-20" normalizeH="0" baseline="0" noProof="0" dirty="0">
                <a:ln>
                  <a:noFill/>
                </a:ln>
                <a:solidFill>
                  <a:srgbClr val="122C41"/>
                </a:solidFill>
                <a:effectLst/>
                <a:uLnTx/>
                <a:uFillTx/>
                <a:latin typeface="Calibri"/>
                <a:ea typeface="+mn-ea"/>
                <a:cs typeface="Calibri"/>
              </a:rPr>
              <a:t>force </a:t>
            </a:r>
            <a:r>
              <a:rPr kumimoji="0" sz="2200" b="0" i="0" u="none" strike="noStrike" kern="1200" cap="none" spc="0" normalizeH="0" baseline="0" noProof="0" dirty="0">
                <a:ln>
                  <a:noFill/>
                </a:ln>
                <a:solidFill>
                  <a:srgbClr val="122C41"/>
                </a:solidFill>
                <a:effectLst/>
                <a:uLnTx/>
                <a:uFillTx/>
                <a:latin typeface="Calibri"/>
                <a:ea typeface="+mn-ea"/>
                <a:cs typeface="Calibri"/>
              </a:rPr>
              <a:t>of </a:t>
            </a:r>
            <a:r>
              <a:rPr kumimoji="0" sz="2200" b="0" i="0" u="none" strike="noStrike" kern="1200" cap="none" spc="-10" normalizeH="0" baseline="0" noProof="0" dirty="0">
                <a:ln>
                  <a:noFill/>
                </a:ln>
                <a:solidFill>
                  <a:srgbClr val="122C41"/>
                </a:solidFill>
                <a:effectLst/>
                <a:uLnTx/>
                <a:uFillTx/>
                <a:latin typeface="Calibri"/>
                <a:ea typeface="+mn-ea"/>
                <a:cs typeface="Calibri"/>
              </a:rPr>
              <a:t>law </a:t>
            </a:r>
            <a:r>
              <a:rPr kumimoji="0" sz="2200" b="0" i="0" u="none" strike="noStrike" kern="1200" cap="none" spc="0" normalizeH="0" baseline="0" noProof="0" dirty="0">
                <a:ln>
                  <a:noFill/>
                </a:ln>
                <a:solidFill>
                  <a:srgbClr val="122C41"/>
                </a:solidFill>
                <a:effectLst/>
                <a:uLnTx/>
                <a:uFillTx/>
                <a:latin typeface="Calibri"/>
                <a:ea typeface="+mn-ea"/>
                <a:cs typeface="Calibri"/>
              </a:rPr>
              <a:t>or </a:t>
            </a:r>
            <a:r>
              <a:rPr kumimoji="0" sz="2200" b="0" i="0" u="none" strike="noStrike" kern="1200" cap="none" spc="-15" normalizeH="0" baseline="0" noProof="0" dirty="0">
                <a:ln>
                  <a:noFill/>
                </a:ln>
                <a:solidFill>
                  <a:srgbClr val="122C41"/>
                </a:solidFill>
                <a:effectLst/>
                <a:uLnTx/>
                <a:uFillTx/>
                <a:latin typeface="Calibri"/>
                <a:ea typeface="+mn-ea"/>
                <a:cs typeface="Calibri"/>
              </a:rPr>
              <a:t>“teeth” </a:t>
            </a:r>
            <a:r>
              <a:rPr kumimoji="0" sz="2200" b="0" i="0" u="none" strike="noStrike" kern="1200" cap="none" spc="-10" normalizeH="0" baseline="0" noProof="0" dirty="0">
                <a:ln>
                  <a:noFill/>
                </a:ln>
                <a:solidFill>
                  <a:srgbClr val="122C41"/>
                </a:solidFill>
                <a:effectLst/>
                <a:uLnTx/>
                <a:uFillTx/>
                <a:latin typeface="Calibri"/>
                <a:ea typeface="+mn-ea"/>
                <a:cs typeface="Calibri"/>
              </a:rPr>
              <a:t>behind</a:t>
            </a:r>
            <a:r>
              <a:rPr kumimoji="0" sz="2200" b="0" i="0" u="none" strike="noStrike" kern="1200" cap="none" spc="229" normalizeH="0" baseline="0" noProof="0" dirty="0">
                <a:ln>
                  <a:noFill/>
                </a:ln>
                <a:solidFill>
                  <a:srgbClr val="122C41"/>
                </a:solidFill>
                <a:effectLst/>
                <a:uLnTx/>
                <a:uFillTx/>
                <a:latin typeface="Calibri"/>
                <a:ea typeface="+mn-ea"/>
                <a:cs typeface="Calibri"/>
              </a:rPr>
              <a:t> </a:t>
            </a:r>
            <a:r>
              <a:rPr kumimoji="0" sz="2200" b="0" i="0" u="none" strike="noStrike" kern="1200" cap="none" spc="-10" normalizeH="0" baseline="0" noProof="0" dirty="0">
                <a:ln>
                  <a:noFill/>
                </a:ln>
                <a:solidFill>
                  <a:srgbClr val="122C41"/>
                </a:solidFill>
                <a:effectLst/>
                <a:uLnTx/>
                <a:uFillTx/>
                <a:latin typeface="Calibri"/>
                <a:ea typeface="+mn-ea"/>
                <a:cs typeface="Calibri"/>
              </a:rPr>
              <a:t>it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911860" marR="0" lvl="1" indent="-269875" algn="l" defTabSz="914400" rtl="0" eaLnBrk="1" fontAlgn="auto" latinLnBrk="0" hangingPunct="1">
              <a:lnSpc>
                <a:spcPct val="100000"/>
              </a:lnSpc>
              <a:spcBef>
                <a:spcPts val="1125"/>
              </a:spcBef>
              <a:spcAft>
                <a:spcPts val="0"/>
              </a:spcAft>
              <a:buClr>
                <a:srgbClr val="007A7C"/>
              </a:buClr>
              <a:buSzPct val="90909"/>
              <a:buFont typeface="Wingdings"/>
              <a:buChar char=""/>
              <a:tabLst>
                <a:tab pos="911860" algn="l"/>
              </a:tabLst>
              <a:defRPr/>
            </a:pPr>
            <a:r>
              <a:rPr kumimoji="0" sz="2200" b="0" i="0" u="none" strike="noStrike" kern="1200" cap="none" spc="-70" normalizeH="0" baseline="0" noProof="0" dirty="0">
                <a:ln>
                  <a:noFill/>
                </a:ln>
                <a:solidFill>
                  <a:srgbClr val="122C41"/>
                </a:solidFill>
                <a:effectLst/>
                <a:uLnTx/>
                <a:uFillTx/>
                <a:latin typeface="Calibri"/>
                <a:ea typeface="+mn-ea"/>
                <a:cs typeface="Calibri"/>
              </a:rPr>
              <a:t>Top </a:t>
            </a:r>
            <a:r>
              <a:rPr kumimoji="0" sz="2200" b="0" i="0" u="none" strike="noStrike" kern="1200" cap="none" spc="-5" normalizeH="0" baseline="0" noProof="0" dirty="0">
                <a:ln>
                  <a:noFill/>
                </a:ln>
                <a:solidFill>
                  <a:srgbClr val="122C41"/>
                </a:solidFill>
                <a:effectLst/>
                <a:uLnTx/>
                <a:uFillTx/>
                <a:latin typeface="Calibri"/>
                <a:ea typeface="+mn-ea"/>
                <a:cs typeface="Calibri"/>
              </a:rPr>
              <a:t>20 </a:t>
            </a:r>
            <a:r>
              <a:rPr kumimoji="0" sz="2200" b="0" i="0" u="none" strike="noStrike" kern="1200" cap="none" spc="-10" normalizeH="0" baseline="0" noProof="0" dirty="0">
                <a:ln>
                  <a:noFill/>
                </a:ln>
                <a:solidFill>
                  <a:srgbClr val="122C41"/>
                </a:solidFill>
                <a:effectLst/>
                <a:uLnTx/>
                <a:uFillTx/>
                <a:latin typeface="Calibri"/>
                <a:ea typeface="+mn-ea"/>
                <a:cs typeface="Calibri"/>
              </a:rPr>
              <a:t>most-populated</a:t>
            </a:r>
            <a:r>
              <a:rPr kumimoji="0" sz="2200" b="0" i="0" u="none" strike="noStrike" kern="1200" cap="none" spc="80" normalizeH="0" baseline="0" noProof="0" dirty="0">
                <a:ln>
                  <a:noFill/>
                </a:ln>
                <a:solidFill>
                  <a:srgbClr val="122C41"/>
                </a:solidFill>
                <a:effectLst/>
                <a:uLnTx/>
                <a:uFillTx/>
                <a:latin typeface="Calibri"/>
                <a:ea typeface="+mn-ea"/>
                <a:cs typeface="Calibri"/>
              </a:rPr>
              <a:t> </a:t>
            </a:r>
            <a:r>
              <a:rPr kumimoji="0" sz="2200" b="0" i="0" u="none" strike="noStrike" kern="1200" cap="none" spc="-10" normalizeH="0" baseline="0" noProof="0" dirty="0">
                <a:ln>
                  <a:noFill/>
                </a:ln>
                <a:solidFill>
                  <a:srgbClr val="122C41"/>
                </a:solidFill>
                <a:effectLst/>
                <a:uLnTx/>
                <a:uFillTx/>
                <a:latin typeface="Calibri"/>
                <a:ea typeface="+mn-ea"/>
                <a:cs typeface="Calibri"/>
              </a:rPr>
              <a:t>cities</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18770" marR="0" lvl="0" indent="-306705" algn="l" defTabSz="914400" rtl="0" eaLnBrk="1" fontAlgn="auto" latinLnBrk="0" hangingPunct="1">
              <a:lnSpc>
                <a:spcPct val="100000"/>
              </a:lnSpc>
              <a:spcBef>
                <a:spcPts val="1160"/>
              </a:spcBef>
              <a:spcAft>
                <a:spcPts val="0"/>
              </a:spcAft>
              <a:buClr>
                <a:srgbClr val="007A7C"/>
              </a:buClr>
              <a:buSzPct val="91666"/>
              <a:buFont typeface="Arial"/>
              <a:buChar char="•"/>
              <a:tabLst>
                <a:tab pos="318770" algn="l"/>
                <a:tab pos="319405" algn="l"/>
              </a:tabLst>
              <a:defRPr/>
            </a:pPr>
            <a:r>
              <a:rPr kumimoji="0" sz="2400" b="1" i="0" u="none" strike="noStrike" kern="1200" cap="none" spc="-15" normalizeH="0" baseline="0" noProof="0" dirty="0">
                <a:ln>
                  <a:noFill/>
                </a:ln>
                <a:solidFill>
                  <a:srgbClr val="122C41"/>
                </a:solidFill>
                <a:effectLst/>
                <a:uLnTx/>
                <a:uFillTx/>
                <a:latin typeface="Calibri"/>
                <a:ea typeface="+mn-ea"/>
                <a:cs typeface="Calibri"/>
              </a:rPr>
              <a:t>Partners </a:t>
            </a:r>
            <a:r>
              <a:rPr kumimoji="0" sz="2400" b="1" i="0" u="none" strike="noStrike" kern="1200" cap="none" spc="-50" normalizeH="0" baseline="0" noProof="0" dirty="0">
                <a:ln>
                  <a:noFill/>
                </a:ln>
                <a:solidFill>
                  <a:srgbClr val="122C41"/>
                </a:solidFill>
                <a:effectLst/>
                <a:uLnTx/>
                <a:uFillTx/>
                <a:latin typeface="Calibri"/>
                <a:ea typeface="+mn-ea"/>
                <a:cs typeface="Calibri"/>
              </a:rPr>
              <a:t>(HDSP, </a:t>
            </a:r>
            <a:r>
              <a:rPr kumimoji="0" sz="2400" b="1" i="0" u="none" strike="noStrike" kern="1200" cap="none" spc="-5" normalizeH="0" baseline="0" noProof="0" dirty="0">
                <a:ln>
                  <a:noFill/>
                </a:ln>
                <a:solidFill>
                  <a:srgbClr val="122C41"/>
                </a:solidFill>
                <a:effectLst/>
                <a:uLnTx/>
                <a:uFillTx/>
                <a:latin typeface="Calibri"/>
                <a:ea typeface="+mn-ea"/>
                <a:cs typeface="Calibri"/>
              </a:rPr>
              <a:t>American Heart Association, Public Health </a:t>
            </a:r>
            <a:r>
              <a:rPr kumimoji="0" sz="2400" b="1" i="0" u="none" strike="noStrike" kern="1200" cap="none" spc="-10" normalizeH="0" baseline="0" noProof="0" dirty="0">
                <a:ln>
                  <a:noFill/>
                </a:ln>
                <a:solidFill>
                  <a:srgbClr val="122C41"/>
                </a:solidFill>
                <a:effectLst/>
                <a:uLnTx/>
                <a:uFillTx/>
                <a:latin typeface="Calibri"/>
                <a:ea typeface="+mn-ea"/>
                <a:cs typeface="Calibri"/>
              </a:rPr>
              <a:t>Law</a:t>
            </a:r>
            <a:r>
              <a:rPr kumimoji="0" sz="2400" b="1" i="0" u="none" strike="noStrike" kern="1200" cap="none" spc="55" normalizeH="0" baseline="0" noProof="0" dirty="0">
                <a:ln>
                  <a:noFill/>
                </a:ln>
                <a:solidFill>
                  <a:srgbClr val="122C41"/>
                </a:solidFill>
                <a:effectLst/>
                <a:uLnTx/>
                <a:uFillTx/>
                <a:latin typeface="Calibri"/>
                <a:ea typeface="+mn-ea"/>
                <a:cs typeface="Calibri"/>
              </a:rPr>
              <a:t> </a:t>
            </a:r>
            <a:r>
              <a:rPr kumimoji="0" sz="2400" b="1" i="0" u="none" strike="noStrike" kern="1200" cap="none" spc="-10" normalizeH="0" baseline="0" noProof="0" dirty="0">
                <a:ln>
                  <a:noFill/>
                </a:ln>
                <a:solidFill>
                  <a:srgbClr val="122C41"/>
                </a:solidFill>
                <a:effectLst/>
                <a:uLnTx/>
                <a:uFillTx/>
                <a:latin typeface="Calibri"/>
                <a:ea typeface="+mn-ea"/>
                <a:cs typeface="Calibri"/>
              </a:rPr>
              <a:t>Center)</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63208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427" y="899467"/>
            <a:ext cx="10008235" cy="635000"/>
          </a:xfrm>
          <a:prstGeom prst="rect">
            <a:avLst/>
          </a:prstGeom>
        </p:spPr>
        <p:txBody>
          <a:bodyPr vert="horz" wrap="square" lIns="0" tIns="12065" rIns="0" bIns="0" rtlCol="0">
            <a:spAutoFit/>
          </a:bodyPr>
          <a:lstStyle/>
          <a:p>
            <a:pPr marL="12700">
              <a:lnSpc>
                <a:spcPct val="100000"/>
              </a:lnSpc>
              <a:spcBef>
                <a:spcPts val="95"/>
              </a:spcBef>
            </a:pPr>
            <a:r>
              <a:rPr sz="4000" spc="-60" dirty="0"/>
              <a:t>DATA </a:t>
            </a:r>
            <a:r>
              <a:rPr sz="4000" spc="-5" dirty="0"/>
              <a:t>SOURCES FOR </a:t>
            </a:r>
            <a:r>
              <a:rPr sz="4000" spc="-40" dirty="0"/>
              <a:t>STATE </a:t>
            </a:r>
            <a:r>
              <a:rPr sz="4000" spc="-5" dirty="0"/>
              <a:t>FSG</a:t>
            </a:r>
            <a:r>
              <a:rPr sz="4000" spc="75" dirty="0"/>
              <a:t> </a:t>
            </a:r>
            <a:r>
              <a:rPr sz="4000" spc="-5" dirty="0"/>
              <a:t>POLICIES</a:t>
            </a:r>
            <a:endParaRPr sz="4000"/>
          </a:p>
        </p:txBody>
      </p:sp>
      <p:sp>
        <p:nvSpPr>
          <p:cNvPr id="3" name="object 3"/>
          <p:cNvSpPr txBox="1"/>
          <p:nvPr/>
        </p:nvSpPr>
        <p:spPr>
          <a:xfrm>
            <a:off x="4239261" y="1902188"/>
            <a:ext cx="6757034" cy="4335780"/>
          </a:xfrm>
          <a:prstGeom prst="rect">
            <a:avLst/>
          </a:prstGeom>
        </p:spPr>
        <p:txBody>
          <a:bodyPr vert="horz" wrap="square" lIns="0" tIns="176530" rIns="0" bIns="0" rtlCol="0">
            <a:spAutoFit/>
          </a:bodyPr>
          <a:lstStyle/>
          <a:p>
            <a:pPr marL="317500" marR="0" lvl="0" indent="-304800" algn="l" defTabSz="914400" rtl="0" eaLnBrk="1" fontAlgn="auto" latinLnBrk="0" hangingPunct="1">
              <a:lnSpc>
                <a:spcPct val="100000"/>
              </a:lnSpc>
              <a:spcBef>
                <a:spcPts val="1390"/>
              </a:spcBef>
              <a:spcAft>
                <a:spcPts val="0"/>
              </a:spcAft>
              <a:buClr>
                <a:srgbClr val="007A7C"/>
              </a:buClr>
              <a:buSzPct val="91666"/>
              <a:buFont typeface="Arial"/>
              <a:buChar char="•"/>
              <a:tabLst>
                <a:tab pos="316865" algn="l"/>
                <a:tab pos="317500" algn="l"/>
              </a:tabLst>
              <a:defRPr/>
            </a:pPr>
            <a:r>
              <a:rPr kumimoji="0" sz="2400" b="0" i="0" u="none" strike="noStrike" kern="1200" cap="none" spc="-10" normalizeH="0" baseline="0" noProof="0" dirty="0">
                <a:ln>
                  <a:noFill/>
                </a:ln>
                <a:solidFill>
                  <a:srgbClr val="122C41"/>
                </a:solidFill>
                <a:effectLst/>
                <a:uLnTx/>
                <a:uFillTx/>
                <a:latin typeface="Gadugi"/>
                <a:ea typeface="+mn-ea"/>
                <a:cs typeface="Gadugi"/>
              </a:rPr>
              <a:t>Commercial </a:t>
            </a:r>
            <a:r>
              <a:rPr kumimoji="0" sz="2400" b="0" i="0" u="none" strike="noStrike" kern="1200" cap="none" spc="-5" normalizeH="0" baseline="0" noProof="0" dirty="0">
                <a:ln>
                  <a:noFill/>
                </a:ln>
                <a:solidFill>
                  <a:srgbClr val="122C41"/>
                </a:solidFill>
                <a:effectLst/>
                <a:uLnTx/>
                <a:uFillTx/>
                <a:latin typeface="Gadugi"/>
                <a:ea typeface="+mn-ea"/>
                <a:cs typeface="Gadugi"/>
              </a:rPr>
              <a:t>databases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state</a:t>
            </a:r>
            <a:r>
              <a:rPr kumimoji="0" sz="2400" b="0" i="0" u="none" strike="noStrike" kern="1200" cap="none" spc="40" normalizeH="0" baseline="0" noProof="0" dirty="0">
                <a:ln>
                  <a:noFill/>
                </a:ln>
                <a:solidFill>
                  <a:srgbClr val="122C41"/>
                </a:solidFill>
                <a:effectLst/>
                <a:uLnTx/>
                <a:uFillTx/>
                <a:latin typeface="Gadugi"/>
                <a:ea typeface="+mn-ea"/>
                <a:cs typeface="Gadugi"/>
              </a:rPr>
              <a:t> </a:t>
            </a:r>
            <a:r>
              <a:rPr kumimoji="0" sz="2400" b="0" i="0" u="none" strike="noStrike" kern="1200" cap="none" spc="-5" normalizeH="0" baseline="0" noProof="0" dirty="0">
                <a:ln>
                  <a:noFill/>
                </a:ln>
                <a:solidFill>
                  <a:srgbClr val="122C41"/>
                </a:solidFill>
                <a:effectLst/>
                <a:uLnTx/>
                <a:uFillTx/>
                <a:latin typeface="Gadugi"/>
                <a:ea typeface="+mn-ea"/>
                <a:cs typeface="Gadugi"/>
              </a:rPr>
              <a:t>legislation:</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911860" marR="0" lvl="1" indent="-269875" algn="l" defTabSz="914400" rtl="0" eaLnBrk="1" fontAlgn="auto" latinLnBrk="0" hangingPunct="1">
              <a:lnSpc>
                <a:spcPct val="100000"/>
              </a:lnSpc>
              <a:spcBef>
                <a:spcPts val="1085"/>
              </a:spcBef>
              <a:spcAft>
                <a:spcPts val="0"/>
              </a:spcAft>
              <a:buClr>
                <a:srgbClr val="007A7C"/>
              </a:buClr>
              <a:buSzPct val="90000"/>
              <a:buFont typeface="Arial"/>
              <a:buChar char="•"/>
              <a:tabLst>
                <a:tab pos="911225" algn="l"/>
                <a:tab pos="911860" algn="l"/>
              </a:tabLst>
              <a:defRPr/>
            </a:pPr>
            <a:r>
              <a:rPr kumimoji="0" sz="2000" b="1" i="0" u="none" strike="noStrike" kern="1200" cap="none" spc="-5" normalizeH="0" baseline="0" noProof="0" dirty="0">
                <a:ln>
                  <a:noFill/>
                </a:ln>
                <a:solidFill>
                  <a:srgbClr val="122C41"/>
                </a:solidFill>
                <a:effectLst/>
                <a:uLnTx/>
                <a:uFillTx/>
                <a:latin typeface="Gadugi"/>
                <a:ea typeface="+mn-ea"/>
                <a:cs typeface="Gadugi"/>
              </a:rPr>
              <a:t>Lexis</a:t>
            </a:r>
            <a:r>
              <a:rPr kumimoji="0" sz="2000" b="1" i="0" u="none" strike="noStrike" kern="1200" cap="none" spc="-15" normalizeH="0" baseline="0" noProof="0" dirty="0">
                <a:ln>
                  <a:noFill/>
                </a:ln>
                <a:solidFill>
                  <a:srgbClr val="122C41"/>
                </a:solidFill>
                <a:effectLst/>
                <a:uLnTx/>
                <a:uFillTx/>
                <a:latin typeface="Gadugi"/>
                <a:ea typeface="+mn-ea"/>
                <a:cs typeface="Gadugi"/>
              </a:rPr>
              <a:t> </a:t>
            </a:r>
            <a:r>
              <a:rPr kumimoji="0" sz="2000" b="1" i="0" u="none" strike="noStrike" kern="1200" cap="none" spc="-10" normalizeH="0" baseline="0" noProof="0" dirty="0">
                <a:ln>
                  <a:noFill/>
                </a:ln>
                <a:solidFill>
                  <a:srgbClr val="122C41"/>
                </a:solidFill>
                <a:effectLst/>
                <a:uLnTx/>
                <a:uFillTx/>
                <a:latin typeface="Gadugi"/>
                <a:ea typeface="+mn-ea"/>
                <a:cs typeface="Gadugi"/>
              </a:rPr>
              <a:t>Advance</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911860" marR="0" lvl="1" indent="-269875" algn="l" defTabSz="914400" rtl="0" eaLnBrk="1" fontAlgn="auto" latinLnBrk="0" hangingPunct="1">
              <a:lnSpc>
                <a:spcPct val="100000"/>
              </a:lnSpc>
              <a:spcBef>
                <a:spcPts val="1080"/>
              </a:spcBef>
              <a:spcAft>
                <a:spcPts val="0"/>
              </a:spcAft>
              <a:buClr>
                <a:srgbClr val="007A7C"/>
              </a:buClr>
              <a:buSzPct val="90000"/>
              <a:buFont typeface="Arial"/>
              <a:buChar char="•"/>
              <a:tabLst>
                <a:tab pos="911225" algn="l"/>
                <a:tab pos="911860" algn="l"/>
              </a:tabLst>
              <a:defRPr/>
            </a:pPr>
            <a:r>
              <a:rPr kumimoji="0" sz="2000" b="1" i="0" u="none" strike="noStrike" kern="1200" cap="none" spc="-10" normalizeH="0" baseline="0" noProof="0" dirty="0">
                <a:ln>
                  <a:noFill/>
                </a:ln>
                <a:solidFill>
                  <a:srgbClr val="122C41"/>
                </a:solidFill>
                <a:effectLst/>
                <a:uLnTx/>
                <a:uFillTx/>
                <a:latin typeface="Gadugi"/>
                <a:ea typeface="+mn-ea"/>
                <a:cs typeface="Gadugi"/>
              </a:rPr>
              <a:t>Westlaw</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911860" marR="0" lvl="1" indent="-269875" algn="l" defTabSz="914400" rtl="0" eaLnBrk="1" fontAlgn="auto" latinLnBrk="0" hangingPunct="1">
              <a:lnSpc>
                <a:spcPct val="100000"/>
              </a:lnSpc>
              <a:spcBef>
                <a:spcPts val="1080"/>
              </a:spcBef>
              <a:spcAft>
                <a:spcPts val="0"/>
              </a:spcAft>
              <a:buClr>
                <a:srgbClr val="007A7C"/>
              </a:buClr>
              <a:buSzPct val="90000"/>
              <a:buFont typeface="Arial"/>
              <a:buChar char="•"/>
              <a:tabLst>
                <a:tab pos="911225" algn="l"/>
                <a:tab pos="911860" algn="l"/>
              </a:tabLst>
              <a:defRPr/>
            </a:pPr>
            <a:r>
              <a:rPr kumimoji="0" sz="2000" b="1" i="0" u="none" strike="noStrike" kern="1200" cap="none" spc="-5" normalizeH="0" baseline="0" noProof="0" dirty="0">
                <a:ln>
                  <a:noFill/>
                </a:ln>
                <a:solidFill>
                  <a:srgbClr val="122C41"/>
                </a:solidFill>
                <a:effectLst/>
                <a:uLnTx/>
                <a:uFillTx/>
                <a:latin typeface="Gadugi"/>
                <a:ea typeface="+mn-ea"/>
                <a:cs typeface="Gadugi"/>
              </a:rPr>
              <a:t>Bloomberg</a:t>
            </a:r>
            <a:r>
              <a:rPr kumimoji="0" sz="2000" b="1" i="0" u="none" strike="noStrike" kern="1200" cap="none" spc="0" normalizeH="0" baseline="0" noProof="0" dirty="0">
                <a:ln>
                  <a:noFill/>
                </a:ln>
                <a:solidFill>
                  <a:srgbClr val="122C41"/>
                </a:solidFill>
                <a:effectLst/>
                <a:uLnTx/>
                <a:uFillTx/>
                <a:latin typeface="Gadugi"/>
                <a:ea typeface="+mn-ea"/>
                <a:cs typeface="Gadugi"/>
              </a:rPr>
              <a:t> Law</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080"/>
              </a:spcBef>
              <a:spcAft>
                <a:spcPts val="0"/>
              </a:spcAft>
              <a:buClr>
                <a:srgbClr val="007A7C"/>
              </a:buClr>
              <a:buSzPct val="90000"/>
              <a:buFont typeface="Arial"/>
              <a:buChar char="•"/>
              <a:tabLst>
                <a:tab pos="318770" algn="l"/>
                <a:tab pos="319405" algn="l"/>
              </a:tabLst>
              <a:defRPr/>
            </a:pPr>
            <a:r>
              <a:rPr kumimoji="0" sz="2000" b="0" i="0" u="none" strike="noStrike" kern="1200" cap="none" spc="-15" normalizeH="0" baseline="0" noProof="0" dirty="0">
                <a:ln>
                  <a:noFill/>
                </a:ln>
                <a:solidFill>
                  <a:srgbClr val="122C41"/>
                </a:solidFill>
                <a:effectLst/>
                <a:uLnTx/>
                <a:uFillTx/>
                <a:latin typeface="Gadugi"/>
                <a:ea typeface="+mn-ea"/>
                <a:cs typeface="Gadugi"/>
              </a:rPr>
              <a:t>Require </a:t>
            </a:r>
            <a:r>
              <a:rPr kumimoji="0" sz="2000" b="0" i="0" u="none" strike="noStrike" kern="1200" cap="none" spc="-5" normalizeH="0" baseline="0" noProof="0" dirty="0">
                <a:ln>
                  <a:noFill/>
                </a:ln>
                <a:solidFill>
                  <a:srgbClr val="122C41"/>
                </a:solidFill>
                <a:effectLst/>
                <a:uLnTx/>
                <a:uFillTx/>
                <a:latin typeface="Gadugi"/>
                <a:ea typeface="+mn-ea"/>
                <a:cs typeface="Gadugi"/>
              </a:rPr>
              <a:t>subscription</a:t>
            </a:r>
            <a:r>
              <a:rPr kumimoji="0" sz="2000" b="0" i="0" u="none" strike="noStrike" kern="1200" cap="none" spc="2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5"/>
              </a:spcBef>
              <a:spcAft>
                <a:spcPts val="0"/>
              </a:spcAft>
              <a:buClrTx/>
              <a:buSzTx/>
              <a:buFontTx/>
              <a:buChar char="•"/>
              <a:tabLst/>
              <a:defRPr/>
            </a:pPr>
            <a:endParaRPr kumimoji="0" sz="2700" b="0" i="0" u="none" strike="noStrike" kern="1200" cap="none" spc="0" normalizeH="0" baseline="0" noProof="0">
              <a:ln>
                <a:noFill/>
              </a:ln>
              <a:solidFill>
                <a:prstClr val="black"/>
              </a:solidFill>
              <a:effectLst/>
              <a:uLnTx/>
              <a:uFillTx/>
              <a:latin typeface="Gadugi"/>
              <a:ea typeface="+mn-ea"/>
              <a:cs typeface="Gadugi"/>
            </a:endParaRPr>
          </a:p>
          <a:p>
            <a:pPr marL="355600" marR="0" lvl="0" indent="-342900" algn="l" defTabSz="914400" rtl="0" eaLnBrk="1" fontAlgn="auto" latinLnBrk="0" hangingPunct="1">
              <a:lnSpc>
                <a:spcPct val="100000"/>
              </a:lnSpc>
              <a:spcBef>
                <a:spcPts val="0"/>
              </a:spcBef>
              <a:spcAft>
                <a:spcPts val="0"/>
              </a:spcAft>
              <a:buClr>
                <a:srgbClr val="007A7C"/>
              </a:buClr>
              <a:buSzPct val="91666"/>
              <a:buFont typeface="Arial"/>
              <a:buChar char="•"/>
              <a:tabLst>
                <a:tab pos="354965" algn="l"/>
                <a:tab pos="35560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Secondary </a:t>
            </a:r>
            <a:r>
              <a:rPr kumimoji="0" sz="2400" b="0" i="0" u="none" strike="noStrike" kern="1200" cap="none" spc="-5" normalizeH="0" baseline="0" noProof="0" dirty="0">
                <a:ln>
                  <a:noFill/>
                </a:ln>
                <a:solidFill>
                  <a:srgbClr val="122C41"/>
                </a:solidFill>
                <a:effectLst/>
                <a:uLnTx/>
                <a:uFillTx/>
                <a:latin typeface="Gadugi"/>
                <a:ea typeface="+mn-ea"/>
                <a:cs typeface="Gadugi"/>
              </a:rPr>
              <a:t>Data</a:t>
            </a:r>
            <a:r>
              <a:rPr kumimoji="0" sz="2400" b="0" i="0" u="none" strike="noStrike" kern="1200" cap="none" spc="20" normalizeH="0" baseline="0" noProof="0" dirty="0">
                <a:ln>
                  <a:noFill/>
                </a:ln>
                <a:solidFill>
                  <a:srgbClr val="122C41"/>
                </a:solidFill>
                <a:effectLst/>
                <a:uLnTx/>
                <a:uFillTx/>
                <a:latin typeface="Gadugi"/>
                <a:ea typeface="+mn-ea"/>
                <a:cs typeface="Gadugi"/>
              </a:rPr>
              <a:t> </a:t>
            </a:r>
            <a:r>
              <a:rPr kumimoji="0" sz="2400" b="0" i="0" u="none" strike="noStrike" kern="1200" cap="none" spc="-10" normalizeH="0" baseline="0" noProof="0" dirty="0">
                <a:ln>
                  <a:noFill/>
                </a:ln>
                <a:solidFill>
                  <a:srgbClr val="122C41"/>
                </a:solidFill>
                <a:effectLst/>
                <a:uLnTx/>
                <a:uFillTx/>
                <a:latin typeface="Gadugi"/>
                <a:ea typeface="+mn-ea"/>
                <a:cs typeface="Gadugi"/>
              </a:rPr>
              <a:t>Source:</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5080" lvl="1" indent="-304800" algn="l" defTabSz="914400" rtl="0" eaLnBrk="1" fontAlgn="auto" latinLnBrk="0" hangingPunct="1">
              <a:lnSpc>
                <a:spcPct val="100000"/>
              </a:lnSpc>
              <a:spcBef>
                <a:spcPts val="1085"/>
              </a:spcBef>
              <a:spcAft>
                <a:spcPts val="0"/>
              </a:spcAft>
              <a:buClr>
                <a:srgbClr val="007A7C"/>
              </a:buClr>
              <a:buSzPct val="90000"/>
              <a:buFont typeface="Arial"/>
              <a:buChar char="•"/>
              <a:tabLst>
                <a:tab pos="641985" algn="l"/>
                <a:tab pos="642620" algn="l"/>
              </a:tabLst>
              <a:defRPr/>
            </a:pPr>
            <a:r>
              <a:rPr kumimoji="0" sz="2000" b="1" i="0" u="none" strike="noStrike" kern="1200" cap="none" spc="-5" normalizeH="0" baseline="0" noProof="0" dirty="0">
                <a:ln>
                  <a:noFill/>
                </a:ln>
                <a:solidFill>
                  <a:srgbClr val="122C41"/>
                </a:solidFill>
                <a:effectLst/>
                <a:uLnTx/>
                <a:uFillTx/>
                <a:latin typeface="Gadugi"/>
                <a:ea typeface="+mn-ea"/>
                <a:cs typeface="Gadugi"/>
              </a:rPr>
              <a:t>CDC </a:t>
            </a:r>
            <a:r>
              <a:rPr kumimoji="0" sz="2000" b="1" i="0" u="none" strike="noStrike" kern="1200" cap="none" spc="-15" normalizeH="0" baseline="0" noProof="0" dirty="0">
                <a:ln>
                  <a:noFill/>
                </a:ln>
                <a:solidFill>
                  <a:srgbClr val="122C41"/>
                </a:solidFill>
                <a:effectLst/>
                <a:uLnTx/>
                <a:uFillTx/>
                <a:latin typeface="Gadugi"/>
                <a:ea typeface="+mn-ea"/>
                <a:cs typeface="Gadugi"/>
              </a:rPr>
              <a:t>Policy </a:t>
            </a:r>
            <a:r>
              <a:rPr kumimoji="0" sz="2000" b="1" i="0" u="none" strike="noStrike" kern="1200" cap="none" spc="-25" normalizeH="0" baseline="0" noProof="0" dirty="0">
                <a:ln>
                  <a:noFill/>
                </a:ln>
                <a:solidFill>
                  <a:srgbClr val="122C41"/>
                </a:solidFill>
                <a:effectLst/>
                <a:uLnTx/>
                <a:uFillTx/>
                <a:latin typeface="Gadugi"/>
                <a:ea typeface="+mn-ea"/>
                <a:cs typeface="Gadugi"/>
              </a:rPr>
              <a:t>Tracking </a:t>
            </a:r>
            <a:r>
              <a:rPr kumimoji="0" sz="2000" b="1" i="0" u="none" strike="noStrike" kern="1200" cap="none" spc="0" normalizeH="0" baseline="0" noProof="0" dirty="0">
                <a:ln>
                  <a:noFill/>
                </a:ln>
                <a:solidFill>
                  <a:srgbClr val="122C41"/>
                </a:solidFill>
                <a:effectLst/>
                <a:uLnTx/>
                <a:uFillTx/>
                <a:latin typeface="Gadugi"/>
                <a:ea typeface="+mn-ea"/>
                <a:cs typeface="Gadugi"/>
              </a:rPr>
              <a:t>Surveillance </a:t>
            </a:r>
            <a:r>
              <a:rPr kumimoji="0" sz="2000" b="1" i="0" u="none" strike="noStrike" kern="1200" cap="none" spc="-15" normalizeH="0" baseline="0" noProof="0" dirty="0">
                <a:ln>
                  <a:noFill/>
                </a:ln>
                <a:solidFill>
                  <a:srgbClr val="122C41"/>
                </a:solidFill>
                <a:effectLst/>
                <a:uLnTx/>
                <a:uFillTx/>
                <a:latin typeface="Gadugi"/>
                <a:ea typeface="+mn-ea"/>
                <a:cs typeface="Gadugi"/>
              </a:rPr>
              <a:t>System </a:t>
            </a:r>
            <a:r>
              <a:rPr kumimoji="0" sz="2000" b="0" i="0" u="none" strike="noStrike" kern="1200" cap="none" spc="0" normalizeH="0" baseline="0" noProof="0" dirty="0">
                <a:ln>
                  <a:noFill/>
                </a:ln>
                <a:solidFill>
                  <a:srgbClr val="122C41"/>
                </a:solidFill>
                <a:effectLst/>
                <a:uLnTx/>
                <a:uFillTx/>
                <a:latin typeface="Gadugi"/>
                <a:ea typeface="+mn-ea"/>
                <a:cs typeface="Gadugi"/>
              </a:rPr>
              <a:t>for </a:t>
            </a:r>
            <a:r>
              <a:rPr kumimoji="0" sz="2000" b="0" i="0" u="none" strike="noStrike" kern="1200" cap="none" spc="-5" normalizeH="0" baseline="0" noProof="0" dirty="0">
                <a:ln>
                  <a:noFill/>
                </a:ln>
                <a:solidFill>
                  <a:srgbClr val="122C41"/>
                </a:solidFill>
                <a:effectLst/>
                <a:uLnTx/>
                <a:uFillTx/>
                <a:latin typeface="Gadugi"/>
                <a:ea typeface="+mn-ea"/>
                <a:cs typeface="Gadugi"/>
              </a:rPr>
              <a:t>policies  categorized </a:t>
            </a:r>
            <a:r>
              <a:rPr kumimoji="0" sz="2000" b="0" i="0" u="none" strike="noStrike" kern="1200" cap="none" spc="0" normalizeH="0" baseline="0" noProof="0" dirty="0">
                <a:ln>
                  <a:noFill/>
                </a:ln>
                <a:solidFill>
                  <a:srgbClr val="122C41"/>
                </a:solidFill>
                <a:effectLst/>
                <a:uLnTx/>
                <a:uFillTx/>
                <a:latin typeface="Gadugi"/>
                <a:ea typeface="+mn-ea"/>
                <a:cs typeface="Gadugi"/>
              </a:rPr>
              <a:t>as “nutrition</a:t>
            </a:r>
            <a:r>
              <a:rPr kumimoji="0" sz="2000" b="0" i="0" u="none" strike="noStrike" kern="1200" cap="none" spc="-3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standards”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911860" marR="0" lvl="2" indent="-269875" algn="l" defTabSz="914400" rtl="0" eaLnBrk="1" fontAlgn="auto" latinLnBrk="0" hangingPunct="1">
              <a:lnSpc>
                <a:spcPct val="100000"/>
              </a:lnSpc>
              <a:spcBef>
                <a:spcPts val="1080"/>
              </a:spcBef>
              <a:spcAft>
                <a:spcPts val="0"/>
              </a:spcAft>
              <a:buClr>
                <a:srgbClr val="007A7C"/>
              </a:buClr>
              <a:buSzPct val="90000"/>
              <a:buFont typeface="Arial"/>
              <a:buChar char="•"/>
              <a:tabLst>
                <a:tab pos="911225" algn="l"/>
                <a:tab pos="91186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Discontinued </a:t>
            </a:r>
            <a:r>
              <a:rPr kumimoji="0" sz="2000" b="0" i="0" u="none" strike="noStrike" kern="1200" cap="none" spc="-5" normalizeH="0" baseline="0" noProof="0" dirty="0">
                <a:ln>
                  <a:noFill/>
                </a:ln>
                <a:solidFill>
                  <a:srgbClr val="122C41"/>
                </a:solidFill>
                <a:effectLst/>
                <a:uLnTx/>
                <a:uFillTx/>
                <a:latin typeface="Gadugi"/>
                <a:ea typeface="+mn-ea"/>
                <a:cs typeface="Gadugi"/>
              </a:rPr>
              <a:t>in</a:t>
            </a:r>
            <a:r>
              <a:rPr kumimoji="0" sz="2000" b="0" i="0" u="none" strike="noStrike" kern="1200" cap="none" spc="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2017</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p:nvPr/>
        </p:nvSpPr>
        <p:spPr>
          <a:xfrm>
            <a:off x="1085088" y="2040635"/>
            <a:ext cx="2775191" cy="41620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474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9932" y="898155"/>
            <a:ext cx="7563484" cy="574040"/>
          </a:xfrm>
          <a:prstGeom prst="rect">
            <a:avLst/>
          </a:prstGeom>
        </p:spPr>
        <p:txBody>
          <a:bodyPr vert="horz" wrap="square" lIns="0" tIns="12700" rIns="0" bIns="0" rtlCol="0">
            <a:spAutoFit/>
          </a:bodyPr>
          <a:lstStyle/>
          <a:p>
            <a:pPr marL="12700">
              <a:lnSpc>
                <a:spcPct val="100000"/>
              </a:lnSpc>
              <a:spcBef>
                <a:spcPts val="100"/>
              </a:spcBef>
            </a:pPr>
            <a:r>
              <a:rPr sz="3600" spc="-35" dirty="0"/>
              <a:t>STATE </a:t>
            </a:r>
            <a:r>
              <a:rPr sz="3600" dirty="0"/>
              <a:t>FSG POLICY</a:t>
            </a:r>
            <a:r>
              <a:rPr sz="3600" spc="-45" dirty="0"/>
              <a:t> </a:t>
            </a:r>
            <a:r>
              <a:rPr sz="3600" spc="-10" dirty="0"/>
              <a:t>SURVEILLANCE</a:t>
            </a:r>
            <a:endParaRPr sz="3600"/>
          </a:p>
        </p:txBody>
      </p:sp>
      <p:sp>
        <p:nvSpPr>
          <p:cNvPr id="3" name="object 3"/>
          <p:cNvSpPr/>
          <p:nvPr/>
        </p:nvSpPr>
        <p:spPr>
          <a:xfrm>
            <a:off x="467868" y="1979676"/>
            <a:ext cx="5661659" cy="424586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p:nvPr/>
        </p:nvSpPr>
        <p:spPr>
          <a:xfrm>
            <a:off x="6319296" y="2066051"/>
            <a:ext cx="5234940" cy="375157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85" normalizeH="0" baseline="0" noProof="0" dirty="0">
                <a:ln>
                  <a:noFill/>
                </a:ln>
                <a:solidFill>
                  <a:srgbClr val="122C41"/>
                </a:solidFill>
                <a:effectLst/>
                <a:uLnTx/>
                <a:uFillTx/>
                <a:latin typeface="Calibri"/>
                <a:ea typeface="+mn-ea"/>
                <a:cs typeface="Calibri"/>
              </a:rPr>
              <a:t>To </a:t>
            </a:r>
            <a:r>
              <a:rPr kumimoji="0" sz="2000" b="1" i="0" u="none" strike="noStrike" kern="1200" cap="none" spc="0" normalizeH="0" baseline="0" noProof="0" dirty="0">
                <a:ln>
                  <a:noFill/>
                </a:ln>
                <a:solidFill>
                  <a:srgbClr val="122C41"/>
                </a:solidFill>
                <a:effectLst/>
                <a:uLnTx/>
                <a:uFillTx/>
                <a:latin typeface="Calibri"/>
                <a:ea typeface="+mn-ea"/>
                <a:cs typeface="Calibri"/>
              </a:rPr>
              <a:t>be included </a:t>
            </a:r>
            <a:r>
              <a:rPr kumimoji="0" sz="2000" b="1" i="0" u="none" strike="noStrike" kern="1200" cap="none" spc="-5" normalizeH="0" baseline="0" noProof="0" dirty="0">
                <a:ln>
                  <a:noFill/>
                </a:ln>
                <a:solidFill>
                  <a:srgbClr val="122C41"/>
                </a:solidFill>
                <a:effectLst/>
                <a:uLnTx/>
                <a:uFillTx/>
                <a:latin typeface="Calibri"/>
                <a:ea typeface="+mn-ea"/>
                <a:cs typeface="Calibri"/>
              </a:rPr>
              <a:t>in </a:t>
            </a:r>
            <a:r>
              <a:rPr kumimoji="0" sz="2000" b="1" i="0" u="none" strike="noStrike" kern="1200" cap="none" spc="0" normalizeH="0" baseline="0" noProof="0" dirty="0">
                <a:ln>
                  <a:noFill/>
                </a:ln>
                <a:solidFill>
                  <a:srgbClr val="122C41"/>
                </a:solidFill>
                <a:effectLst/>
                <a:uLnTx/>
                <a:uFillTx/>
                <a:latin typeface="Calibri"/>
                <a:ea typeface="+mn-ea"/>
                <a:cs typeface="Calibri"/>
              </a:rPr>
              <a:t>the </a:t>
            </a:r>
            <a:r>
              <a:rPr kumimoji="0" sz="2000" b="1" i="0" u="none" strike="noStrike" kern="1200" cap="none" spc="-25" normalizeH="0" baseline="0" noProof="0" dirty="0">
                <a:ln>
                  <a:noFill/>
                </a:ln>
                <a:solidFill>
                  <a:srgbClr val="122C41"/>
                </a:solidFill>
                <a:effectLst/>
                <a:uLnTx/>
                <a:uFillTx/>
                <a:latin typeface="Calibri"/>
                <a:ea typeface="+mn-ea"/>
                <a:cs typeface="Calibri"/>
              </a:rPr>
              <a:t>study, </a:t>
            </a:r>
            <a:r>
              <a:rPr kumimoji="0" sz="2000" b="1" i="0" u="none" strike="noStrike" kern="1200" cap="none" spc="0" normalizeH="0" baseline="0" noProof="0" dirty="0">
                <a:ln>
                  <a:noFill/>
                </a:ln>
                <a:solidFill>
                  <a:srgbClr val="122C41"/>
                </a:solidFill>
                <a:effectLst/>
                <a:uLnTx/>
                <a:uFillTx/>
                <a:latin typeface="Calibri"/>
                <a:ea typeface="+mn-ea"/>
                <a:cs typeface="Calibri"/>
              </a:rPr>
              <a:t>the policy </a:t>
            </a:r>
            <a:r>
              <a:rPr kumimoji="0" sz="2000" b="1" i="0" u="none" strike="noStrike" kern="1200" cap="none" spc="-5" normalizeH="0" baseline="0" noProof="0" dirty="0">
                <a:ln>
                  <a:noFill/>
                </a:ln>
                <a:solidFill>
                  <a:srgbClr val="122C41"/>
                </a:solidFill>
                <a:effectLst/>
                <a:uLnTx/>
                <a:uFillTx/>
                <a:latin typeface="Calibri"/>
                <a:ea typeface="+mn-ea"/>
                <a:cs typeface="Calibri"/>
              </a:rPr>
              <a:t>had</a:t>
            </a:r>
            <a:r>
              <a:rPr kumimoji="0" sz="2000" b="1" i="0" u="none" strike="noStrike" kern="1200" cap="none" spc="-45" normalizeH="0" baseline="0" noProof="0" dirty="0">
                <a:ln>
                  <a:noFill/>
                </a:ln>
                <a:solidFill>
                  <a:srgbClr val="122C41"/>
                </a:solidFill>
                <a:effectLst/>
                <a:uLnTx/>
                <a:uFillTx/>
                <a:latin typeface="Calibri"/>
                <a:ea typeface="+mn-ea"/>
                <a:cs typeface="Calibri"/>
              </a:rPr>
              <a:t> </a:t>
            </a:r>
            <a:r>
              <a:rPr kumimoji="0" sz="2000" b="1" i="0" u="none" strike="noStrike" kern="1200" cap="none" spc="-10" normalizeH="0" baseline="0" noProof="0" dirty="0">
                <a:ln>
                  <a:noFill/>
                </a:ln>
                <a:solidFill>
                  <a:srgbClr val="122C41"/>
                </a:solidFill>
                <a:effectLst/>
                <a:uLnTx/>
                <a:uFillTx/>
                <a:latin typeface="Calibri"/>
                <a:ea typeface="+mn-ea"/>
                <a:cs typeface="Calibri"/>
              </a:rPr>
              <a:t>to:</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600" b="0" i="0" u="none" strike="noStrike" kern="1200" cap="none" spc="0" normalizeH="0" baseline="0" noProof="0">
              <a:ln>
                <a:noFill/>
              </a:ln>
              <a:solidFill>
                <a:prstClr val="black"/>
              </a:solidFill>
              <a:effectLst/>
              <a:uLnTx/>
              <a:uFillTx/>
              <a:latin typeface="Calibri"/>
              <a:ea typeface="+mn-ea"/>
              <a:cs typeface="Calibri"/>
            </a:endParaRPr>
          </a:p>
          <a:p>
            <a:pPr marL="318770" marR="5080" lvl="0" indent="-306705" algn="l" defTabSz="914400" rtl="0" eaLnBrk="1" fontAlgn="auto" latinLnBrk="0" hangingPunct="1">
              <a:lnSpc>
                <a:spcPts val="1939"/>
              </a:lnSpc>
              <a:spcBef>
                <a:spcPts val="5"/>
              </a:spcBef>
              <a:spcAft>
                <a:spcPts val="0"/>
              </a:spcAft>
              <a:buClrTx/>
              <a:buSzTx/>
              <a:buFont typeface="Arial"/>
              <a:buChar char="•"/>
              <a:tabLst>
                <a:tab pos="318770" algn="l"/>
                <a:tab pos="319405" algn="l"/>
              </a:tabLst>
              <a:defRPr/>
            </a:pPr>
            <a:r>
              <a:rPr kumimoji="0" sz="1800" b="0" i="0" u="none" strike="noStrike" kern="1200" cap="none" spc="-5" normalizeH="0" baseline="0" noProof="0" dirty="0">
                <a:ln>
                  <a:noFill/>
                </a:ln>
                <a:solidFill>
                  <a:srgbClr val="122C41"/>
                </a:solidFill>
                <a:effectLst/>
                <a:uLnTx/>
                <a:uFillTx/>
                <a:latin typeface="Calibri"/>
                <a:ea typeface="+mn-ea"/>
                <a:cs typeface="Calibri"/>
              </a:rPr>
              <a:t>Specify the development or </a:t>
            </a:r>
            <a:r>
              <a:rPr kumimoji="0" sz="1800" b="0" i="0" u="none" strike="noStrike" kern="1200" cap="none" spc="-15" normalizeH="0" baseline="0" noProof="0" dirty="0">
                <a:ln>
                  <a:noFill/>
                </a:ln>
                <a:solidFill>
                  <a:srgbClr val="122C41"/>
                </a:solidFill>
                <a:effectLst/>
                <a:uLnTx/>
                <a:uFillTx/>
                <a:latin typeface="Calibri"/>
                <a:ea typeface="+mn-ea"/>
                <a:cs typeface="Calibri"/>
              </a:rPr>
              <a:t>reference </a:t>
            </a:r>
            <a:r>
              <a:rPr kumimoji="0" sz="1800" b="0" i="0" u="none" strike="noStrike" kern="1200" cap="none" spc="-5" normalizeH="0" baseline="0" noProof="0" dirty="0">
                <a:ln>
                  <a:noFill/>
                </a:ln>
                <a:solidFill>
                  <a:srgbClr val="122C41"/>
                </a:solidFill>
                <a:effectLst/>
                <a:uLnTx/>
                <a:uFillTx/>
                <a:latin typeface="Calibri"/>
                <a:ea typeface="+mn-ea"/>
                <a:cs typeface="Calibri"/>
              </a:rPr>
              <a:t>nutritional  guidelines that apply </a:t>
            </a:r>
            <a:r>
              <a:rPr kumimoji="0" sz="1800" b="0" i="0" u="none" strike="noStrike" kern="1200" cap="none" spc="-10" normalizeH="0" baseline="0" noProof="0" dirty="0">
                <a:ln>
                  <a:noFill/>
                </a:ln>
                <a:solidFill>
                  <a:srgbClr val="122C41"/>
                </a:solidFill>
                <a:effectLst/>
                <a:uLnTx/>
                <a:uFillTx/>
                <a:latin typeface="Calibri"/>
                <a:ea typeface="+mn-ea"/>
                <a:cs typeface="Calibri"/>
              </a:rPr>
              <a:t>to foods </a:t>
            </a:r>
            <a:r>
              <a:rPr kumimoji="0" sz="1800" b="0" i="0" u="none" strike="noStrike" kern="1200" cap="none" spc="0" normalizeH="0" baseline="0" noProof="0" dirty="0">
                <a:ln>
                  <a:noFill/>
                </a:ln>
                <a:solidFill>
                  <a:srgbClr val="122C41"/>
                </a:solidFill>
                <a:effectLst/>
                <a:uLnTx/>
                <a:uFillTx/>
                <a:latin typeface="Calibri"/>
                <a:ea typeface="+mn-ea"/>
                <a:cs typeface="Calibri"/>
              </a:rPr>
              <a:t>and </a:t>
            </a:r>
            <a:r>
              <a:rPr kumimoji="0" sz="1800" b="0" i="0" u="none" strike="noStrike" kern="1200" cap="none" spc="-10" normalizeH="0" baseline="0" noProof="0" dirty="0">
                <a:ln>
                  <a:noFill/>
                </a:ln>
                <a:solidFill>
                  <a:srgbClr val="122C41"/>
                </a:solidFill>
                <a:effectLst/>
                <a:uLnTx/>
                <a:uFillTx/>
                <a:latin typeface="Calibri"/>
                <a:ea typeface="+mn-ea"/>
                <a:cs typeface="Calibri"/>
              </a:rPr>
              <a:t>beverages </a:t>
            </a:r>
            <a:r>
              <a:rPr kumimoji="0" sz="1800" b="0" i="0" u="none" strike="noStrike" kern="1200" cap="none" spc="-5" normalizeH="0" baseline="0" noProof="0" dirty="0">
                <a:ln>
                  <a:noFill/>
                </a:ln>
                <a:solidFill>
                  <a:srgbClr val="122C41"/>
                </a:solidFill>
                <a:effectLst/>
                <a:uLnTx/>
                <a:uFillTx/>
                <a:latin typeface="Calibri"/>
                <a:ea typeface="+mn-ea"/>
                <a:cs typeface="Calibri"/>
              </a:rPr>
              <a:t>served  </a:t>
            </a:r>
            <a:r>
              <a:rPr kumimoji="0" sz="1800" b="0" i="0" u="none" strike="noStrike" kern="1200" cap="none" spc="-10" normalizeH="0" baseline="0" noProof="0" dirty="0">
                <a:ln>
                  <a:noFill/>
                </a:ln>
                <a:solidFill>
                  <a:srgbClr val="122C41"/>
                </a:solidFill>
                <a:effectLst/>
                <a:uLnTx/>
                <a:uFillTx/>
                <a:latin typeface="Calibri"/>
                <a:ea typeface="+mn-ea"/>
                <a:cs typeface="Calibri"/>
              </a:rPr>
              <a:t>and/or </a:t>
            </a:r>
            <a:r>
              <a:rPr kumimoji="0" sz="1800" b="0" i="0" u="none" strike="noStrike" kern="1200" cap="none" spc="-5" normalizeH="0" baseline="0" noProof="0" dirty="0">
                <a:ln>
                  <a:noFill/>
                </a:ln>
                <a:solidFill>
                  <a:srgbClr val="122C41"/>
                </a:solidFill>
                <a:effectLst/>
                <a:uLnTx/>
                <a:uFillTx/>
                <a:latin typeface="Calibri"/>
                <a:ea typeface="+mn-ea"/>
                <a:cs typeface="Calibri"/>
              </a:rPr>
              <a:t>sold </a:t>
            </a:r>
            <a:r>
              <a:rPr kumimoji="0" sz="1800" b="0" i="0" u="none" strike="noStrike" kern="1200" cap="none" spc="-10" normalizeH="0" baseline="0" noProof="0" dirty="0">
                <a:ln>
                  <a:noFill/>
                </a:ln>
                <a:solidFill>
                  <a:srgbClr val="122C41"/>
                </a:solidFill>
                <a:effectLst/>
                <a:uLnTx/>
                <a:uFillTx/>
                <a:latin typeface="Calibri"/>
                <a:ea typeface="+mn-ea"/>
                <a:cs typeface="Calibri"/>
              </a:rPr>
              <a:t>to </a:t>
            </a:r>
            <a:r>
              <a:rPr kumimoji="0" sz="1800" b="0" i="0" u="none" strike="noStrike" kern="1200" cap="none" spc="-5" normalizeH="0" baseline="0" noProof="0" dirty="0">
                <a:ln>
                  <a:noFill/>
                </a:ln>
                <a:solidFill>
                  <a:srgbClr val="122C41"/>
                </a:solidFill>
                <a:effectLst/>
                <a:uLnTx/>
                <a:uFillTx/>
                <a:latin typeface="Calibri"/>
                <a:ea typeface="+mn-ea"/>
                <a:cs typeface="Calibri"/>
              </a:rPr>
              <a:t>adult populations in government-  owned or </a:t>
            </a:r>
            <a:r>
              <a:rPr kumimoji="0" sz="1800" b="0" i="0" u="none" strike="noStrike" kern="1200" cap="none" spc="-10" normalizeH="0" baseline="0" noProof="0" dirty="0">
                <a:ln>
                  <a:noFill/>
                </a:ln>
                <a:solidFill>
                  <a:srgbClr val="122C41"/>
                </a:solidFill>
                <a:effectLst/>
                <a:uLnTx/>
                <a:uFillTx/>
                <a:latin typeface="Calibri"/>
                <a:ea typeface="+mn-ea"/>
                <a:cs typeface="Calibri"/>
              </a:rPr>
              <a:t>-controlled facilities, </a:t>
            </a:r>
            <a:r>
              <a:rPr kumimoji="0" sz="1800" b="0" i="0" u="none" strike="noStrike" kern="1200" cap="none" spc="-5" normalizeH="0" baseline="0" noProof="0" dirty="0">
                <a:ln>
                  <a:noFill/>
                </a:ln>
                <a:solidFill>
                  <a:srgbClr val="122C41"/>
                </a:solidFill>
                <a:effectLst/>
                <a:uLnTx/>
                <a:uFillTx/>
                <a:latin typeface="Calibri"/>
                <a:ea typeface="+mn-ea"/>
                <a:cs typeface="Calibri"/>
              </a:rPr>
              <a:t>including </a:t>
            </a:r>
            <a:r>
              <a:rPr kumimoji="0" sz="1800" b="0" i="0" u="none" strike="noStrike" kern="1200" cap="none" spc="-15" normalizeH="0" baseline="0" noProof="0" dirty="0">
                <a:ln>
                  <a:noFill/>
                </a:ln>
                <a:solidFill>
                  <a:srgbClr val="122C41"/>
                </a:solidFill>
                <a:effectLst/>
                <a:uLnTx/>
                <a:uFillTx/>
                <a:latin typeface="Calibri"/>
                <a:ea typeface="+mn-ea"/>
                <a:cs typeface="Calibri"/>
              </a:rPr>
              <a:t>conferences  </a:t>
            </a:r>
            <a:r>
              <a:rPr kumimoji="0" sz="1800" b="0" i="0" u="none" strike="noStrike" kern="1200" cap="none" spc="0" normalizeH="0" baseline="0" noProof="0" dirty="0">
                <a:ln>
                  <a:noFill/>
                </a:ln>
                <a:solidFill>
                  <a:srgbClr val="122C41"/>
                </a:solidFill>
                <a:effectLst/>
                <a:uLnTx/>
                <a:uFillTx/>
                <a:latin typeface="Calibri"/>
                <a:ea typeface="+mn-ea"/>
                <a:cs typeface="Calibri"/>
              </a:rPr>
              <a:t>and </a:t>
            </a:r>
            <a:r>
              <a:rPr kumimoji="0" sz="1800" b="0" i="0" u="none" strike="noStrike" kern="1200" cap="none" spc="-10" normalizeH="0" baseline="0" noProof="0" dirty="0">
                <a:ln>
                  <a:noFill/>
                </a:ln>
                <a:solidFill>
                  <a:srgbClr val="122C41"/>
                </a:solidFill>
                <a:effectLst/>
                <a:uLnTx/>
                <a:uFillTx/>
                <a:latin typeface="Calibri"/>
                <a:ea typeface="+mn-ea"/>
                <a:cs typeface="Calibri"/>
              </a:rPr>
              <a:t>on-site </a:t>
            </a:r>
            <a:r>
              <a:rPr kumimoji="0" sz="1800" b="0" i="0" u="none" strike="noStrike" kern="1200" cap="none" spc="-5" normalizeH="0" baseline="0" noProof="0" dirty="0">
                <a:ln>
                  <a:noFill/>
                </a:ln>
                <a:solidFill>
                  <a:srgbClr val="122C41"/>
                </a:solidFill>
                <a:effectLst/>
                <a:uLnTx/>
                <a:uFillTx/>
                <a:latin typeface="Calibri"/>
                <a:ea typeface="+mn-ea"/>
                <a:cs typeface="Calibri"/>
              </a:rPr>
              <a:t>or</a:t>
            </a:r>
            <a:r>
              <a:rPr kumimoji="0" sz="1800" b="0" i="0" u="none" strike="noStrike" kern="1200" cap="none" spc="25" normalizeH="0" baseline="0" noProof="0" dirty="0">
                <a:ln>
                  <a:noFill/>
                </a:ln>
                <a:solidFill>
                  <a:srgbClr val="122C41"/>
                </a:solidFill>
                <a:effectLst/>
                <a:uLnTx/>
                <a:uFillTx/>
                <a:latin typeface="Calibri"/>
                <a:ea typeface="+mn-ea"/>
                <a:cs typeface="Calibri"/>
              </a:rPr>
              <a:t> </a:t>
            </a:r>
            <a:r>
              <a:rPr kumimoji="0" sz="1800" b="0" i="0" u="none" strike="noStrike" kern="1200" cap="none" spc="-10" normalizeH="0" baseline="0" noProof="0" dirty="0">
                <a:ln>
                  <a:noFill/>
                </a:ln>
                <a:solidFill>
                  <a:srgbClr val="122C41"/>
                </a:solidFill>
                <a:effectLst/>
                <a:uLnTx/>
                <a:uFillTx/>
                <a:latin typeface="Calibri"/>
                <a:ea typeface="+mn-ea"/>
                <a:cs typeface="Calibri"/>
              </a:rPr>
              <a:t>off-site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90170" marR="0" lvl="0" indent="0" algn="ctr" defTabSz="914400" rtl="0" eaLnBrk="1" fontAlgn="auto" latinLnBrk="0" hangingPunct="1">
              <a:lnSpc>
                <a:spcPct val="100000"/>
              </a:lnSpc>
              <a:spcBef>
                <a:spcPts val="370"/>
              </a:spcBef>
              <a:spcAft>
                <a:spcPts val="0"/>
              </a:spcAft>
              <a:buClrTx/>
              <a:buSzTx/>
              <a:buFontTx/>
              <a:buNone/>
              <a:tabLst/>
              <a:defRPr/>
            </a:pPr>
            <a:r>
              <a:rPr kumimoji="0" sz="1800" b="1" i="0" u="none" strike="noStrike" kern="1200" cap="none" spc="-10" normalizeH="0" baseline="0" noProof="0" dirty="0">
                <a:ln>
                  <a:noFill/>
                </a:ln>
                <a:solidFill>
                  <a:srgbClr val="122C41"/>
                </a:solidFill>
                <a:effectLst/>
                <a:uLnTx/>
                <a:uFillTx/>
                <a:latin typeface="Calibri"/>
                <a:ea typeface="+mn-ea"/>
                <a:cs typeface="Calibri"/>
              </a:rPr>
              <a:t>OR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18770" marR="50800" lvl="0" indent="-306705" algn="l" defTabSz="914400" rtl="0" eaLnBrk="1" fontAlgn="auto" latinLnBrk="0" hangingPunct="1">
              <a:lnSpc>
                <a:spcPts val="1939"/>
              </a:lnSpc>
              <a:spcBef>
                <a:spcPts val="630"/>
              </a:spcBef>
              <a:spcAft>
                <a:spcPts val="0"/>
              </a:spcAft>
              <a:buClrTx/>
              <a:buSzTx/>
              <a:buFont typeface="Arial"/>
              <a:buChar char="•"/>
              <a:tabLst>
                <a:tab pos="318770" algn="l"/>
                <a:tab pos="319405" algn="l"/>
              </a:tabLst>
              <a:defRPr/>
            </a:pPr>
            <a:r>
              <a:rPr kumimoji="0" sz="1800" b="0" i="0" u="none" strike="noStrike" kern="1200" cap="none" spc="-5" normalizeH="0" baseline="0" noProof="0" dirty="0">
                <a:ln>
                  <a:noFill/>
                </a:ln>
                <a:solidFill>
                  <a:srgbClr val="122C41"/>
                </a:solidFill>
                <a:effectLst/>
                <a:uLnTx/>
                <a:uFillTx/>
                <a:latin typeface="Calibri"/>
                <a:ea typeface="+mn-ea"/>
                <a:cs typeface="Calibri"/>
              </a:rPr>
              <a:t>Specify the development of </a:t>
            </a:r>
            <a:r>
              <a:rPr kumimoji="0" sz="1800" b="0" i="0" u="none" strike="noStrike" kern="1200" cap="none" spc="-10" normalizeH="0" baseline="0" noProof="0" dirty="0">
                <a:ln>
                  <a:noFill/>
                </a:ln>
                <a:solidFill>
                  <a:srgbClr val="122C41"/>
                </a:solidFill>
                <a:effectLst/>
                <a:uLnTx/>
                <a:uFillTx/>
                <a:latin typeface="Calibri"/>
                <a:ea typeface="+mn-ea"/>
                <a:cs typeface="Calibri"/>
              </a:rPr>
              <a:t>task </a:t>
            </a:r>
            <a:r>
              <a:rPr kumimoji="0" sz="1800" b="0" i="0" u="none" strike="noStrike" kern="1200" cap="none" spc="-15" normalizeH="0" baseline="0" noProof="0" dirty="0">
                <a:ln>
                  <a:noFill/>
                </a:ln>
                <a:solidFill>
                  <a:srgbClr val="122C41"/>
                </a:solidFill>
                <a:effectLst/>
                <a:uLnTx/>
                <a:uFillTx/>
                <a:latin typeface="Calibri"/>
                <a:ea typeface="+mn-ea"/>
                <a:cs typeface="Calibri"/>
              </a:rPr>
              <a:t>forces </a:t>
            </a:r>
            <a:r>
              <a:rPr kumimoji="0" sz="1800" b="0" i="0" u="none" strike="noStrike" kern="1200" cap="none" spc="-5" normalizeH="0" baseline="0" noProof="0" dirty="0">
                <a:ln>
                  <a:noFill/>
                </a:ln>
                <a:solidFill>
                  <a:srgbClr val="122C41"/>
                </a:solidFill>
                <a:effectLst/>
                <a:uLnTx/>
                <a:uFillTx/>
                <a:latin typeface="Calibri"/>
                <a:ea typeface="+mn-ea"/>
                <a:cs typeface="Calibri"/>
              </a:rPr>
              <a:t>or other  </a:t>
            </a:r>
            <a:r>
              <a:rPr kumimoji="0" sz="1800" b="0" i="0" u="none" strike="noStrike" kern="1200" cap="none" spc="-10" normalizeH="0" baseline="0" noProof="0" dirty="0">
                <a:ln>
                  <a:noFill/>
                </a:ln>
                <a:solidFill>
                  <a:srgbClr val="122C41"/>
                </a:solidFill>
                <a:effectLst/>
                <a:uLnTx/>
                <a:uFillTx/>
                <a:latin typeface="Calibri"/>
                <a:ea typeface="+mn-ea"/>
                <a:cs typeface="Calibri"/>
              </a:rPr>
              <a:t>committees to </a:t>
            </a:r>
            <a:r>
              <a:rPr kumimoji="0" sz="1800" b="0" i="0" u="none" strike="noStrike" kern="1200" cap="none" spc="-5" normalizeH="0" baseline="0" noProof="0" dirty="0">
                <a:ln>
                  <a:noFill/>
                </a:ln>
                <a:solidFill>
                  <a:srgbClr val="122C41"/>
                </a:solidFill>
                <a:effectLst/>
                <a:uLnTx/>
                <a:uFillTx/>
                <a:latin typeface="Calibri"/>
                <a:ea typeface="+mn-ea"/>
                <a:cs typeface="Calibri"/>
              </a:rPr>
              <a:t>develop </a:t>
            </a:r>
            <a:r>
              <a:rPr kumimoji="0" sz="1800" b="0" i="0" u="none" strike="noStrike" kern="1200" cap="none" spc="-10" normalizeH="0" baseline="0" noProof="0" dirty="0">
                <a:ln>
                  <a:noFill/>
                </a:ln>
                <a:solidFill>
                  <a:srgbClr val="122C41"/>
                </a:solidFill>
                <a:effectLst/>
                <a:uLnTx/>
                <a:uFillTx/>
                <a:latin typeface="Calibri"/>
                <a:ea typeface="+mn-ea"/>
                <a:cs typeface="Calibri"/>
              </a:rPr>
              <a:t>FSG </a:t>
            </a:r>
            <a:r>
              <a:rPr kumimoji="0" sz="1800" b="0" i="0" u="none" strike="noStrike" kern="1200" cap="none" spc="-15" normalizeH="0" baseline="0" noProof="0" dirty="0">
                <a:ln>
                  <a:noFill/>
                </a:ln>
                <a:solidFill>
                  <a:srgbClr val="122C41"/>
                </a:solidFill>
                <a:effectLst/>
                <a:uLnTx/>
                <a:uFillTx/>
                <a:latin typeface="Calibri"/>
                <a:ea typeface="+mn-ea"/>
                <a:cs typeface="Calibri"/>
              </a:rPr>
              <a:t>for </a:t>
            </a:r>
            <a:r>
              <a:rPr kumimoji="0" sz="1800" b="0" i="0" u="none" strike="noStrike" kern="1200" cap="none" spc="-5" normalizeH="0" baseline="0" noProof="0" dirty="0">
                <a:ln>
                  <a:noFill/>
                </a:ln>
                <a:solidFill>
                  <a:srgbClr val="122C41"/>
                </a:solidFill>
                <a:effectLst/>
                <a:uLnTx/>
                <a:uFillTx/>
                <a:latin typeface="Calibri"/>
                <a:ea typeface="+mn-ea"/>
                <a:cs typeface="Calibri"/>
              </a:rPr>
              <a:t>government</a:t>
            </a:r>
            <a:r>
              <a:rPr kumimoji="0" sz="1800" b="0" i="0" u="none" strike="noStrike" kern="1200" cap="none" spc="20" normalizeH="0" baseline="0" noProof="0" dirty="0">
                <a:ln>
                  <a:noFill/>
                </a:ln>
                <a:solidFill>
                  <a:srgbClr val="122C41"/>
                </a:solidFill>
                <a:effectLst/>
                <a:uLnTx/>
                <a:uFillTx/>
                <a:latin typeface="Calibri"/>
                <a:ea typeface="+mn-ea"/>
                <a:cs typeface="Calibri"/>
              </a:rPr>
              <a:t> </a:t>
            </a:r>
            <a:r>
              <a:rPr kumimoji="0" sz="1800" b="0" i="0" u="none" strike="noStrike" kern="1200" cap="none" spc="-10" normalizeH="0" baseline="0" noProof="0" dirty="0">
                <a:ln>
                  <a:noFill/>
                </a:ln>
                <a:solidFill>
                  <a:srgbClr val="122C41"/>
                </a:solidFill>
                <a:effectLst/>
                <a:uLnTx/>
                <a:uFillTx/>
                <a:latin typeface="Calibri"/>
                <a:ea typeface="+mn-ea"/>
                <a:cs typeface="Calibri"/>
              </a:rPr>
              <a:t>facilities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8900" marR="0" lvl="0" indent="0" algn="ctr" defTabSz="914400" rtl="0" eaLnBrk="1" fontAlgn="auto" latinLnBrk="0" hangingPunct="1">
              <a:lnSpc>
                <a:spcPct val="100000"/>
              </a:lnSpc>
              <a:spcBef>
                <a:spcPts val="360"/>
              </a:spcBef>
              <a:spcAft>
                <a:spcPts val="0"/>
              </a:spcAft>
              <a:buClrTx/>
              <a:buSzTx/>
              <a:buFontTx/>
              <a:buNone/>
              <a:tabLst/>
              <a:defRPr/>
            </a:pPr>
            <a:r>
              <a:rPr kumimoji="0" sz="1800" b="1" i="0" u="none" strike="noStrike" kern="1200" cap="none" spc="0" normalizeH="0" baseline="0" noProof="0" dirty="0">
                <a:ln>
                  <a:noFill/>
                </a:ln>
                <a:solidFill>
                  <a:srgbClr val="122C41"/>
                </a:solidFill>
                <a:effectLst/>
                <a:uLnTx/>
                <a:uFillTx/>
                <a:latin typeface="Calibri"/>
                <a:ea typeface="+mn-ea"/>
                <a:cs typeface="Calibri"/>
              </a:rPr>
              <a:t>AND</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18770" marR="365125" lvl="0" indent="-306705" algn="l" defTabSz="914400" rtl="0" eaLnBrk="1" fontAlgn="auto" latinLnBrk="0" hangingPunct="1">
              <a:lnSpc>
                <a:spcPts val="1939"/>
              </a:lnSpc>
              <a:spcBef>
                <a:spcPts val="635"/>
              </a:spcBef>
              <a:spcAft>
                <a:spcPts val="0"/>
              </a:spcAft>
              <a:buClrTx/>
              <a:buSzTx/>
              <a:buFont typeface="Arial"/>
              <a:buChar char="•"/>
              <a:tabLst>
                <a:tab pos="318770" algn="l"/>
                <a:tab pos="319405" algn="l"/>
              </a:tabLst>
              <a:defRPr/>
            </a:pPr>
            <a:r>
              <a:rPr kumimoji="0" sz="1800" b="0" i="0" u="none" strike="noStrike" kern="1200" cap="none" spc="0" normalizeH="0" baseline="0" noProof="0" dirty="0">
                <a:ln>
                  <a:noFill/>
                </a:ln>
                <a:solidFill>
                  <a:srgbClr val="122C41"/>
                </a:solidFill>
                <a:effectLst/>
                <a:uLnTx/>
                <a:uFillTx/>
                <a:latin typeface="Calibri"/>
                <a:ea typeface="+mn-ea"/>
                <a:cs typeface="Calibri"/>
              </a:rPr>
              <a:t>Be </a:t>
            </a:r>
            <a:r>
              <a:rPr kumimoji="0" sz="1800" b="0" i="0" u="none" strike="noStrike" kern="1200" cap="none" spc="-10" normalizeH="0" baseline="0" noProof="0" dirty="0">
                <a:ln>
                  <a:noFill/>
                </a:ln>
                <a:solidFill>
                  <a:srgbClr val="122C41"/>
                </a:solidFill>
                <a:effectLst/>
                <a:uLnTx/>
                <a:uFillTx/>
                <a:latin typeface="Calibri"/>
                <a:ea typeface="+mn-ea"/>
                <a:cs typeface="Calibri"/>
              </a:rPr>
              <a:t>enacted </a:t>
            </a:r>
            <a:r>
              <a:rPr kumimoji="0" sz="1800" b="0" i="0" u="none" strike="noStrike" kern="1200" cap="none" spc="-5" normalizeH="0" baseline="0" noProof="0" dirty="0">
                <a:ln>
                  <a:noFill/>
                </a:ln>
                <a:solidFill>
                  <a:srgbClr val="122C41"/>
                </a:solidFill>
                <a:effectLst/>
                <a:uLnTx/>
                <a:uFillTx/>
                <a:latin typeface="Calibri"/>
                <a:ea typeface="+mn-ea"/>
                <a:cs typeface="Calibri"/>
              </a:rPr>
              <a:t>between </a:t>
            </a:r>
            <a:r>
              <a:rPr kumimoji="0" sz="1800" b="0" i="0" u="none" strike="noStrike" kern="1200" cap="none" spc="0" normalizeH="0" baseline="0" noProof="0" dirty="0">
                <a:ln>
                  <a:noFill/>
                </a:ln>
                <a:solidFill>
                  <a:srgbClr val="122C41"/>
                </a:solidFill>
                <a:effectLst/>
                <a:uLnTx/>
                <a:uFillTx/>
                <a:latin typeface="Calibri"/>
                <a:ea typeface="+mn-ea"/>
                <a:cs typeface="Calibri"/>
              </a:rPr>
              <a:t>January </a:t>
            </a:r>
            <a:r>
              <a:rPr kumimoji="0" sz="1800" b="0" i="0" u="none" strike="noStrike" kern="1200" cap="none" spc="-5" normalizeH="0" baseline="0" noProof="0" dirty="0">
                <a:ln>
                  <a:noFill/>
                </a:ln>
                <a:solidFill>
                  <a:srgbClr val="122C41"/>
                </a:solidFill>
                <a:effectLst/>
                <a:uLnTx/>
                <a:uFillTx/>
                <a:latin typeface="Calibri"/>
                <a:ea typeface="+mn-ea"/>
                <a:cs typeface="Calibri"/>
              </a:rPr>
              <a:t>1, 2015 </a:t>
            </a:r>
            <a:r>
              <a:rPr kumimoji="0" sz="1800" b="0" i="0" u="none" strike="noStrike" kern="1200" cap="none" spc="0" normalizeH="0" baseline="0" noProof="0" dirty="0">
                <a:ln>
                  <a:noFill/>
                </a:ln>
                <a:solidFill>
                  <a:srgbClr val="122C41"/>
                </a:solidFill>
                <a:effectLst/>
                <a:uLnTx/>
                <a:uFillTx/>
                <a:latin typeface="Calibri"/>
                <a:ea typeface="+mn-ea"/>
                <a:cs typeface="Calibri"/>
              </a:rPr>
              <a:t>and </a:t>
            </a:r>
            <a:r>
              <a:rPr kumimoji="0" sz="1800" b="0" i="0" u="none" strike="noStrike" kern="1200" cap="none" spc="-5" normalizeH="0" baseline="0" noProof="0" dirty="0">
                <a:ln>
                  <a:noFill/>
                </a:ln>
                <a:solidFill>
                  <a:srgbClr val="122C41"/>
                </a:solidFill>
                <a:effectLst/>
                <a:uLnTx/>
                <a:uFillTx/>
                <a:latin typeface="Calibri"/>
                <a:ea typeface="+mn-ea"/>
                <a:cs typeface="Calibri"/>
              </a:rPr>
              <a:t>April 1,  </a:t>
            </a:r>
            <a:r>
              <a:rPr kumimoji="0" sz="1800" b="0" i="0" u="none" strike="noStrike" kern="1200" cap="none" spc="0" normalizeH="0" baseline="0" noProof="0" dirty="0">
                <a:ln>
                  <a:noFill/>
                </a:ln>
                <a:solidFill>
                  <a:srgbClr val="122C41"/>
                </a:solidFill>
                <a:effectLst/>
                <a:uLnTx/>
                <a:uFillTx/>
                <a:latin typeface="Calibri"/>
                <a:ea typeface="+mn-ea"/>
                <a:cs typeface="Calibri"/>
              </a:rPr>
              <a:t>2019</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1383799" y="6499034"/>
            <a:ext cx="1473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10" normalizeH="0" baseline="0" noProof="0" dirty="0">
                <a:ln>
                  <a:noFill/>
                </a:ln>
                <a:solidFill>
                  <a:srgbClr val="005C5D"/>
                </a:solidFill>
                <a:effectLst/>
                <a:uLnTx/>
                <a:uFillTx/>
                <a:latin typeface="Gadugi"/>
                <a:ea typeface="+mn-ea"/>
                <a:cs typeface="Gadugi"/>
              </a:rPr>
              <a:t>19</a:t>
            </a:r>
            <a:endParaRPr kumimoji="0" sz="9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1153382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892175"/>
            <a:ext cx="8070215" cy="574040"/>
          </a:xfrm>
          <a:prstGeom prst="rect">
            <a:avLst/>
          </a:prstGeom>
        </p:spPr>
        <p:txBody>
          <a:bodyPr vert="horz" wrap="square" lIns="0" tIns="12700" rIns="0" bIns="0" rtlCol="0">
            <a:spAutoFit/>
          </a:bodyPr>
          <a:lstStyle/>
          <a:p>
            <a:pPr marL="12700">
              <a:lnSpc>
                <a:spcPct val="100000"/>
              </a:lnSpc>
              <a:spcBef>
                <a:spcPts val="100"/>
              </a:spcBef>
            </a:pPr>
            <a:r>
              <a:rPr sz="3600" dirty="0"/>
              <a:t>FSG POLICY </a:t>
            </a:r>
            <a:r>
              <a:rPr sz="3600" spc="-10" dirty="0"/>
              <a:t>SURVEILLANCE</a:t>
            </a:r>
            <a:r>
              <a:rPr sz="3600" spc="-50" dirty="0"/>
              <a:t> </a:t>
            </a:r>
            <a:r>
              <a:rPr sz="3600" spc="-5" dirty="0"/>
              <a:t>RESULTS</a:t>
            </a:r>
            <a:endParaRPr sz="3600"/>
          </a:p>
        </p:txBody>
      </p:sp>
      <p:sp>
        <p:nvSpPr>
          <p:cNvPr id="3" name="object 3"/>
          <p:cNvSpPr txBox="1"/>
          <p:nvPr/>
        </p:nvSpPr>
        <p:spPr>
          <a:xfrm>
            <a:off x="745488" y="1918536"/>
            <a:ext cx="10471150" cy="4396740"/>
          </a:xfrm>
          <a:prstGeom prst="rect">
            <a:avLst/>
          </a:prstGeom>
        </p:spPr>
        <p:txBody>
          <a:bodyPr vert="horz" wrap="square" lIns="0" tIns="176530" rIns="0" bIns="0" rtlCol="0">
            <a:spAutoFit/>
          </a:bodyPr>
          <a:lstStyle/>
          <a:p>
            <a:pPr marL="318770" marR="0" lvl="0" indent="-306705" algn="l" defTabSz="914400" rtl="0" eaLnBrk="1" fontAlgn="auto" latinLnBrk="0" hangingPunct="1">
              <a:lnSpc>
                <a:spcPct val="100000"/>
              </a:lnSpc>
              <a:spcBef>
                <a:spcPts val="1390"/>
              </a:spcBef>
              <a:spcAft>
                <a:spcPts val="0"/>
              </a:spcAft>
              <a:buClr>
                <a:srgbClr val="007A7C"/>
              </a:buClr>
              <a:buSzPct val="91666"/>
              <a:buFont typeface="Arial"/>
              <a:buChar char="•"/>
              <a:tabLst>
                <a:tab pos="318770" algn="l"/>
                <a:tab pos="319405" algn="l"/>
              </a:tabLst>
              <a:defRPr/>
            </a:pPr>
            <a:r>
              <a:rPr kumimoji="0" sz="2400" b="0" i="0" u="none" strike="noStrike" kern="1200" cap="none" spc="10" normalizeH="0" baseline="0" noProof="0" dirty="0">
                <a:ln>
                  <a:noFill/>
                </a:ln>
                <a:solidFill>
                  <a:srgbClr val="162C30"/>
                </a:solidFill>
                <a:effectLst/>
                <a:uLnTx/>
                <a:uFillTx/>
                <a:latin typeface="Gadugi"/>
                <a:ea typeface="+mn-ea"/>
                <a:cs typeface="Gadugi"/>
              </a:rPr>
              <a:t>Overview</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5"/>
              </a:spcBef>
              <a:spcAft>
                <a:spcPts val="0"/>
              </a:spcAft>
              <a:buClr>
                <a:srgbClr val="007A7C"/>
              </a:buClr>
              <a:buSzPct val="90000"/>
              <a:buFont typeface="Courier New"/>
              <a:buChar char="o"/>
              <a:tabLst>
                <a:tab pos="642620" algn="l"/>
              </a:tabLst>
              <a:defRPr/>
            </a:pPr>
            <a:r>
              <a:rPr kumimoji="0" sz="2000" b="0" i="0" u="none" strike="noStrike" kern="1200" cap="none" spc="-5" normalizeH="0" baseline="0" noProof="0" dirty="0">
                <a:ln>
                  <a:noFill/>
                </a:ln>
                <a:solidFill>
                  <a:srgbClr val="162C30"/>
                </a:solidFill>
                <a:effectLst/>
                <a:uLnTx/>
                <a:uFillTx/>
                <a:latin typeface="Gadugi"/>
                <a:ea typeface="+mn-ea"/>
                <a:cs typeface="Gadugi"/>
              </a:rPr>
              <a:t>Search results: 978 laws </a:t>
            </a:r>
            <a:r>
              <a:rPr kumimoji="0" sz="2000" b="0" i="0" u="none" strike="noStrike" kern="1200" cap="none" spc="0" normalizeH="0" baseline="0" noProof="0" dirty="0">
                <a:ln>
                  <a:noFill/>
                </a:ln>
                <a:solidFill>
                  <a:srgbClr val="162C30"/>
                </a:solidFill>
                <a:effectLst/>
                <a:uLnTx/>
                <a:uFillTx/>
                <a:latin typeface="Gadugi"/>
                <a:ea typeface="+mn-ea"/>
                <a:cs typeface="Gadugi"/>
              </a:rPr>
              <a:t>for </a:t>
            </a:r>
            <a:r>
              <a:rPr kumimoji="0" sz="2000" b="0" i="0" u="none" strike="noStrike" kern="1200" cap="none" spc="-5" normalizeH="0" baseline="0" noProof="0" dirty="0">
                <a:ln>
                  <a:noFill/>
                </a:ln>
                <a:solidFill>
                  <a:srgbClr val="162C30"/>
                </a:solidFill>
                <a:effectLst/>
                <a:uLnTx/>
                <a:uFillTx/>
                <a:latin typeface="Gadugi"/>
                <a:ea typeface="+mn-ea"/>
                <a:cs typeface="Gadugi"/>
              </a:rPr>
              <a:t>potential</a:t>
            </a:r>
            <a:r>
              <a:rPr kumimoji="0" sz="2000" b="0" i="0" u="none" strike="noStrike" kern="1200" cap="none" spc="-10" normalizeH="0" baseline="0" noProof="0" dirty="0">
                <a:ln>
                  <a:noFill/>
                </a:ln>
                <a:solidFill>
                  <a:srgbClr val="162C30"/>
                </a:solidFill>
                <a:effectLst/>
                <a:uLnTx/>
                <a:uFillTx/>
                <a:latin typeface="Gadugi"/>
                <a:ea typeface="+mn-ea"/>
                <a:cs typeface="Gadugi"/>
              </a:rPr>
              <a:t> </a:t>
            </a:r>
            <a:r>
              <a:rPr kumimoji="0" sz="2000" b="0" i="0" u="none" strike="noStrike" kern="1200" cap="none" spc="-5" normalizeH="0" baseline="0" noProof="0" dirty="0">
                <a:ln>
                  <a:noFill/>
                </a:ln>
                <a:solidFill>
                  <a:srgbClr val="162C30"/>
                </a:solidFill>
                <a:effectLst/>
                <a:uLnTx/>
                <a:uFillTx/>
                <a:latin typeface="Gadugi"/>
                <a:ea typeface="+mn-ea"/>
                <a:cs typeface="Gadugi"/>
              </a:rPr>
              <a:t>inclusion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Courier New"/>
              <a:buChar char="o"/>
              <a:tabLst>
                <a:tab pos="642620" algn="l"/>
              </a:tabLst>
              <a:defRPr/>
            </a:pPr>
            <a:r>
              <a:rPr kumimoji="0" sz="2000" b="0" i="0" u="none" strike="noStrike" kern="1200" cap="none" spc="-5" normalizeH="0" baseline="0" noProof="0" dirty="0">
                <a:ln>
                  <a:noFill/>
                </a:ln>
                <a:solidFill>
                  <a:srgbClr val="162C30"/>
                </a:solidFill>
                <a:effectLst/>
                <a:uLnTx/>
                <a:uFillTx/>
                <a:latin typeface="Gadugi"/>
                <a:ea typeface="+mn-ea"/>
                <a:cs typeface="Gadugi"/>
              </a:rPr>
              <a:t>99% </a:t>
            </a:r>
            <a:r>
              <a:rPr kumimoji="0" sz="2000" b="0" i="0" u="none" strike="noStrike" kern="1200" cap="none" spc="-10" normalizeH="0" baseline="0" noProof="0" dirty="0">
                <a:ln>
                  <a:noFill/>
                </a:ln>
                <a:solidFill>
                  <a:srgbClr val="162C30"/>
                </a:solidFill>
                <a:effectLst/>
                <a:uLnTx/>
                <a:uFillTx/>
                <a:latin typeface="Gadugi"/>
                <a:ea typeface="+mn-ea"/>
                <a:cs typeface="Gadugi"/>
              </a:rPr>
              <a:t>were </a:t>
            </a:r>
            <a:r>
              <a:rPr kumimoji="0" sz="2000" b="0" i="0" u="none" strike="noStrike" kern="1200" cap="none" spc="-5" normalizeH="0" baseline="0" noProof="0" dirty="0">
                <a:ln>
                  <a:noFill/>
                </a:ln>
                <a:solidFill>
                  <a:srgbClr val="162C30"/>
                </a:solidFill>
                <a:effectLst/>
                <a:uLnTx/>
                <a:uFillTx/>
                <a:latin typeface="Gadugi"/>
                <a:ea typeface="+mn-ea"/>
                <a:cs typeface="Gadugi"/>
              </a:rPr>
              <a:t>excluded </a:t>
            </a:r>
            <a:r>
              <a:rPr kumimoji="0" sz="2000" b="0" i="0" u="none" strike="noStrike" kern="1200" cap="none" spc="0" normalizeH="0" baseline="0" noProof="0" dirty="0">
                <a:ln>
                  <a:noFill/>
                </a:ln>
                <a:solidFill>
                  <a:srgbClr val="162C30"/>
                </a:solidFill>
                <a:effectLst/>
                <a:uLnTx/>
                <a:uFillTx/>
                <a:latin typeface="Gadugi"/>
                <a:ea typeface="+mn-ea"/>
                <a:cs typeface="Gadugi"/>
              </a:rPr>
              <a:t>for </a:t>
            </a:r>
            <a:r>
              <a:rPr kumimoji="0" sz="2000" b="0" i="0" u="none" strike="noStrike" kern="1200" cap="none" spc="-5" normalizeH="0" baseline="0" noProof="0" dirty="0">
                <a:ln>
                  <a:noFill/>
                </a:ln>
                <a:solidFill>
                  <a:srgbClr val="162C30"/>
                </a:solidFill>
                <a:effectLst/>
                <a:uLnTx/>
                <a:uFillTx/>
                <a:latin typeface="Gadugi"/>
                <a:ea typeface="+mn-ea"/>
                <a:cs typeface="Gadugi"/>
              </a:rPr>
              <a:t>failure to meet </a:t>
            </a:r>
            <a:r>
              <a:rPr kumimoji="0" sz="2000" b="0" i="0" u="none" strike="noStrike" kern="1200" cap="none" spc="0" normalizeH="0" baseline="0" noProof="0" dirty="0">
                <a:ln>
                  <a:noFill/>
                </a:ln>
                <a:solidFill>
                  <a:srgbClr val="162C30"/>
                </a:solidFill>
                <a:effectLst/>
                <a:uLnTx/>
                <a:uFillTx/>
                <a:latin typeface="Gadugi"/>
                <a:ea typeface="+mn-ea"/>
                <a:cs typeface="Gadugi"/>
              </a:rPr>
              <a:t>at </a:t>
            </a:r>
            <a:r>
              <a:rPr kumimoji="0" sz="2000" b="0" i="0" u="none" strike="noStrike" kern="1200" cap="none" spc="-5" normalizeH="0" baseline="0" noProof="0" dirty="0">
                <a:ln>
                  <a:noFill/>
                </a:ln>
                <a:solidFill>
                  <a:srgbClr val="162C30"/>
                </a:solidFill>
                <a:effectLst/>
                <a:uLnTx/>
                <a:uFillTx/>
                <a:latin typeface="Gadugi"/>
                <a:ea typeface="+mn-ea"/>
                <a:cs typeface="Gadugi"/>
              </a:rPr>
              <a:t>least </a:t>
            </a:r>
            <a:r>
              <a:rPr kumimoji="0" sz="2000" b="0" i="0" u="none" strike="noStrike" kern="1200" cap="none" spc="0" normalizeH="0" baseline="0" noProof="0" dirty="0">
                <a:ln>
                  <a:noFill/>
                </a:ln>
                <a:solidFill>
                  <a:srgbClr val="162C30"/>
                </a:solidFill>
                <a:effectLst/>
                <a:uLnTx/>
                <a:uFillTx/>
                <a:latin typeface="Gadugi"/>
                <a:ea typeface="+mn-ea"/>
                <a:cs typeface="Gadugi"/>
              </a:rPr>
              <a:t>one </a:t>
            </a:r>
            <a:r>
              <a:rPr kumimoji="0" sz="2000" b="0" i="0" u="none" strike="noStrike" kern="1200" cap="none" spc="-5" normalizeH="0" baseline="0" noProof="0" dirty="0">
                <a:ln>
                  <a:noFill/>
                </a:ln>
                <a:solidFill>
                  <a:srgbClr val="162C30"/>
                </a:solidFill>
                <a:effectLst/>
                <a:uLnTx/>
                <a:uFillTx/>
                <a:latin typeface="Gadugi"/>
                <a:ea typeface="+mn-ea"/>
                <a:cs typeface="Gadugi"/>
              </a:rPr>
              <a:t>inclusion </a:t>
            </a:r>
            <a:r>
              <a:rPr kumimoji="0" sz="2000" b="0" i="0" u="none" strike="noStrike" kern="1200" cap="none" spc="0" normalizeH="0" baseline="0" noProof="0" dirty="0">
                <a:ln>
                  <a:noFill/>
                </a:ln>
                <a:solidFill>
                  <a:srgbClr val="162C30"/>
                </a:solidFill>
                <a:effectLst/>
                <a:uLnTx/>
                <a:uFillTx/>
                <a:latin typeface="Gadugi"/>
                <a:ea typeface="+mn-ea"/>
                <a:cs typeface="Gadugi"/>
              </a:rPr>
              <a:t>or </a:t>
            </a:r>
            <a:r>
              <a:rPr kumimoji="0" sz="2000" b="0" i="0" u="none" strike="noStrike" kern="1200" cap="none" spc="-5" normalizeH="0" baseline="0" noProof="0" dirty="0">
                <a:ln>
                  <a:noFill/>
                </a:ln>
                <a:solidFill>
                  <a:srgbClr val="162C30"/>
                </a:solidFill>
                <a:effectLst/>
                <a:uLnTx/>
                <a:uFillTx/>
                <a:latin typeface="Gadugi"/>
                <a:ea typeface="+mn-ea"/>
                <a:cs typeface="Gadugi"/>
              </a:rPr>
              <a:t>exclusion</a:t>
            </a:r>
            <a:r>
              <a:rPr kumimoji="0" sz="2000" b="0" i="0" u="none" strike="noStrike" kern="1200" cap="none" spc="105" normalizeH="0" baseline="0" noProof="0" dirty="0">
                <a:ln>
                  <a:noFill/>
                </a:ln>
                <a:solidFill>
                  <a:srgbClr val="162C30"/>
                </a:solidFill>
                <a:effectLst/>
                <a:uLnTx/>
                <a:uFillTx/>
                <a:latin typeface="Gadugi"/>
                <a:ea typeface="+mn-ea"/>
                <a:cs typeface="Gadugi"/>
              </a:rPr>
              <a:t> </a:t>
            </a:r>
            <a:r>
              <a:rPr kumimoji="0" sz="2000" b="0" i="0" u="none" strike="noStrike" kern="1200" cap="none" spc="-5" normalizeH="0" baseline="0" noProof="0" dirty="0">
                <a:ln>
                  <a:noFill/>
                </a:ln>
                <a:solidFill>
                  <a:srgbClr val="162C30"/>
                </a:solidFill>
                <a:effectLst/>
                <a:uLnTx/>
                <a:uFillTx/>
                <a:latin typeface="Gadugi"/>
                <a:ea typeface="+mn-ea"/>
                <a:cs typeface="Gadugi"/>
              </a:rPr>
              <a:t>criterion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Courier New"/>
              <a:buChar char="o"/>
              <a:tabLst>
                <a:tab pos="642620" algn="l"/>
              </a:tabLst>
              <a:defRPr/>
            </a:pPr>
            <a:r>
              <a:rPr kumimoji="0" sz="2000" b="1" i="0" u="none" strike="noStrike" kern="1200" cap="none" spc="0" normalizeH="0" baseline="0" noProof="0" dirty="0">
                <a:ln>
                  <a:noFill/>
                </a:ln>
                <a:solidFill>
                  <a:srgbClr val="162C30"/>
                </a:solidFill>
                <a:effectLst/>
                <a:uLnTx/>
                <a:uFillTx/>
                <a:latin typeface="Gadugi"/>
                <a:ea typeface="+mn-ea"/>
                <a:cs typeface="Gadugi"/>
              </a:rPr>
              <a:t>5 </a:t>
            </a:r>
            <a:r>
              <a:rPr kumimoji="0" sz="2000" b="1" i="0" u="none" strike="noStrike" kern="1200" cap="none" spc="-5" normalizeH="0" baseline="0" noProof="0" dirty="0">
                <a:ln>
                  <a:noFill/>
                </a:ln>
                <a:solidFill>
                  <a:srgbClr val="162C30"/>
                </a:solidFill>
                <a:effectLst/>
                <a:uLnTx/>
                <a:uFillTx/>
                <a:latin typeface="Gadugi"/>
                <a:ea typeface="+mn-ea"/>
                <a:cs typeface="Gadugi"/>
              </a:rPr>
              <a:t>state laws </a:t>
            </a:r>
            <a:r>
              <a:rPr kumimoji="0" sz="2000" b="1" i="0" u="none" strike="noStrike" kern="1200" cap="none" spc="0" normalizeH="0" baseline="0" noProof="0" dirty="0">
                <a:ln>
                  <a:noFill/>
                </a:ln>
                <a:solidFill>
                  <a:srgbClr val="162C30"/>
                </a:solidFill>
                <a:effectLst/>
                <a:uLnTx/>
                <a:uFillTx/>
                <a:latin typeface="Gadugi"/>
                <a:ea typeface="+mn-ea"/>
                <a:cs typeface="Gadugi"/>
              </a:rPr>
              <a:t>met </a:t>
            </a:r>
            <a:r>
              <a:rPr kumimoji="0" sz="2000" b="1" i="0" u="none" strike="noStrike" kern="1200" cap="none" spc="-5" normalizeH="0" baseline="0" noProof="0" dirty="0">
                <a:ln>
                  <a:noFill/>
                </a:ln>
                <a:solidFill>
                  <a:srgbClr val="162C30"/>
                </a:solidFill>
                <a:effectLst/>
                <a:uLnTx/>
                <a:uFillTx/>
                <a:latin typeface="Gadugi"/>
                <a:ea typeface="+mn-ea"/>
                <a:cs typeface="Gadugi"/>
              </a:rPr>
              <a:t>our </a:t>
            </a:r>
            <a:r>
              <a:rPr kumimoji="0" sz="2000" b="1" i="0" u="none" strike="noStrike" kern="1200" cap="none" spc="-25" normalizeH="0" baseline="0" noProof="0" dirty="0">
                <a:ln>
                  <a:noFill/>
                </a:ln>
                <a:solidFill>
                  <a:srgbClr val="162C30"/>
                </a:solidFill>
                <a:effectLst/>
                <a:uLnTx/>
                <a:uFillTx/>
                <a:latin typeface="Gadugi"/>
                <a:ea typeface="+mn-ea"/>
                <a:cs typeface="Gadugi"/>
              </a:rPr>
              <a:t>study’s </a:t>
            </a:r>
            <a:r>
              <a:rPr kumimoji="0" sz="2000" b="1" i="0" u="none" strike="noStrike" kern="1200" cap="none" spc="-10" normalizeH="0" baseline="0" noProof="0" dirty="0">
                <a:ln>
                  <a:noFill/>
                </a:ln>
                <a:solidFill>
                  <a:srgbClr val="162C30"/>
                </a:solidFill>
                <a:effectLst/>
                <a:uLnTx/>
                <a:uFillTx/>
                <a:latin typeface="Gadugi"/>
                <a:ea typeface="+mn-ea"/>
                <a:cs typeface="Gadugi"/>
              </a:rPr>
              <a:t>FSG </a:t>
            </a:r>
            <a:r>
              <a:rPr kumimoji="0" sz="2000" b="1" i="0" u="none" strike="noStrike" kern="1200" cap="none" spc="-5" normalizeH="0" baseline="0" noProof="0" dirty="0">
                <a:ln>
                  <a:noFill/>
                </a:ln>
                <a:solidFill>
                  <a:srgbClr val="162C30"/>
                </a:solidFill>
                <a:effectLst/>
                <a:uLnTx/>
                <a:uFillTx/>
                <a:latin typeface="Gadugi"/>
                <a:ea typeface="+mn-ea"/>
                <a:cs typeface="Gadugi"/>
              </a:rPr>
              <a:t>policy inclusion</a:t>
            </a:r>
            <a:r>
              <a:rPr kumimoji="0" sz="2000" b="1" i="0" u="none" strike="noStrike" kern="1200" cap="none" spc="-50" normalizeH="0" baseline="0" noProof="0" dirty="0">
                <a:ln>
                  <a:noFill/>
                </a:ln>
                <a:solidFill>
                  <a:srgbClr val="162C30"/>
                </a:solidFill>
                <a:effectLst/>
                <a:uLnTx/>
                <a:uFillTx/>
                <a:latin typeface="Gadugi"/>
                <a:ea typeface="+mn-ea"/>
                <a:cs typeface="Gadugi"/>
              </a:rPr>
              <a:t> </a:t>
            </a:r>
            <a:r>
              <a:rPr kumimoji="0" sz="2000" b="1" i="0" u="none" strike="noStrike" kern="1200" cap="none" spc="-5" normalizeH="0" baseline="0" noProof="0" dirty="0">
                <a:ln>
                  <a:noFill/>
                </a:ln>
                <a:solidFill>
                  <a:srgbClr val="162C30"/>
                </a:solidFill>
                <a:effectLst/>
                <a:uLnTx/>
                <a:uFillTx/>
                <a:latin typeface="Gadugi"/>
                <a:ea typeface="+mn-ea"/>
                <a:cs typeface="Gadugi"/>
              </a:rPr>
              <a:t>criteria</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457200" marR="0" lvl="1" indent="0" algn="l" defTabSz="914400" rtl="0" eaLnBrk="1" fontAlgn="auto" latinLnBrk="0" hangingPunct="1">
              <a:lnSpc>
                <a:spcPct val="100000"/>
              </a:lnSpc>
              <a:spcBef>
                <a:spcPts val="40"/>
              </a:spcBef>
              <a:spcAft>
                <a:spcPts val="0"/>
              </a:spcAft>
              <a:buClr>
                <a:srgbClr val="007A7C"/>
              </a:buClr>
              <a:buSzTx/>
              <a:buFont typeface="Courier New"/>
              <a:buChar char="o"/>
              <a:tabLst/>
              <a:defRPr/>
            </a:pPr>
            <a:endParaRPr kumimoji="0" sz="34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0"/>
              </a:spcBef>
              <a:spcAft>
                <a:spcPts val="0"/>
              </a:spcAft>
              <a:buClr>
                <a:srgbClr val="007A7C"/>
              </a:buClr>
              <a:buSzPct val="90000"/>
              <a:buFont typeface="Arial"/>
              <a:buChar char="•"/>
              <a:tabLst>
                <a:tab pos="318770" algn="l"/>
                <a:tab pos="319405" algn="l"/>
              </a:tabLst>
              <a:defRPr/>
            </a:pPr>
            <a:r>
              <a:rPr kumimoji="0" sz="2000" b="0" i="0" u="none" strike="noStrike" kern="1200" cap="none" spc="0" normalizeH="0" baseline="0" noProof="0" dirty="0">
                <a:ln>
                  <a:noFill/>
                </a:ln>
                <a:solidFill>
                  <a:srgbClr val="162C30"/>
                </a:solidFill>
                <a:effectLst/>
                <a:uLnTx/>
                <a:uFillTx/>
                <a:latin typeface="Gadugi"/>
                <a:ea typeface="+mn-ea"/>
                <a:cs typeface="Gadugi"/>
              </a:rPr>
              <a:t>Most common </a:t>
            </a:r>
            <a:r>
              <a:rPr kumimoji="0" sz="2000" b="0" i="0" u="none" strike="noStrike" kern="1200" cap="none" spc="-5" normalizeH="0" baseline="0" noProof="0" dirty="0">
                <a:ln>
                  <a:noFill/>
                </a:ln>
                <a:solidFill>
                  <a:srgbClr val="162C30"/>
                </a:solidFill>
                <a:effectLst/>
                <a:uLnTx/>
                <a:uFillTx/>
                <a:latin typeface="Gadugi"/>
                <a:ea typeface="+mn-ea"/>
                <a:cs typeface="Gadugi"/>
              </a:rPr>
              <a:t>reasons </a:t>
            </a:r>
            <a:r>
              <a:rPr kumimoji="0" sz="2000" b="0" i="0" u="none" strike="noStrike" kern="1200" cap="none" spc="0" normalizeH="0" baseline="0" noProof="0" dirty="0">
                <a:ln>
                  <a:noFill/>
                </a:ln>
                <a:solidFill>
                  <a:srgbClr val="162C30"/>
                </a:solidFill>
                <a:effectLst/>
                <a:uLnTx/>
                <a:uFillTx/>
                <a:latin typeface="Gadugi"/>
                <a:ea typeface="+mn-ea"/>
                <a:cs typeface="Gadugi"/>
              </a:rPr>
              <a:t>for</a:t>
            </a:r>
            <a:r>
              <a:rPr kumimoji="0" sz="2000" b="0" i="0" u="none" strike="noStrike" kern="1200" cap="none" spc="-20" normalizeH="0" baseline="0" noProof="0" dirty="0">
                <a:ln>
                  <a:noFill/>
                </a:ln>
                <a:solidFill>
                  <a:srgbClr val="162C30"/>
                </a:solidFill>
                <a:effectLst/>
                <a:uLnTx/>
                <a:uFillTx/>
                <a:latin typeface="Gadugi"/>
                <a:ea typeface="+mn-ea"/>
                <a:cs typeface="Gadugi"/>
              </a:rPr>
              <a:t> </a:t>
            </a:r>
            <a:r>
              <a:rPr kumimoji="0" sz="2000" b="0" i="0" u="none" strike="noStrike" kern="1200" cap="none" spc="-5" normalizeH="0" baseline="0" noProof="0" dirty="0">
                <a:ln>
                  <a:noFill/>
                </a:ln>
                <a:solidFill>
                  <a:srgbClr val="162C30"/>
                </a:solidFill>
                <a:effectLst/>
                <a:uLnTx/>
                <a:uFillTx/>
                <a:latin typeface="Gadugi"/>
                <a:ea typeface="+mn-ea"/>
                <a:cs typeface="Gadugi"/>
              </a:rPr>
              <a:t>exclusion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Courier New"/>
              <a:buChar char="o"/>
              <a:tabLst>
                <a:tab pos="642620" algn="l"/>
              </a:tabLst>
              <a:defRPr/>
            </a:pPr>
            <a:r>
              <a:rPr kumimoji="0" sz="2000" b="0" i="0" u="none" strike="noStrike" kern="1200" cap="none" spc="-5" normalizeH="0" baseline="0" noProof="0" dirty="0">
                <a:ln>
                  <a:noFill/>
                </a:ln>
                <a:solidFill>
                  <a:srgbClr val="162C30"/>
                </a:solidFill>
                <a:effectLst/>
                <a:uLnTx/>
                <a:uFillTx/>
                <a:latin typeface="Gadugi"/>
                <a:ea typeface="+mn-ea"/>
                <a:cs typeface="Gadugi"/>
              </a:rPr>
              <a:t>Duplicative </a:t>
            </a:r>
            <a:r>
              <a:rPr kumimoji="0" sz="2000" b="0" i="0" u="none" strike="noStrike" kern="1200" cap="none" spc="0" normalizeH="0" baseline="0" noProof="0" dirty="0">
                <a:ln>
                  <a:noFill/>
                </a:ln>
                <a:solidFill>
                  <a:srgbClr val="162C30"/>
                </a:solidFill>
                <a:effectLst/>
                <a:uLnTx/>
                <a:uFillTx/>
                <a:latin typeface="Gadugi"/>
                <a:ea typeface="+mn-ea"/>
                <a:cs typeface="Gadugi"/>
              </a:rPr>
              <a:t>or </a:t>
            </a:r>
            <a:r>
              <a:rPr kumimoji="0" sz="2000" b="0" i="0" u="none" strike="noStrike" kern="1200" cap="none" spc="5" normalizeH="0" baseline="0" noProof="0" dirty="0">
                <a:ln>
                  <a:noFill/>
                </a:ln>
                <a:solidFill>
                  <a:srgbClr val="162C30"/>
                </a:solidFill>
                <a:effectLst/>
                <a:uLnTx/>
                <a:uFillTx/>
                <a:latin typeface="Gadugi"/>
                <a:ea typeface="+mn-ea"/>
                <a:cs typeface="Gadugi"/>
              </a:rPr>
              <a:t>otherwise </a:t>
            </a:r>
            <a:r>
              <a:rPr kumimoji="0" sz="2000" b="0" i="0" u="none" strike="noStrike" kern="1200" cap="none" spc="-10" normalizeH="0" baseline="0" noProof="0" dirty="0">
                <a:ln>
                  <a:noFill/>
                </a:ln>
                <a:solidFill>
                  <a:srgbClr val="162C30"/>
                </a:solidFill>
                <a:effectLst/>
                <a:uLnTx/>
                <a:uFillTx/>
                <a:latin typeface="Gadugi"/>
                <a:ea typeface="+mn-ea"/>
                <a:cs typeface="Gadugi"/>
              </a:rPr>
              <a:t>irrelevant </a:t>
            </a:r>
            <a:r>
              <a:rPr kumimoji="0" sz="2000" b="0" i="0" u="none" strike="noStrike" kern="1200" cap="none" spc="-5" normalizeH="0" baseline="0" noProof="0" dirty="0">
                <a:ln>
                  <a:noFill/>
                </a:ln>
                <a:solidFill>
                  <a:srgbClr val="162C30"/>
                </a:solidFill>
                <a:effectLst/>
                <a:uLnTx/>
                <a:uFillTx/>
                <a:latin typeface="Gadugi"/>
                <a:ea typeface="+mn-ea"/>
                <a:cs typeface="Gadugi"/>
              </a:rPr>
              <a:t>FSG</a:t>
            </a:r>
            <a:r>
              <a:rPr kumimoji="0" sz="2000" b="0" i="0" u="none" strike="noStrike" kern="1200" cap="none" spc="25" normalizeH="0" baseline="0" noProof="0" dirty="0">
                <a:ln>
                  <a:noFill/>
                </a:ln>
                <a:solidFill>
                  <a:srgbClr val="162C30"/>
                </a:solidFill>
                <a:effectLst/>
                <a:uLnTx/>
                <a:uFillTx/>
                <a:latin typeface="Gadugi"/>
                <a:ea typeface="+mn-ea"/>
                <a:cs typeface="Gadugi"/>
              </a:rPr>
              <a:t> </a:t>
            </a:r>
            <a:r>
              <a:rPr kumimoji="0" sz="2000" b="0" i="0" u="none" strike="noStrike" kern="1200" cap="none" spc="-5" normalizeH="0" baseline="0" noProof="0" dirty="0">
                <a:ln>
                  <a:noFill/>
                </a:ln>
                <a:solidFill>
                  <a:srgbClr val="162C30"/>
                </a:solidFill>
                <a:effectLst/>
                <a:uLnTx/>
                <a:uFillTx/>
                <a:latin typeface="Gadugi"/>
                <a:ea typeface="+mn-ea"/>
                <a:cs typeface="Gadugi"/>
              </a:rPr>
              <a:t>laws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Courier New"/>
              <a:buChar char="o"/>
              <a:tabLst>
                <a:tab pos="642620" algn="l"/>
              </a:tabLst>
              <a:defRPr/>
            </a:pPr>
            <a:r>
              <a:rPr kumimoji="0" sz="2000" b="0" i="0" u="none" strike="noStrike" kern="1200" cap="none" spc="0" normalizeH="0" baseline="0" noProof="0" dirty="0">
                <a:ln>
                  <a:noFill/>
                </a:ln>
                <a:solidFill>
                  <a:srgbClr val="162C30"/>
                </a:solidFill>
                <a:effectLst/>
                <a:uLnTx/>
                <a:uFillTx/>
                <a:latin typeface="Gadugi"/>
                <a:ea typeface="+mn-ea"/>
                <a:cs typeface="Gadugi"/>
              </a:rPr>
              <a:t>Focused on foods </a:t>
            </a:r>
            <a:r>
              <a:rPr kumimoji="0" sz="2000" b="0" i="0" u="none" strike="noStrike" kern="1200" cap="none" spc="10" normalizeH="0" baseline="0" noProof="0" dirty="0">
                <a:ln>
                  <a:noFill/>
                </a:ln>
                <a:solidFill>
                  <a:srgbClr val="162C30"/>
                </a:solidFill>
                <a:effectLst/>
                <a:uLnTx/>
                <a:uFillTx/>
                <a:latin typeface="Gadugi"/>
                <a:ea typeface="+mn-ea"/>
                <a:cs typeface="Gadugi"/>
              </a:rPr>
              <a:t>served </a:t>
            </a:r>
            <a:r>
              <a:rPr kumimoji="0" sz="2000" b="0" i="0" u="none" strike="noStrike" kern="1200" cap="none" spc="-5" normalizeH="0" baseline="0" noProof="0" dirty="0">
                <a:ln>
                  <a:noFill/>
                </a:ln>
                <a:solidFill>
                  <a:srgbClr val="162C30"/>
                </a:solidFill>
                <a:effectLst/>
                <a:uLnTx/>
                <a:uFillTx/>
                <a:latin typeface="Gadugi"/>
                <a:ea typeface="+mn-ea"/>
                <a:cs typeface="Gadugi"/>
              </a:rPr>
              <a:t>to </a:t>
            </a:r>
            <a:r>
              <a:rPr kumimoji="0" sz="2000" b="0" i="0" u="none" strike="noStrike" kern="1200" cap="none" spc="-10" normalizeH="0" baseline="0" noProof="0" dirty="0">
                <a:ln>
                  <a:noFill/>
                </a:ln>
                <a:solidFill>
                  <a:srgbClr val="162C30"/>
                </a:solidFill>
                <a:effectLst/>
                <a:uLnTx/>
                <a:uFillTx/>
                <a:latin typeface="Gadugi"/>
                <a:ea typeface="+mn-ea"/>
                <a:cs typeface="Gadugi"/>
              </a:rPr>
              <a:t>children </a:t>
            </a:r>
            <a:r>
              <a:rPr kumimoji="0" sz="2000" b="0" i="0" u="none" strike="noStrike" kern="1200" cap="none" spc="0" normalizeH="0" baseline="0" noProof="0" dirty="0">
                <a:ln>
                  <a:noFill/>
                </a:ln>
                <a:solidFill>
                  <a:srgbClr val="162C30"/>
                </a:solidFill>
                <a:effectLst/>
                <a:uLnTx/>
                <a:uFillTx/>
                <a:latin typeface="Gadugi"/>
                <a:ea typeface="+mn-ea"/>
                <a:cs typeface="Gadugi"/>
              </a:rPr>
              <a:t>or</a:t>
            </a:r>
            <a:r>
              <a:rPr kumimoji="0" sz="2000" b="0" i="0" u="none" strike="noStrike" kern="1200" cap="none" spc="5" normalizeH="0" baseline="0" noProof="0" dirty="0">
                <a:ln>
                  <a:noFill/>
                </a:ln>
                <a:solidFill>
                  <a:srgbClr val="162C30"/>
                </a:solidFill>
                <a:effectLst/>
                <a:uLnTx/>
                <a:uFillTx/>
                <a:latin typeface="Gadugi"/>
                <a:ea typeface="+mn-ea"/>
                <a:cs typeface="Gadugi"/>
              </a:rPr>
              <a:t> </a:t>
            </a:r>
            <a:r>
              <a:rPr kumimoji="0" sz="2000" b="0" i="0" u="none" strike="noStrike" kern="1200" cap="none" spc="0" normalizeH="0" baseline="0" noProof="0" dirty="0">
                <a:ln>
                  <a:noFill/>
                </a:ln>
                <a:solidFill>
                  <a:srgbClr val="162C30"/>
                </a:solidFill>
                <a:effectLst/>
                <a:uLnTx/>
                <a:uFillTx/>
                <a:latin typeface="Gadugi"/>
                <a:ea typeface="+mn-ea"/>
                <a:cs typeface="Gadugi"/>
              </a:rPr>
              <a:t>teenagers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5080" lvl="1" indent="-304800" algn="l" defTabSz="914400" rtl="0" eaLnBrk="1" fontAlgn="auto" latinLnBrk="0" hangingPunct="1">
              <a:lnSpc>
                <a:spcPct val="100000"/>
              </a:lnSpc>
              <a:spcBef>
                <a:spcPts val="1080"/>
              </a:spcBef>
              <a:spcAft>
                <a:spcPts val="0"/>
              </a:spcAft>
              <a:buClr>
                <a:srgbClr val="007A7C"/>
              </a:buClr>
              <a:buSzPct val="90000"/>
              <a:buFont typeface="Courier New"/>
              <a:buChar char="o"/>
              <a:tabLst>
                <a:tab pos="642620" algn="l"/>
              </a:tabLst>
              <a:defRPr/>
            </a:pPr>
            <a:r>
              <a:rPr kumimoji="0" sz="2000" b="0" i="0" u="none" strike="noStrike" kern="1200" cap="none" spc="-35" normalizeH="0" baseline="0" noProof="0" dirty="0">
                <a:ln>
                  <a:noFill/>
                </a:ln>
                <a:solidFill>
                  <a:srgbClr val="162C30"/>
                </a:solidFill>
                <a:effectLst/>
                <a:uLnTx/>
                <a:uFillTx/>
                <a:latin typeface="Gadugi"/>
                <a:ea typeface="+mn-ea"/>
                <a:cs typeface="Gadugi"/>
              </a:rPr>
              <a:t>Targeted </a:t>
            </a:r>
            <a:r>
              <a:rPr kumimoji="0" sz="2000" b="0" i="0" u="none" strike="noStrike" kern="1200" cap="none" spc="-5" normalizeH="0" baseline="0" noProof="0" dirty="0">
                <a:ln>
                  <a:noFill/>
                </a:ln>
                <a:solidFill>
                  <a:srgbClr val="162C30"/>
                </a:solidFill>
                <a:effectLst/>
                <a:uLnTx/>
                <a:uFillTx/>
                <a:latin typeface="Gadugi"/>
                <a:ea typeface="+mn-ea"/>
                <a:cs typeface="Gadugi"/>
              </a:rPr>
              <a:t>toward </a:t>
            </a:r>
            <a:r>
              <a:rPr kumimoji="0" sz="2000" b="0" i="0" u="none" strike="noStrike" kern="1200" cap="none" spc="0" normalizeH="0" baseline="0" noProof="0" dirty="0">
                <a:ln>
                  <a:noFill/>
                </a:ln>
                <a:solidFill>
                  <a:srgbClr val="162C30"/>
                </a:solidFill>
                <a:effectLst/>
                <a:uLnTx/>
                <a:uFillTx/>
                <a:latin typeface="Gadugi"/>
                <a:ea typeface="+mn-ea"/>
                <a:cs typeface="Gadugi"/>
              </a:rPr>
              <a:t>meal </a:t>
            </a:r>
            <a:r>
              <a:rPr kumimoji="0" sz="2000" b="0" i="0" u="none" strike="noStrike" kern="1200" cap="none" spc="5" normalizeH="0" baseline="0" noProof="0" dirty="0">
                <a:ln>
                  <a:noFill/>
                </a:ln>
                <a:solidFill>
                  <a:srgbClr val="162C30"/>
                </a:solidFill>
                <a:effectLst/>
                <a:uLnTx/>
                <a:uFillTx/>
                <a:latin typeface="Gadugi"/>
                <a:ea typeface="+mn-ea"/>
                <a:cs typeface="Gadugi"/>
              </a:rPr>
              <a:t>services </a:t>
            </a:r>
            <a:r>
              <a:rPr kumimoji="0" sz="2000" b="0" i="0" u="none" strike="noStrike" kern="1200" cap="none" spc="0" normalizeH="0" baseline="0" noProof="0" dirty="0">
                <a:ln>
                  <a:noFill/>
                </a:ln>
                <a:solidFill>
                  <a:srgbClr val="162C30"/>
                </a:solidFill>
                <a:effectLst/>
                <a:uLnTx/>
                <a:uFillTx/>
                <a:latin typeface="Gadugi"/>
                <a:ea typeface="+mn-ea"/>
                <a:cs typeface="Gadugi"/>
              </a:rPr>
              <a:t>for </a:t>
            </a:r>
            <a:r>
              <a:rPr kumimoji="0" sz="2000" b="0" i="0" u="none" strike="noStrike" kern="1200" cap="none" spc="-5" normalizeH="0" baseline="0" noProof="0" dirty="0">
                <a:ln>
                  <a:noFill/>
                </a:ln>
                <a:solidFill>
                  <a:srgbClr val="162C30"/>
                </a:solidFill>
                <a:effectLst/>
                <a:uLnTx/>
                <a:uFillTx/>
                <a:latin typeface="Gadugi"/>
                <a:ea typeface="+mn-ea"/>
                <a:cs typeface="Gadugi"/>
              </a:rPr>
              <a:t>medically-vulnerable </a:t>
            </a:r>
            <a:r>
              <a:rPr kumimoji="0" sz="2000" b="0" i="0" u="none" strike="noStrike" kern="1200" cap="none" spc="0" normalizeH="0" baseline="0" noProof="0" dirty="0">
                <a:ln>
                  <a:noFill/>
                </a:ln>
                <a:solidFill>
                  <a:srgbClr val="162C30"/>
                </a:solidFill>
                <a:effectLst/>
                <a:uLnTx/>
                <a:uFillTx/>
                <a:latin typeface="Gadugi"/>
                <a:ea typeface="+mn-ea"/>
                <a:cs typeface="Gadugi"/>
              </a:rPr>
              <a:t>populations (nursing homes, </a:t>
            </a:r>
            <a:r>
              <a:rPr kumimoji="0" sz="2000" b="0" i="0" u="none" strike="noStrike" kern="1200" cap="none" spc="-5" normalizeH="0" baseline="0" noProof="0" dirty="0">
                <a:ln>
                  <a:noFill/>
                </a:ln>
                <a:solidFill>
                  <a:srgbClr val="162C30"/>
                </a:solidFill>
                <a:effectLst/>
                <a:uLnTx/>
                <a:uFillTx/>
                <a:latin typeface="Gadugi"/>
                <a:ea typeface="+mn-ea"/>
                <a:cs typeface="Gadugi"/>
              </a:rPr>
              <a:t>in-  patient meals </a:t>
            </a:r>
            <a:r>
              <a:rPr kumimoji="0" sz="2000" b="0" i="0" u="none" strike="noStrike" kern="1200" cap="none" spc="0" normalizeH="0" baseline="0" noProof="0" dirty="0">
                <a:ln>
                  <a:noFill/>
                </a:ln>
                <a:solidFill>
                  <a:srgbClr val="162C30"/>
                </a:solidFill>
                <a:effectLst/>
                <a:uLnTx/>
                <a:uFillTx/>
                <a:latin typeface="Gadugi"/>
                <a:ea typeface="+mn-ea"/>
                <a:cs typeface="Gadugi"/>
              </a:rPr>
              <a:t>at senior centers, </a:t>
            </a:r>
            <a:r>
              <a:rPr kumimoji="0" sz="2000" b="0" i="0" u="none" strike="noStrike" kern="1200" cap="none" spc="-5" normalizeH="0" baseline="0" noProof="0" dirty="0">
                <a:ln>
                  <a:noFill/>
                </a:ln>
                <a:solidFill>
                  <a:srgbClr val="162C30"/>
                </a:solidFill>
                <a:effectLst/>
                <a:uLnTx/>
                <a:uFillTx/>
                <a:latin typeface="Gadugi"/>
                <a:ea typeface="+mn-ea"/>
                <a:cs typeface="Gadugi"/>
              </a:rPr>
              <a:t>home-based waiver programs </a:t>
            </a:r>
            <a:r>
              <a:rPr kumimoji="0" sz="2000" b="0" i="0" u="none" strike="noStrike" kern="1200" cap="none" spc="0" normalizeH="0" baseline="0" noProof="0" dirty="0">
                <a:ln>
                  <a:noFill/>
                </a:ln>
                <a:solidFill>
                  <a:srgbClr val="162C30"/>
                </a:solidFill>
                <a:effectLst/>
                <a:uLnTx/>
                <a:uFillTx/>
                <a:latin typeface="Gadugi"/>
                <a:ea typeface="+mn-ea"/>
                <a:cs typeface="Gadugi"/>
              </a:rPr>
              <a:t>for </a:t>
            </a:r>
            <a:r>
              <a:rPr kumimoji="0" sz="2000" b="0" i="0" u="none" strike="noStrike" kern="1200" cap="none" spc="-5" normalizeH="0" baseline="0" noProof="0" dirty="0">
                <a:ln>
                  <a:noFill/>
                </a:ln>
                <a:solidFill>
                  <a:srgbClr val="162C30"/>
                </a:solidFill>
                <a:effectLst/>
                <a:uLnTx/>
                <a:uFillTx/>
                <a:latin typeface="Gadugi"/>
                <a:ea typeface="+mn-ea"/>
                <a:cs typeface="Gadugi"/>
              </a:rPr>
              <a:t>medically</a:t>
            </a:r>
            <a:r>
              <a:rPr kumimoji="0" sz="2000" b="0" i="0" u="none" strike="noStrike" kern="1200" cap="none" spc="20" normalizeH="0" baseline="0" noProof="0" dirty="0">
                <a:ln>
                  <a:noFill/>
                </a:ln>
                <a:solidFill>
                  <a:srgbClr val="162C30"/>
                </a:solidFill>
                <a:effectLst/>
                <a:uLnTx/>
                <a:uFillTx/>
                <a:latin typeface="Gadugi"/>
                <a:ea typeface="+mn-ea"/>
                <a:cs typeface="Gadugi"/>
              </a:rPr>
              <a:t> </a:t>
            </a:r>
            <a:r>
              <a:rPr kumimoji="0" sz="2000" b="0" i="0" u="none" strike="noStrike" kern="1200" cap="none" spc="-5" normalizeH="0" baseline="0" noProof="0" dirty="0">
                <a:ln>
                  <a:noFill/>
                </a:ln>
                <a:solidFill>
                  <a:srgbClr val="162C30"/>
                </a:solidFill>
                <a:effectLst/>
                <a:uLnTx/>
                <a:uFillTx/>
                <a:latin typeface="Gadugi"/>
                <a:ea typeface="+mn-ea"/>
                <a:cs typeface="Gadugi"/>
              </a:rPr>
              <a:t>fragile)</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675856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73708"/>
            <a:ext cx="5314950" cy="513715"/>
          </a:xfrm>
          <a:prstGeom prst="rect">
            <a:avLst/>
          </a:prstGeom>
        </p:spPr>
        <p:txBody>
          <a:bodyPr vert="horz" wrap="square" lIns="0" tIns="13335" rIns="0" bIns="0" rtlCol="0">
            <a:spAutoFit/>
          </a:bodyPr>
          <a:lstStyle/>
          <a:p>
            <a:pPr marL="12700">
              <a:lnSpc>
                <a:spcPct val="100000"/>
              </a:lnSpc>
              <a:spcBef>
                <a:spcPts val="105"/>
              </a:spcBef>
            </a:pPr>
            <a:r>
              <a:rPr dirty="0"/>
              <a:t>FSG POLICY CODING</a:t>
            </a:r>
            <a:r>
              <a:rPr spc="-260" dirty="0"/>
              <a:t> </a:t>
            </a:r>
            <a:r>
              <a:rPr spc="-15" dirty="0"/>
              <a:t>TOOL</a:t>
            </a:r>
          </a:p>
        </p:txBody>
      </p:sp>
      <p:sp>
        <p:nvSpPr>
          <p:cNvPr id="3" name="object 3"/>
          <p:cNvSpPr txBox="1"/>
          <p:nvPr/>
        </p:nvSpPr>
        <p:spPr>
          <a:xfrm>
            <a:off x="521284" y="2159507"/>
            <a:ext cx="11283950" cy="3760470"/>
          </a:xfrm>
          <a:prstGeom prst="rect">
            <a:avLst/>
          </a:prstGeom>
        </p:spPr>
        <p:txBody>
          <a:bodyPr vert="horz" wrap="square" lIns="0" tIns="13335" rIns="0" bIns="0" rtlCol="0">
            <a:spAutoFit/>
          </a:bodyPr>
          <a:lstStyle/>
          <a:p>
            <a:pPr marL="318770" marR="1145540" lvl="0" indent="-306705" algn="l" defTabSz="914400" rtl="0" eaLnBrk="1" fontAlgn="auto" latinLnBrk="0" hangingPunct="1">
              <a:lnSpc>
                <a:spcPct val="100000"/>
              </a:lnSpc>
              <a:spcBef>
                <a:spcPts val="105"/>
              </a:spcBef>
              <a:spcAft>
                <a:spcPts val="0"/>
              </a:spcAft>
              <a:buClr>
                <a:srgbClr val="007A7C"/>
              </a:buClr>
              <a:buSzPct val="92187"/>
              <a:buFont typeface="Arial"/>
              <a:buChar char="•"/>
              <a:tabLst>
                <a:tab pos="318770" algn="l"/>
                <a:tab pos="319405" algn="l"/>
              </a:tabLst>
              <a:defRPr/>
            </a:pPr>
            <a:r>
              <a:rPr kumimoji="0" sz="3200" b="0" i="0" u="none" strike="noStrike" kern="1200" cap="none" spc="-5" normalizeH="0" baseline="0" noProof="0" dirty="0">
                <a:ln>
                  <a:noFill/>
                </a:ln>
                <a:solidFill>
                  <a:srgbClr val="005C5D"/>
                </a:solidFill>
                <a:effectLst/>
                <a:uLnTx/>
                <a:uFillTx/>
                <a:latin typeface="Gadugi"/>
                <a:ea typeface="+mn-ea"/>
                <a:cs typeface="Gadugi"/>
              </a:rPr>
              <a:t>Four Coding </a:t>
            </a:r>
            <a:r>
              <a:rPr kumimoji="0" sz="3200" b="0" i="0" u="none" strike="noStrike" kern="1200" cap="none" spc="-85" normalizeH="0" baseline="0" noProof="0" dirty="0">
                <a:ln>
                  <a:noFill/>
                </a:ln>
                <a:solidFill>
                  <a:srgbClr val="005C5D"/>
                </a:solidFill>
                <a:effectLst/>
                <a:uLnTx/>
                <a:uFillTx/>
                <a:latin typeface="Gadugi"/>
                <a:ea typeface="+mn-ea"/>
                <a:cs typeface="Gadugi"/>
              </a:rPr>
              <a:t>Tool </a:t>
            </a:r>
            <a:r>
              <a:rPr kumimoji="0" sz="3200" b="0" i="0" u="none" strike="noStrike" kern="1200" cap="none" spc="-5" normalizeH="0" baseline="0" noProof="0" dirty="0">
                <a:ln>
                  <a:noFill/>
                </a:ln>
                <a:solidFill>
                  <a:srgbClr val="005C5D"/>
                </a:solidFill>
                <a:effectLst/>
                <a:uLnTx/>
                <a:uFillTx/>
                <a:latin typeface="Gadugi"/>
                <a:ea typeface="+mn-ea"/>
                <a:cs typeface="Gadugi"/>
              </a:rPr>
              <a:t>Modules </a:t>
            </a:r>
            <a:r>
              <a:rPr kumimoji="0" sz="3200" b="0" i="0" u="none" strike="noStrike" kern="1200" cap="none" spc="-15" normalizeH="0" baseline="0" noProof="0" dirty="0">
                <a:ln>
                  <a:noFill/>
                </a:ln>
                <a:solidFill>
                  <a:srgbClr val="005C5D"/>
                </a:solidFill>
                <a:effectLst/>
                <a:uLnTx/>
                <a:uFillTx/>
                <a:latin typeface="Gadugi"/>
                <a:ea typeface="+mn-ea"/>
                <a:cs typeface="Gadugi"/>
              </a:rPr>
              <a:t>to </a:t>
            </a:r>
            <a:r>
              <a:rPr kumimoji="0" sz="3200" b="0" i="0" u="none" strike="noStrike" kern="1200" cap="none" spc="-10" normalizeH="0" baseline="0" noProof="0" dirty="0">
                <a:ln>
                  <a:noFill/>
                </a:ln>
                <a:solidFill>
                  <a:srgbClr val="005C5D"/>
                </a:solidFill>
                <a:effectLst/>
                <a:uLnTx/>
                <a:uFillTx/>
                <a:latin typeface="Gadugi"/>
                <a:ea typeface="+mn-ea"/>
                <a:cs typeface="Gadugi"/>
              </a:rPr>
              <a:t>Capture </a:t>
            </a:r>
            <a:r>
              <a:rPr kumimoji="0" sz="3200" b="0" i="0" u="none" strike="noStrike" kern="1200" cap="none" spc="5" normalizeH="0" baseline="0" noProof="0" dirty="0">
                <a:ln>
                  <a:noFill/>
                </a:ln>
                <a:solidFill>
                  <a:srgbClr val="005C5D"/>
                </a:solidFill>
                <a:effectLst/>
                <a:uLnTx/>
                <a:uFillTx/>
                <a:latin typeface="Gadugi"/>
                <a:ea typeface="+mn-ea"/>
                <a:cs typeface="Gadugi"/>
              </a:rPr>
              <a:t>Important </a:t>
            </a:r>
            <a:r>
              <a:rPr kumimoji="0" sz="3200" b="0" i="0" u="none" strike="noStrike" kern="1200" cap="none" spc="-20" normalizeH="0" baseline="0" noProof="0" dirty="0">
                <a:ln>
                  <a:noFill/>
                </a:ln>
                <a:solidFill>
                  <a:srgbClr val="005C5D"/>
                </a:solidFill>
                <a:effectLst/>
                <a:uLnTx/>
                <a:uFillTx/>
                <a:latin typeface="Gadugi"/>
                <a:ea typeface="+mn-ea"/>
                <a:cs typeface="Gadugi"/>
              </a:rPr>
              <a:t>Policy  </a:t>
            </a:r>
            <a:r>
              <a:rPr kumimoji="0" sz="3200" b="0" i="0" u="none" strike="noStrike" kern="1200" cap="none" spc="-10" normalizeH="0" baseline="0" noProof="0" dirty="0">
                <a:ln>
                  <a:noFill/>
                </a:ln>
                <a:solidFill>
                  <a:srgbClr val="005C5D"/>
                </a:solidFill>
                <a:effectLst/>
                <a:uLnTx/>
                <a:uFillTx/>
                <a:latin typeface="Gadugi"/>
                <a:ea typeface="+mn-ea"/>
                <a:cs typeface="Gadugi"/>
              </a:rPr>
              <a:t>Attributes </a:t>
            </a:r>
            <a:r>
              <a:rPr kumimoji="0" sz="3200" b="0" i="0" u="none" strike="noStrike" kern="1200" cap="none" spc="0" normalizeH="0" baseline="0" noProof="0" dirty="0">
                <a:ln>
                  <a:noFill/>
                </a:ln>
                <a:solidFill>
                  <a:srgbClr val="005C5D"/>
                </a:solidFill>
                <a:effectLst/>
                <a:uLnTx/>
                <a:uFillTx/>
                <a:latin typeface="Gadugi"/>
                <a:ea typeface="+mn-ea"/>
                <a:cs typeface="Gadugi"/>
              </a:rPr>
              <a:t>(% </a:t>
            </a:r>
            <a:r>
              <a:rPr kumimoji="0" sz="3200" b="0" i="0" u="none" strike="noStrike" kern="1200" cap="none" spc="-10" normalizeH="0" baseline="0" noProof="0" dirty="0">
                <a:ln>
                  <a:noFill/>
                </a:ln>
                <a:solidFill>
                  <a:srgbClr val="005C5D"/>
                </a:solidFill>
                <a:effectLst/>
                <a:uLnTx/>
                <a:uFillTx/>
                <a:latin typeface="Gadugi"/>
                <a:ea typeface="+mn-ea"/>
                <a:cs typeface="Gadugi"/>
              </a:rPr>
              <a:t>score </a:t>
            </a:r>
            <a:r>
              <a:rPr kumimoji="0" sz="3200" b="0" i="0" u="none" strike="noStrike" kern="1200" cap="none" spc="-5" normalizeH="0" baseline="0" noProof="0" dirty="0">
                <a:ln>
                  <a:noFill/>
                </a:ln>
                <a:solidFill>
                  <a:srgbClr val="005C5D"/>
                </a:solidFill>
                <a:effectLst/>
                <a:uLnTx/>
                <a:uFillTx/>
                <a:latin typeface="Gadugi"/>
                <a:ea typeface="+mn-ea"/>
                <a:cs typeface="Gadugi"/>
              </a:rPr>
              <a:t>assigned)</a:t>
            </a:r>
            <a:endParaRPr kumimoji="0" sz="32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10"/>
              </a:spcBef>
              <a:spcAft>
                <a:spcPts val="0"/>
              </a:spcAft>
              <a:buClr>
                <a:srgbClr val="007A7C"/>
              </a:buClr>
              <a:buSzTx/>
              <a:buFont typeface="Arial"/>
              <a:buChar char="•"/>
              <a:tabLst/>
              <a:defRPr/>
            </a:pPr>
            <a:endParaRPr kumimoji="0" sz="335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0"/>
              </a:spcBef>
              <a:spcAft>
                <a:spcPts val="0"/>
              </a:spcAft>
              <a:buClr>
                <a:srgbClr val="007A7C"/>
              </a:buClr>
              <a:buSzPct val="91071"/>
              <a:buFont typeface="Courier New"/>
              <a:buChar char="o"/>
              <a:tabLst>
                <a:tab pos="642620" algn="l"/>
              </a:tabLst>
              <a:defRPr/>
            </a:pPr>
            <a:r>
              <a:rPr kumimoji="0" sz="2800" b="0" i="0" u="none" strike="noStrike" kern="1200" cap="none" spc="-5" normalizeH="0" baseline="0" noProof="0" dirty="0">
                <a:ln>
                  <a:noFill/>
                </a:ln>
                <a:solidFill>
                  <a:srgbClr val="005C5D"/>
                </a:solidFill>
                <a:effectLst/>
                <a:uLnTx/>
                <a:uFillTx/>
                <a:latin typeface="Gadugi"/>
                <a:ea typeface="+mn-ea"/>
                <a:cs typeface="Gadugi"/>
              </a:rPr>
              <a:t>Nutrition </a:t>
            </a:r>
            <a:r>
              <a:rPr kumimoji="0" sz="2800" b="0" i="0" u="none" strike="noStrike" kern="1200" cap="none" spc="-10" normalizeH="0" baseline="0" noProof="0" dirty="0">
                <a:ln>
                  <a:noFill/>
                </a:ln>
                <a:solidFill>
                  <a:srgbClr val="005C5D"/>
                </a:solidFill>
                <a:effectLst/>
                <a:uLnTx/>
                <a:uFillTx/>
                <a:latin typeface="Gadugi"/>
                <a:ea typeface="+mn-ea"/>
                <a:cs typeface="Gadugi"/>
              </a:rPr>
              <a:t>(standards correspond with </a:t>
            </a:r>
            <a:r>
              <a:rPr kumimoji="0" sz="2800" b="0" i="0" u="none" strike="noStrike" kern="1200" cap="none" spc="-15" normalizeH="0" baseline="0" noProof="0" dirty="0">
                <a:ln>
                  <a:noFill/>
                </a:ln>
                <a:solidFill>
                  <a:srgbClr val="005C5D"/>
                </a:solidFill>
                <a:effectLst/>
                <a:uLnTx/>
                <a:uFillTx/>
                <a:latin typeface="Gadugi"/>
                <a:ea typeface="+mn-ea"/>
                <a:cs typeface="Gadugi"/>
              </a:rPr>
              <a:t>FSG </a:t>
            </a:r>
            <a:r>
              <a:rPr kumimoji="0" sz="2800" b="0" i="0" u="none" strike="noStrike" kern="1200" cap="none" spc="0" normalizeH="0" baseline="0" noProof="0" dirty="0">
                <a:ln>
                  <a:noFill/>
                </a:ln>
                <a:solidFill>
                  <a:srgbClr val="005C5D"/>
                </a:solidFill>
                <a:effectLst/>
                <a:uLnTx/>
                <a:uFillTx/>
                <a:latin typeface="Gadugi"/>
                <a:ea typeface="+mn-ea"/>
                <a:cs typeface="Gadugi"/>
              </a:rPr>
              <a:t>for </a:t>
            </a:r>
            <a:r>
              <a:rPr kumimoji="0" sz="2800" b="0" i="0" u="none" strike="noStrike" kern="1200" cap="none" spc="-5" normalizeH="0" baseline="0" noProof="0" dirty="0">
                <a:ln>
                  <a:noFill/>
                </a:ln>
                <a:solidFill>
                  <a:srgbClr val="005C5D"/>
                </a:solidFill>
                <a:effectLst/>
                <a:uLnTx/>
                <a:uFillTx/>
                <a:latin typeface="Gadugi"/>
                <a:ea typeface="+mn-ea"/>
                <a:cs typeface="Gadugi"/>
              </a:rPr>
              <a:t>Federal</a:t>
            </a:r>
            <a:r>
              <a:rPr kumimoji="0" sz="2800" b="0" i="0" u="none" strike="noStrike" kern="1200" cap="none" spc="75" normalizeH="0" baseline="0" noProof="0" dirty="0">
                <a:ln>
                  <a:noFill/>
                </a:ln>
                <a:solidFill>
                  <a:srgbClr val="005C5D"/>
                </a:solidFill>
                <a:effectLst/>
                <a:uLnTx/>
                <a:uFillTx/>
                <a:latin typeface="Gadugi"/>
                <a:ea typeface="+mn-ea"/>
                <a:cs typeface="Gadugi"/>
              </a:rPr>
              <a:t> </a:t>
            </a:r>
            <a:r>
              <a:rPr kumimoji="0" sz="2800" b="0" i="0" u="none" strike="noStrike" kern="1200" cap="none" spc="-15" normalizeH="0" baseline="0" noProof="0" dirty="0">
                <a:ln>
                  <a:noFill/>
                </a:ln>
                <a:solidFill>
                  <a:srgbClr val="005C5D"/>
                </a:solidFill>
                <a:effectLst/>
                <a:uLnTx/>
                <a:uFillTx/>
                <a:latin typeface="Gadugi"/>
                <a:ea typeface="+mn-ea"/>
                <a:cs typeface="Gadugi"/>
              </a:rPr>
              <a:t>Facilities)</a:t>
            </a:r>
            <a:endParaRPr kumimoji="0" sz="28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270"/>
              </a:spcBef>
              <a:spcAft>
                <a:spcPts val="0"/>
              </a:spcAft>
              <a:buClr>
                <a:srgbClr val="007A7C"/>
              </a:buClr>
              <a:buSzPct val="91071"/>
              <a:buFont typeface="Courier New"/>
              <a:buChar char="o"/>
              <a:tabLst>
                <a:tab pos="642620" algn="l"/>
              </a:tabLst>
              <a:defRPr/>
            </a:pPr>
            <a:r>
              <a:rPr kumimoji="0" sz="2800" b="0" i="0" u="none" strike="noStrike" kern="1200" cap="none" spc="-5" normalizeH="0" baseline="0" noProof="0" dirty="0">
                <a:ln>
                  <a:noFill/>
                </a:ln>
                <a:solidFill>
                  <a:srgbClr val="005C5D"/>
                </a:solidFill>
                <a:effectLst/>
                <a:uLnTx/>
                <a:uFillTx/>
                <a:latin typeface="Gadugi"/>
                <a:ea typeface="+mn-ea"/>
                <a:cs typeface="Gadugi"/>
              </a:rPr>
              <a:t>Behavioral </a:t>
            </a:r>
            <a:r>
              <a:rPr kumimoji="0" sz="2800" b="0" i="0" u="none" strike="noStrike" kern="1200" cap="none" spc="5" normalizeH="0" baseline="0" noProof="0" dirty="0">
                <a:ln>
                  <a:noFill/>
                </a:ln>
                <a:solidFill>
                  <a:srgbClr val="005C5D"/>
                </a:solidFill>
                <a:effectLst/>
                <a:uLnTx/>
                <a:uFillTx/>
                <a:latin typeface="Gadugi"/>
                <a:ea typeface="+mn-ea"/>
                <a:cs typeface="Gadugi"/>
              </a:rPr>
              <a:t>Supports </a:t>
            </a:r>
            <a:r>
              <a:rPr kumimoji="0" sz="2800" b="0" i="0" u="none" strike="noStrike" kern="1200" cap="none" spc="-10" normalizeH="0" baseline="0" noProof="0" dirty="0">
                <a:ln>
                  <a:noFill/>
                </a:ln>
                <a:solidFill>
                  <a:srgbClr val="005C5D"/>
                </a:solidFill>
                <a:effectLst/>
                <a:uLnTx/>
                <a:uFillTx/>
                <a:latin typeface="Gadugi"/>
                <a:ea typeface="+mn-ea"/>
                <a:cs typeface="Gadugi"/>
              </a:rPr>
              <a:t>(labeling, </a:t>
            </a:r>
            <a:r>
              <a:rPr kumimoji="0" sz="2800" b="0" i="0" u="none" strike="noStrike" kern="1200" cap="none" spc="-5" normalizeH="0" baseline="0" noProof="0" dirty="0">
                <a:ln>
                  <a:noFill/>
                </a:ln>
                <a:solidFill>
                  <a:srgbClr val="005C5D"/>
                </a:solidFill>
                <a:effectLst/>
                <a:uLnTx/>
                <a:uFillTx/>
                <a:latin typeface="Gadugi"/>
                <a:ea typeface="+mn-ea"/>
                <a:cs typeface="Gadugi"/>
              </a:rPr>
              <a:t>pricing, promotion,</a:t>
            </a:r>
            <a:r>
              <a:rPr kumimoji="0" sz="2800" b="0" i="0" u="none" strike="noStrike" kern="1200" cap="none" spc="40" normalizeH="0" baseline="0" noProof="0" dirty="0">
                <a:ln>
                  <a:noFill/>
                </a:ln>
                <a:solidFill>
                  <a:srgbClr val="005C5D"/>
                </a:solidFill>
                <a:effectLst/>
                <a:uLnTx/>
                <a:uFillTx/>
                <a:latin typeface="Gadugi"/>
                <a:ea typeface="+mn-ea"/>
                <a:cs typeface="Gadugi"/>
              </a:rPr>
              <a:t> </a:t>
            </a:r>
            <a:r>
              <a:rPr kumimoji="0" sz="2800" b="0" i="0" u="none" strike="noStrike" kern="1200" cap="none" spc="-10" normalizeH="0" baseline="0" noProof="0" dirty="0">
                <a:ln>
                  <a:noFill/>
                </a:ln>
                <a:solidFill>
                  <a:srgbClr val="005C5D"/>
                </a:solidFill>
                <a:effectLst/>
                <a:uLnTx/>
                <a:uFillTx/>
                <a:latin typeface="Gadugi"/>
                <a:ea typeface="+mn-ea"/>
                <a:cs typeface="Gadugi"/>
              </a:rPr>
              <a:t>etc.)</a:t>
            </a:r>
            <a:endParaRPr kumimoji="0" sz="28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275"/>
              </a:spcBef>
              <a:spcAft>
                <a:spcPts val="0"/>
              </a:spcAft>
              <a:buClr>
                <a:srgbClr val="007A7C"/>
              </a:buClr>
              <a:buSzPct val="91071"/>
              <a:buFont typeface="Courier New"/>
              <a:buChar char="o"/>
              <a:tabLst>
                <a:tab pos="642620" algn="l"/>
              </a:tabLst>
              <a:defRPr/>
            </a:pPr>
            <a:r>
              <a:rPr kumimoji="0" sz="2800" b="0" i="0" u="none" strike="noStrike" kern="1200" cap="none" spc="-5" normalizeH="0" baseline="0" noProof="0" dirty="0">
                <a:ln>
                  <a:noFill/>
                </a:ln>
                <a:solidFill>
                  <a:srgbClr val="005C5D"/>
                </a:solidFill>
                <a:effectLst/>
                <a:uLnTx/>
                <a:uFillTx/>
                <a:latin typeface="Gadugi"/>
                <a:ea typeface="+mn-ea"/>
                <a:cs typeface="Gadugi"/>
              </a:rPr>
              <a:t>Implementation </a:t>
            </a:r>
            <a:r>
              <a:rPr kumimoji="0" sz="2800" b="0" i="0" u="none" strike="noStrike" kern="1200" cap="none" spc="5" normalizeH="0" baseline="0" noProof="0" dirty="0">
                <a:ln>
                  <a:noFill/>
                </a:ln>
                <a:solidFill>
                  <a:srgbClr val="005C5D"/>
                </a:solidFill>
                <a:effectLst/>
                <a:uLnTx/>
                <a:uFillTx/>
                <a:latin typeface="Gadugi"/>
                <a:ea typeface="+mn-ea"/>
                <a:cs typeface="Gadugi"/>
              </a:rPr>
              <a:t>Supports </a:t>
            </a:r>
            <a:r>
              <a:rPr kumimoji="0" sz="2800" b="0" i="0" u="none" strike="noStrike" kern="1200" cap="none" spc="-5" normalizeH="0" baseline="0" noProof="0" dirty="0">
                <a:ln>
                  <a:noFill/>
                </a:ln>
                <a:solidFill>
                  <a:srgbClr val="005C5D"/>
                </a:solidFill>
                <a:effectLst/>
                <a:uLnTx/>
                <a:uFillTx/>
                <a:latin typeface="Gadugi"/>
                <a:ea typeface="+mn-ea"/>
                <a:cs typeface="Gadugi"/>
              </a:rPr>
              <a:t>(training, compliance, </a:t>
            </a:r>
            <a:r>
              <a:rPr kumimoji="0" sz="2800" b="0" i="0" u="none" strike="noStrike" kern="1200" cap="none" spc="-10" normalizeH="0" baseline="0" noProof="0" dirty="0">
                <a:ln>
                  <a:noFill/>
                </a:ln>
                <a:solidFill>
                  <a:srgbClr val="005C5D"/>
                </a:solidFill>
                <a:effectLst/>
                <a:uLnTx/>
                <a:uFillTx/>
                <a:latin typeface="Gadugi"/>
                <a:ea typeface="+mn-ea"/>
                <a:cs typeface="Gadugi"/>
              </a:rPr>
              <a:t>responsible</a:t>
            </a:r>
            <a:r>
              <a:rPr kumimoji="0" sz="2800" b="0" i="0" u="none" strike="noStrike" kern="1200" cap="none" spc="114" normalizeH="0" baseline="0" noProof="0" dirty="0">
                <a:ln>
                  <a:noFill/>
                </a:ln>
                <a:solidFill>
                  <a:srgbClr val="005C5D"/>
                </a:solidFill>
                <a:effectLst/>
                <a:uLnTx/>
                <a:uFillTx/>
                <a:latin typeface="Gadugi"/>
                <a:ea typeface="+mn-ea"/>
                <a:cs typeface="Gadugi"/>
              </a:rPr>
              <a:t> </a:t>
            </a:r>
            <a:r>
              <a:rPr kumimoji="0" sz="2800" b="0" i="0" u="none" strike="noStrike" kern="1200" cap="none" spc="0" normalizeH="0" baseline="0" noProof="0" dirty="0">
                <a:ln>
                  <a:noFill/>
                </a:ln>
                <a:solidFill>
                  <a:srgbClr val="005C5D"/>
                </a:solidFill>
                <a:effectLst/>
                <a:uLnTx/>
                <a:uFillTx/>
                <a:latin typeface="Gadugi"/>
                <a:ea typeface="+mn-ea"/>
                <a:cs typeface="Gadugi"/>
              </a:rPr>
              <a:t>parties)</a:t>
            </a:r>
            <a:endParaRPr kumimoji="0" sz="28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270"/>
              </a:spcBef>
              <a:spcAft>
                <a:spcPts val="0"/>
              </a:spcAft>
              <a:buClr>
                <a:srgbClr val="007A7C"/>
              </a:buClr>
              <a:buSzPct val="91071"/>
              <a:buFont typeface="Courier New"/>
              <a:buChar char="o"/>
              <a:tabLst>
                <a:tab pos="642620" algn="l"/>
              </a:tabLst>
              <a:defRPr/>
            </a:pPr>
            <a:r>
              <a:rPr kumimoji="0" sz="2800" b="0" i="0" u="none" strike="noStrike" kern="1200" cap="none" spc="-20" normalizeH="0" baseline="0" noProof="0" dirty="0">
                <a:ln>
                  <a:noFill/>
                </a:ln>
                <a:solidFill>
                  <a:srgbClr val="005C5D"/>
                </a:solidFill>
                <a:effectLst/>
                <a:uLnTx/>
                <a:uFillTx/>
                <a:latin typeface="Gadugi"/>
                <a:ea typeface="+mn-ea"/>
                <a:cs typeface="Gadugi"/>
              </a:rPr>
              <a:t>Facility </a:t>
            </a:r>
            <a:r>
              <a:rPr kumimoji="0" sz="2800" b="0" i="0" u="none" strike="noStrike" kern="1200" cap="none" spc="-5" normalizeH="0" baseline="0" noProof="0" dirty="0">
                <a:ln>
                  <a:noFill/>
                </a:ln>
                <a:solidFill>
                  <a:srgbClr val="005C5D"/>
                </a:solidFill>
                <a:effectLst/>
                <a:uLnTx/>
                <a:uFillTx/>
                <a:latin typeface="Gadugi"/>
                <a:ea typeface="+mn-ea"/>
                <a:cs typeface="Gadugi"/>
              </a:rPr>
              <a:t>Efficiency (locally </a:t>
            </a:r>
            <a:r>
              <a:rPr kumimoji="0" sz="2800" b="0" i="0" u="none" strike="noStrike" kern="1200" cap="none" spc="-10" normalizeH="0" baseline="0" noProof="0" dirty="0">
                <a:ln>
                  <a:noFill/>
                </a:ln>
                <a:solidFill>
                  <a:srgbClr val="005C5D"/>
                </a:solidFill>
                <a:effectLst/>
                <a:uLnTx/>
                <a:uFillTx/>
                <a:latin typeface="Gadugi"/>
                <a:ea typeface="+mn-ea"/>
                <a:cs typeface="Gadugi"/>
              </a:rPr>
              <a:t>sources, organic, </a:t>
            </a:r>
            <a:r>
              <a:rPr kumimoji="0" sz="2800" b="0" i="0" u="none" strike="noStrike" kern="1200" cap="none" spc="-5" normalizeH="0" baseline="0" noProof="0" dirty="0">
                <a:ln>
                  <a:noFill/>
                </a:ln>
                <a:solidFill>
                  <a:srgbClr val="005C5D"/>
                </a:solidFill>
                <a:effectLst/>
                <a:uLnTx/>
                <a:uFillTx/>
                <a:latin typeface="Gadugi"/>
                <a:ea typeface="+mn-ea"/>
                <a:cs typeface="Gadugi"/>
              </a:rPr>
              <a:t>plant </a:t>
            </a:r>
            <a:r>
              <a:rPr kumimoji="0" sz="2800" b="0" i="0" u="none" strike="noStrike" kern="1200" cap="none" spc="-10" normalizeH="0" baseline="0" noProof="0" dirty="0">
                <a:ln>
                  <a:noFill/>
                </a:ln>
                <a:solidFill>
                  <a:srgbClr val="005C5D"/>
                </a:solidFill>
                <a:effectLst/>
                <a:uLnTx/>
                <a:uFillTx/>
                <a:latin typeface="Gadugi"/>
                <a:ea typeface="+mn-ea"/>
                <a:cs typeface="Gadugi"/>
              </a:rPr>
              <a:t>based,</a:t>
            </a:r>
            <a:r>
              <a:rPr kumimoji="0" sz="2800" b="0" i="0" u="none" strike="noStrike" kern="1200" cap="none" spc="15" normalizeH="0" baseline="0" noProof="0" dirty="0">
                <a:ln>
                  <a:noFill/>
                </a:ln>
                <a:solidFill>
                  <a:srgbClr val="005C5D"/>
                </a:solidFill>
                <a:effectLst/>
                <a:uLnTx/>
                <a:uFillTx/>
                <a:latin typeface="Gadugi"/>
                <a:ea typeface="+mn-ea"/>
                <a:cs typeface="Gadugi"/>
              </a:rPr>
              <a:t> </a:t>
            </a:r>
            <a:r>
              <a:rPr kumimoji="0" sz="2800" b="0" i="0" u="none" strike="noStrike" kern="1200" cap="none" spc="-10" normalizeH="0" baseline="0" noProof="0" dirty="0">
                <a:ln>
                  <a:noFill/>
                </a:ln>
                <a:solidFill>
                  <a:srgbClr val="005C5D"/>
                </a:solidFill>
                <a:effectLst/>
                <a:uLnTx/>
                <a:uFillTx/>
                <a:latin typeface="Gadugi"/>
                <a:ea typeface="+mn-ea"/>
                <a:cs typeface="Gadugi"/>
              </a:rPr>
              <a:t>etc.)</a:t>
            </a:r>
            <a:endParaRPr kumimoji="0" sz="28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1178015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9932" y="844550"/>
            <a:ext cx="7563484" cy="574040"/>
          </a:xfrm>
          <a:prstGeom prst="rect">
            <a:avLst/>
          </a:prstGeom>
        </p:spPr>
        <p:txBody>
          <a:bodyPr vert="horz" wrap="square" lIns="0" tIns="12700" rIns="0" bIns="0" rtlCol="0">
            <a:spAutoFit/>
          </a:bodyPr>
          <a:lstStyle/>
          <a:p>
            <a:pPr marL="12700">
              <a:lnSpc>
                <a:spcPct val="100000"/>
              </a:lnSpc>
              <a:spcBef>
                <a:spcPts val="100"/>
              </a:spcBef>
            </a:pPr>
            <a:r>
              <a:rPr sz="3600" spc="-35" dirty="0"/>
              <a:t>STATE </a:t>
            </a:r>
            <a:r>
              <a:rPr sz="3600" dirty="0"/>
              <a:t>FSG POLICY</a:t>
            </a:r>
            <a:r>
              <a:rPr sz="3600" spc="-45" dirty="0"/>
              <a:t> </a:t>
            </a:r>
            <a:r>
              <a:rPr sz="3600" spc="-10" dirty="0"/>
              <a:t>SURVEILLANCE</a:t>
            </a:r>
            <a:endParaRPr sz="3600"/>
          </a:p>
        </p:txBody>
      </p:sp>
      <p:sp>
        <p:nvSpPr>
          <p:cNvPr id="3" name="object 3"/>
          <p:cNvSpPr txBox="1"/>
          <p:nvPr/>
        </p:nvSpPr>
        <p:spPr>
          <a:xfrm>
            <a:off x="6479540" y="2086555"/>
            <a:ext cx="5090795" cy="2904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122C41"/>
                </a:solidFill>
                <a:effectLst/>
                <a:uLnTx/>
                <a:uFillTx/>
                <a:latin typeface="Calibri"/>
                <a:ea typeface="+mn-ea"/>
                <a:cs typeface="Calibri"/>
              </a:rPr>
              <a:t>HIGH </a:t>
            </a:r>
            <a:r>
              <a:rPr kumimoji="0" sz="2400" b="1" i="0" u="none" strike="noStrike" kern="1200" cap="none" spc="0" normalizeH="0" baseline="0" noProof="0" dirty="0">
                <a:ln>
                  <a:noFill/>
                </a:ln>
                <a:solidFill>
                  <a:srgbClr val="122C41"/>
                </a:solidFill>
                <a:effectLst/>
                <a:uLnTx/>
                <a:uFillTx/>
                <a:latin typeface="Calibri"/>
                <a:ea typeface="+mn-ea"/>
                <a:cs typeface="Calibri"/>
              </a:rPr>
              <a:t>LEVEL </a:t>
            </a:r>
            <a:r>
              <a:rPr kumimoji="0" sz="2400" b="1" i="0" u="none" strike="noStrike" kern="1200" cap="none" spc="-5" normalizeH="0" baseline="0" noProof="0" dirty="0">
                <a:ln>
                  <a:noFill/>
                </a:ln>
                <a:solidFill>
                  <a:srgbClr val="122C41"/>
                </a:solidFill>
                <a:effectLst/>
                <a:uLnTx/>
                <a:uFillTx/>
                <a:latin typeface="Calibri"/>
                <a:ea typeface="+mn-ea"/>
                <a:cs typeface="Calibri"/>
              </a:rPr>
              <a:t>FINDINGS</a:t>
            </a:r>
            <a:r>
              <a:rPr kumimoji="0" sz="2400" b="1" i="0" u="none" strike="noStrike" kern="1200" cap="none" spc="-45" normalizeH="0" baseline="0" noProof="0" dirty="0">
                <a:ln>
                  <a:noFill/>
                </a:ln>
                <a:solidFill>
                  <a:srgbClr val="122C41"/>
                </a:solidFill>
                <a:effectLst/>
                <a:uLnTx/>
                <a:uFillTx/>
                <a:latin typeface="Calibri"/>
                <a:ea typeface="+mn-ea"/>
                <a:cs typeface="Calibri"/>
              </a:rPr>
              <a:t> </a:t>
            </a:r>
            <a:r>
              <a:rPr kumimoji="0" sz="2400" b="1" i="0" u="none" strike="noStrike" kern="1200" cap="none" spc="-5" normalizeH="0" baseline="0" noProof="0" dirty="0">
                <a:ln>
                  <a:noFill/>
                </a:ln>
                <a:solidFill>
                  <a:srgbClr val="122C41"/>
                </a:solidFill>
                <a:effectLst/>
                <a:uLnTx/>
                <a:uFillTx/>
                <a:latin typeface="Calibri"/>
                <a:ea typeface="+mn-ea"/>
                <a:cs typeface="Calibri"/>
              </a:rPr>
              <a:t>(UNPUBLISHED):</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318770" marR="5080" lvl="0" indent="-306705" algn="l" defTabSz="914400" rtl="0" eaLnBrk="1" fontAlgn="auto" latinLnBrk="0" hangingPunct="1">
              <a:lnSpc>
                <a:spcPct val="100000"/>
              </a:lnSpc>
              <a:spcBef>
                <a:spcPts val="0"/>
              </a:spcBef>
              <a:spcAft>
                <a:spcPts val="0"/>
              </a:spcAft>
              <a:buClrTx/>
              <a:buSzTx/>
              <a:buFont typeface="Arial"/>
              <a:buChar char="•"/>
              <a:tabLst>
                <a:tab pos="318770" algn="l"/>
                <a:tab pos="319405" algn="l"/>
              </a:tabLst>
              <a:defRPr/>
            </a:pPr>
            <a:r>
              <a:rPr kumimoji="0" sz="1800" b="0" i="0" u="none" strike="noStrike" kern="1200" cap="none" spc="0" normalizeH="0" baseline="0" noProof="0" dirty="0">
                <a:ln>
                  <a:noFill/>
                </a:ln>
                <a:solidFill>
                  <a:srgbClr val="122C41"/>
                </a:solidFill>
                <a:effectLst/>
                <a:uLnTx/>
                <a:uFillTx/>
                <a:latin typeface="Gadugi"/>
                <a:ea typeface="+mn-ea"/>
                <a:cs typeface="Gadugi"/>
              </a:rPr>
              <a:t>4 out </a:t>
            </a:r>
            <a:r>
              <a:rPr kumimoji="0" sz="1800" b="0" i="0" u="none" strike="noStrike" kern="1200" cap="none" spc="-20" normalizeH="0" baseline="0" noProof="0" dirty="0">
                <a:ln>
                  <a:noFill/>
                </a:ln>
                <a:solidFill>
                  <a:srgbClr val="122C41"/>
                </a:solidFill>
                <a:effectLst/>
                <a:uLnTx/>
                <a:uFillTx/>
                <a:latin typeface="Gadugi"/>
                <a:ea typeface="+mn-ea"/>
                <a:cs typeface="Gadugi"/>
              </a:rPr>
              <a:t>of </a:t>
            </a:r>
            <a:r>
              <a:rPr kumimoji="0" sz="1800" b="0" i="0" u="none" strike="noStrike" kern="1200" cap="none" spc="0" normalizeH="0" baseline="0" noProof="0" dirty="0">
                <a:ln>
                  <a:noFill/>
                </a:ln>
                <a:solidFill>
                  <a:srgbClr val="122C41"/>
                </a:solidFill>
                <a:effectLst/>
                <a:uLnTx/>
                <a:uFillTx/>
                <a:latin typeface="Gadugi"/>
                <a:ea typeface="+mn-ea"/>
                <a:cs typeface="Gadugi"/>
              </a:rPr>
              <a:t>5 </a:t>
            </a:r>
            <a:r>
              <a:rPr kumimoji="0" sz="1800" b="0" i="0" u="none" strike="noStrike" kern="1200" cap="none" spc="-5" normalizeH="0" baseline="0" noProof="0" dirty="0">
                <a:ln>
                  <a:noFill/>
                </a:ln>
                <a:solidFill>
                  <a:srgbClr val="122C41"/>
                </a:solidFill>
                <a:effectLst/>
                <a:uLnTx/>
                <a:uFillTx/>
                <a:latin typeface="Gadugi"/>
                <a:ea typeface="+mn-ea"/>
                <a:cs typeface="Gadugi"/>
              </a:rPr>
              <a:t>state </a:t>
            </a:r>
            <a:r>
              <a:rPr kumimoji="0" sz="1800" b="0" i="0" u="none" strike="noStrike" kern="1200" cap="none" spc="-10" normalizeH="0" baseline="0" noProof="0" dirty="0">
                <a:ln>
                  <a:noFill/>
                </a:ln>
                <a:solidFill>
                  <a:srgbClr val="122C41"/>
                </a:solidFill>
                <a:effectLst/>
                <a:uLnTx/>
                <a:uFillTx/>
                <a:latin typeface="Gadugi"/>
                <a:ea typeface="+mn-ea"/>
                <a:cs typeface="Gadugi"/>
              </a:rPr>
              <a:t>FSG </a:t>
            </a:r>
            <a:r>
              <a:rPr kumimoji="0" sz="1800" b="0" i="0" u="none" strike="noStrike" kern="1200" cap="none" spc="-5" normalizeH="0" baseline="0" noProof="0" dirty="0">
                <a:ln>
                  <a:noFill/>
                </a:ln>
                <a:solidFill>
                  <a:srgbClr val="122C41"/>
                </a:solidFill>
                <a:effectLst/>
                <a:uLnTx/>
                <a:uFillTx/>
                <a:latin typeface="Gadugi"/>
                <a:ea typeface="+mn-ea"/>
                <a:cs typeface="Gadugi"/>
              </a:rPr>
              <a:t>policies earned </a:t>
            </a:r>
            <a:r>
              <a:rPr kumimoji="0" sz="1800" b="0" i="0" u="none" strike="noStrike" kern="1200" cap="none" spc="0" normalizeH="0" baseline="0" noProof="0" dirty="0">
                <a:ln>
                  <a:noFill/>
                </a:ln>
                <a:solidFill>
                  <a:srgbClr val="122C41"/>
                </a:solidFill>
                <a:effectLst/>
                <a:uLnTx/>
                <a:uFillTx/>
                <a:latin typeface="Gadugi"/>
                <a:ea typeface="+mn-ea"/>
                <a:cs typeface="Gadugi"/>
              </a:rPr>
              <a:t>a perfect  </a:t>
            </a:r>
            <a:r>
              <a:rPr kumimoji="0" sz="1800" b="0" i="0" u="none" strike="noStrike" kern="1200" cap="none" spc="-5" normalizeH="0" baseline="0" noProof="0" dirty="0">
                <a:ln>
                  <a:noFill/>
                </a:ln>
                <a:solidFill>
                  <a:srgbClr val="122C41"/>
                </a:solidFill>
                <a:effectLst/>
                <a:uLnTx/>
                <a:uFillTx/>
                <a:latin typeface="Gadugi"/>
                <a:ea typeface="+mn-ea"/>
                <a:cs typeface="Gadugi"/>
              </a:rPr>
              <a:t>nutrition </a:t>
            </a:r>
            <a:r>
              <a:rPr kumimoji="0" sz="1800" b="0" i="0" u="none" strike="noStrike" kern="1200" cap="none" spc="-10" normalizeH="0" baseline="0" noProof="0" dirty="0">
                <a:ln>
                  <a:noFill/>
                </a:ln>
                <a:solidFill>
                  <a:srgbClr val="122C41"/>
                </a:solidFill>
                <a:effectLst/>
                <a:uLnTx/>
                <a:uFillTx/>
                <a:latin typeface="Gadugi"/>
                <a:ea typeface="+mn-ea"/>
                <a:cs typeface="Gadugi"/>
              </a:rPr>
              <a:t>score </a:t>
            </a:r>
            <a:r>
              <a:rPr kumimoji="0" sz="1800" b="0" i="0" u="none" strike="noStrike" kern="1200" cap="none" spc="-5" normalizeH="0" baseline="0" noProof="0" dirty="0">
                <a:ln>
                  <a:noFill/>
                </a:ln>
                <a:solidFill>
                  <a:srgbClr val="122C41"/>
                </a:solidFill>
                <a:effectLst/>
                <a:uLnTx/>
                <a:uFillTx/>
                <a:latin typeface="Gadugi"/>
                <a:ea typeface="+mn-ea"/>
                <a:cs typeface="Gadugi"/>
              </a:rPr>
              <a:t>(100%) by </a:t>
            </a:r>
            <a:r>
              <a:rPr kumimoji="0" sz="1800" b="0" i="0" u="none" strike="noStrike" kern="1200" cap="none" spc="-10" normalizeH="0" baseline="0" noProof="0" dirty="0">
                <a:ln>
                  <a:noFill/>
                </a:ln>
                <a:solidFill>
                  <a:srgbClr val="122C41"/>
                </a:solidFill>
                <a:effectLst/>
                <a:uLnTx/>
                <a:uFillTx/>
                <a:latin typeface="Gadugi"/>
                <a:ea typeface="+mn-ea"/>
                <a:cs typeface="Gadugi"/>
              </a:rPr>
              <a:t>referencing </a:t>
            </a:r>
            <a:r>
              <a:rPr kumimoji="0" sz="1800" b="0" i="0" u="none" strike="noStrike" kern="1200" cap="none" spc="-5" normalizeH="0" baseline="0" noProof="0" dirty="0">
                <a:ln>
                  <a:noFill/>
                </a:ln>
                <a:solidFill>
                  <a:srgbClr val="122C41"/>
                </a:solidFill>
                <a:effectLst/>
                <a:uLnTx/>
                <a:uFillTx/>
                <a:latin typeface="Gadugi"/>
                <a:ea typeface="+mn-ea"/>
                <a:cs typeface="Gadugi"/>
              </a:rPr>
              <a:t>nutrition  </a:t>
            </a:r>
            <a:r>
              <a:rPr kumimoji="0" sz="1800" b="0" i="0" u="none" strike="noStrike" kern="1200" cap="none" spc="-10" normalizeH="0" baseline="0" noProof="0" dirty="0">
                <a:ln>
                  <a:noFill/>
                </a:ln>
                <a:solidFill>
                  <a:srgbClr val="122C41"/>
                </a:solidFill>
                <a:effectLst/>
                <a:uLnTx/>
                <a:uFillTx/>
                <a:latin typeface="Gadugi"/>
                <a:ea typeface="+mn-ea"/>
                <a:cs typeface="Gadugi"/>
              </a:rPr>
              <a:t>standards </a:t>
            </a:r>
            <a:r>
              <a:rPr kumimoji="0" sz="1800" b="0" i="0" u="none" strike="noStrike" kern="1200" cap="none" spc="-5" normalizeH="0" baseline="0" noProof="0" dirty="0">
                <a:ln>
                  <a:noFill/>
                </a:ln>
                <a:solidFill>
                  <a:srgbClr val="122C41"/>
                </a:solidFill>
                <a:effectLst/>
                <a:uLnTx/>
                <a:uFillTx/>
                <a:latin typeface="Gadugi"/>
                <a:ea typeface="+mn-ea"/>
                <a:cs typeface="Gadugi"/>
              </a:rPr>
              <a:t>aligning to </a:t>
            </a:r>
            <a:r>
              <a:rPr kumimoji="0" sz="1800" b="0" i="0" u="none" strike="noStrike" kern="1200" cap="none" spc="0" normalizeH="0" baseline="0" noProof="0" dirty="0">
                <a:ln>
                  <a:noFill/>
                </a:ln>
                <a:solidFill>
                  <a:srgbClr val="122C41"/>
                </a:solidFill>
                <a:effectLst/>
                <a:uLnTx/>
                <a:uFillTx/>
                <a:latin typeface="Gadugi"/>
                <a:ea typeface="+mn-ea"/>
                <a:cs typeface="Gadugi"/>
              </a:rPr>
              <a:t>the </a:t>
            </a:r>
            <a:r>
              <a:rPr kumimoji="0" sz="1800" b="0" i="0" u="none" strike="noStrike" kern="1200" cap="none" spc="5" normalizeH="0" baseline="0" noProof="0" dirty="0">
                <a:ln>
                  <a:noFill/>
                </a:ln>
                <a:solidFill>
                  <a:srgbClr val="122C41"/>
                </a:solidFill>
                <a:effectLst/>
                <a:uLnTx/>
                <a:uFillTx/>
                <a:latin typeface="Gadugi"/>
                <a:ea typeface="+mn-ea"/>
                <a:cs typeface="Gadugi"/>
              </a:rPr>
              <a:t>Dietary </a:t>
            </a:r>
            <a:r>
              <a:rPr kumimoji="0" sz="1800" b="0" i="0" u="none" strike="noStrike" kern="1200" cap="none" spc="-5" normalizeH="0" baseline="0" noProof="0" dirty="0">
                <a:ln>
                  <a:noFill/>
                </a:ln>
                <a:solidFill>
                  <a:srgbClr val="122C41"/>
                </a:solidFill>
                <a:effectLst/>
                <a:uLnTx/>
                <a:uFillTx/>
                <a:latin typeface="Gadugi"/>
                <a:ea typeface="+mn-ea"/>
                <a:cs typeface="Gadugi"/>
              </a:rPr>
              <a:t>Guidelines </a:t>
            </a:r>
            <a:r>
              <a:rPr kumimoji="0" sz="1800" b="0" i="0" u="none" strike="noStrike" kern="1200" cap="none" spc="0" normalizeH="0" baseline="0" noProof="0" dirty="0">
                <a:ln>
                  <a:noFill/>
                </a:ln>
                <a:solidFill>
                  <a:srgbClr val="122C41"/>
                </a:solidFill>
                <a:effectLst/>
                <a:uLnTx/>
                <a:uFillTx/>
                <a:latin typeface="Gadugi"/>
                <a:ea typeface="+mn-ea"/>
                <a:cs typeface="Gadugi"/>
              </a:rPr>
              <a:t>for  </a:t>
            </a:r>
            <a:r>
              <a:rPr kumimoji="0" sz="1800" b="0" i="0" u="none" strike="noStrike" kern="1200" cap="none" spc="-5" normalizeH="0" baseline="0" noProof="0" dirty="0">
                <a:ln>
                  <a:noFill/>
                </a:ln>
                <a:solidFill>
                  <a:srgbClr val="122C41"/>
                </a:solidFill>
                <a:effectLst/>
                <a:uLnTx/>
                <a:uFillTx/>
                <a:latin typeface="Gadugi"/>
                <a:ea typeface="+mn-ea"/>
                <a:cs typeface="Gadugi"/>
              </a:rPr>
              <a:t>Americans (DGA).</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30"/>
              </a:spcBef>
              <a:spcAft>
                <a:spcPts val="0"/>
              </a:spcAft>
              <a:buClr>
                <a:srgbClr val="122C41"/>
              </a:buClr>
              <a:buSzTx/>
              <a:buFont typeface="Arial"/>
              <a:buChar char="•"/>
              <a:tabLst/>
              <a:defRPr/>
            </a:pPr>
            <a:endParaRPr kumimoji="0" sz="2500" b="0" i="0" u="none" strike="noStrike" kern="1200" cap="none" spc="0" normalizeH="0" baseline="0" noProof="0">
              <a:ln>
                <a:noFill/>
              </a:ln>
              <a:solidFill>
                <a:prstClr val="black"/>
              </a:solidFill>
              <a:effectLst/>
              <a:uLnTx/>
              <a:uFillTx/>
              <a:latin typeface="Gadugi"/>
              <a:ea typeface="+mn-ea"/>
              <a:cs typeface="Gadugi"/>
            </a:endParaRPr>
          </a:p>
          <a:p>
            <a:pPr marL="641985" marR="374015" lvl="1" indent="-304800" algn="l" defTabSz="914400" rtl="0" eaLnBrk="1" fontAlgn="auto" latinLnBrk="0" hangingPunct="1">
              <a:lnSpc>
                <a:spcPct val="100000"/>
              </a:lnSpc>
              <a:spcBef>
                <a:spcPts val="5"/>
              </a:spcBef>
              <a:spcAft>
                <a:spcPts val="0"/>
              </a:spcAft>
              <a:buClrTx/>
              <a:buSzTx/>
              <a:buFont typeface="Wingdings"/>
              <a:buChar char=""/>
              <a:tabLst>
                <a:tab pos="642620" algn="l"/>
              </a:tabLst>
              <a:defRPr/>
            </a:pPr>
            <a:r>
              <a:rPr kumimoji="0" sz="1800" b="0" i="0" u="none" strike="noStrike" kern="1200" cap="none" spc="0" normalizeH="0" baseline="0" noProof="0" dirty="0">
                <a:ln>
                  <a:noFill/>
                </a:ln>
                <a:solidFill>
                  <a:srgbClr val="122C41"/>
                </a:solidFill>
                <a:effectLst/>
                <a:uLnTx/>
                <a:uFillTx/>
                <a:latin typeface="Gadugi"/>
                <a:ea typeface="+mn-ea"/>
                <a:cs typeface="Gadugi"/>
              </a:rPr>
              <a:t>3 out 5 </a:t>
            </a:r>
            <a:r>
              <a:rPr kumimoji="0" sz="1800" b="0" i="0" u="none" strike="noStrike" kern="1200" cap="none" spc="-5" normalizeH="0" baseline="0" noProof="0" dirty="0">
                <a:ln>
                  <a:noFill/>
                </a:ln>
                <a:solidFill>
                  <a:srgbClr val="122C41"/>
                </a:solidFill>
                <a:effectLst/>
                <a:uLnTx/>
                <a:uFillTx/>
                <a:latin typeface="Gadugi"/>
                <a:ea typeface="+mn-ea"/>
                <a:cs typeface="Gadugi"/>
              </a:rPr>
              <a:t>state laws </a:t>
            </a:r>
            <a:r>
              <a:rPr kumimoji="0" sz="1800" b="0" i="0" u="none" strike="noStrike" kern="1200" cap="none" spc="-10" normalizeH="0" baseline="0" noProof="0" dirty="0">
                <a:ln>
                  <a:noFill/>
                </a:ln>
                <a:solidFill>
                  <a:srgbClr val="122C41"/>
                </a:solidFill>
                <a:effectLst/>
                <a:uLnTx/>
                <a:uFillTx/>
                <a:latin typeface="Gadugi"/>
                <a:ea typeface="+mn-ea"/>
                <a:cs typeface="Gadugi"/>
              </a:rPr>
              <a:t>cited </a:t>
            </a:r>
            <a:r>
              <a:rPr kumimoji="0" sz="1800" b="0" i="0" u="none" strike="noStrike" kern="1200" cap="none" spc="0" normalizeH="0" baseline="0" noProof="0" dirty="0">
                <a:ln>
                  <a:noFill/>
                </a:ln>
                <a:solidFill>
                  <a:srgbClr val="122C41"/>
                </a:solidFill>
                <a:effectLst/>
                <a:uLnTx/>
                <a:uFillTx/>
                <a:latin typeface="Gadugi"/>
                <a:ea typeface="+mn-ea"/>
                <a:cs typeface="Gadugi"/>
              </a:rPr>
              <a:t>our </a:t>
            </a:r>
            <a:r>
              <a:rPr kumimoji="0" sz="1800" b="0" i="0" u="none" strike="noStrike" kern="1200" cap="none" spc="-5" normalizeH="0" baseline="0" noProof="0" dirty="0">
                <a:ln>
                  <a:noFill/>
                </a:ln>
                <a:solidFill>
                  <a:srgbClr val="122C41"/>
                </a:solidFill>
                <a:effectLst/>
                <a:uLnTx/>
                <a:uFillTx/>
                <a:latin typeface="Gadugi"/>
                <a:ea typeface="+mn-ea"/>
                <a:cs typeface="Gadugi"/>
              </a:rPr>
              <a:t>Food</a:t>
            </a:r>
            <a:r>
              <a:rPr kumimoji="0" sz="1800" b="0" i="0" u="none" strike="noStrike" kern="1200" cap="none" spc="-95" normalizeH="0" baseline="0" noProof="0" dirty="0">
                <a:ln>
                  <a:noFill/>
                </a:ln>
                <a:solidFill>
                  <a:srgbClr val="122C41"/>
                </a:solidFill>
                <a:effectLst/>
                <a:uLnTx/>
                <a:uFillTx/>
                <a:latin typeface="Gadugi"/>
                <a:ea typeface="+mn-ea"/>
                <a:cs typeface="Gadugi"/>
              </a:rPr>
              <a:t> </a:t>
            </a:r>
            <a:r>
              <a:rPr kumimoji="0" sz="1800" b="0" i="0" u="none" strike="noStrike" kern="1200" cap="none" spc="5" normalizeH="0" baseline="0" noProof="0" dirty="0">
                <a:ln>
                  <a:noFill/>
                </a:ln>
                <a:solidFill>
                  <a:srgbClr val="122C41"/>
                </a:solidFill>
                <a:effectLst/>
                <a:uLnTx/>
                <a:uFillTx/>
                <a:latin typeface="Gadugi"/>
                <a:ea typeface="+mn-ea"/>
                <a:cs typeface="Gadugi"/>
              </a:rPr>
              <a:t>Service  </a:t>
            </a:r>
            <a:r>
              <a:rPr kumimoji="0" sz="1800" b="0" i="0" u="none" strike="noStrike" kern="1200" cap="none" spc="-5" normalizeH="0" baseline="0" noProof="0" dirty="0">
                <a:ln>
                  <a:noFill/>
                </a:ln>
                <a:solidFill>
                  <a:srgbClr val="122C41"/>
                </a:solidFill>
                <a:effectLst/>
                <a:uLnTx/>
                <a:uFillTx/>
                <a:latin typeface="Gadugi"/>
                <a:ea typeface="+mn-ea"/>
                <a:cs typeface="Gadugi"/>
              </a:rPr>
              <a:t>Guidelines </a:t>
            </a:r>
            <a:r>
              <a:rPr kumimoji="0" sz="1800" b="0" i="0" u="none" strike="noStrike" kern="1200" cap="none" spc="0" normalizeH="0" baseline="0" noProof="0" dirty="0">
                <a:ln>
                  <a:noFill/>
                </a:ln>
                <a:solidFill>
                  <a:srgbClr val="122C41"/>
                </a:solidFill>
                <a:effectLst/>
                <a:uLnTx/>
                <a:uFillTx/>
                <a:latin typeface="Gadugi"/>
                <a:ea typeface="+mn-ea"/>
                <a:cs typeface="Gadugi"/>
              </a:rPr>
              <a:t>for </a:t>
            </a:r>
            <a:r>
              <a:rPr kumimoji="0" sz="1800" b="0" i="0" u="none" strike="noStrike" kern="1200" cap="none" spc="-10" normalizeH="0" baseline="0" noProof="0" dirty="0">
                <a:ln>
                  <a:noFill/>
                </a:ln>
                <a:solidFill>
                  <a:srgbClr val="122C41"/>
                </a:solidFill>
                <a:effectLst/>
                <a:uLnTx/>
                <a:uFillTx/>
                <a:latin typeface="Gadugi"/>
                <a:ea typeface="+mn-ea"/>
                <a:cs typeface="Gadugi"/>
              </a:rPr>
              <a:t>Federal </a:t>
            </a:r>
            <a:r>
              <a:rPr kumimoji="0" sz="1800" b="0" i="0" u="none" strike="noStrike" kern="1200" cap="none" spc="-15" normalizeH="0" baseline="0" noProof="0" dirty="0">
                <a:ln>
                  <a:noFill/>
                </a:ln>
                <a:solidFill>
                  <a:srgbClr val="122C41"/>
                </a:solidFill>
                <a:effectLst/>
                <a:uLnTx/>
                <a:uFillTx/>
                <a:latin typeface="Gadugi"/>
                <a:ea typeface="+mn-ea"/>
                <a:cs typeface="Gadugi"/>
              </a:rPr>
              <a:t>Facilities</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4" name="object 4"/>
          <p:cNvSpPr txBox="1"/>
          <p:nvPr/>
        </p:nvSpPr>
        <p:spPr>
          <a:xfrm>
            <a:off x="6936816" y="5501916"/>
            <a:ext cx="3756025"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122C41"/>
                </a:solidFill>
                <a:effectLst/>
                <a:uLnTx/>
                <a:uFillTx/>
                <a:latin typeface="Gadugi"/>
                <a:ea typeface="+mn-ea"/>
                <a:cs typeface="Gadugi"/>
              </a:rPr>
              <a:t>(PRELIMINARY </a:t>
            </a:r>
            <a:r>
              <a:rPr kumimoji="0" sz="1800" b="1" i="0" u="none" strike="noStrike" kern="1200" cap="none" spc="0" normalizeH="0" baseline="0" noProof="0" dirty="0">
                <a:ln>
                  <a:noFill/>
                </a:ln>
                <a:solidFill>
                  <a:srgbClr val="122C41"/>
                </a:solidFill>
                <a:effectLst/>
                <a:uLnTx/>
                <a:uFillTx/>
                <a:latin typeface="Gadugi"/>
                <a:ea typeface="+mn-ea"/>
                <a:cs typeface="Gadugi"/>
              </a:rPr>
              <a:t>FINDINGS-DO</a:t>
            </a:r>
            <a:r>
              <a:rPr kumimoji="0" sz="1800" b="1" i="0" u="none" strike="noStrike" kern="1200" cap="none" spc="-70" normalizeH="0" baseline="0" noProof="0" dirty="0">
                <a:ln>
                  <a:noFill/>
                </a:ln>
                <a:solidFill>
                  <a:srgbClr val="122C41"/>
                </a:solidFill>
                <a:effectLst/>
                <a:uLnTx/>
                <a:uFillTx/>
                <a:latin typeface="Gadugi"/>
                <a:ea typeface="+mn-ea"/>
                <a:cs typeface="Gadugi"/>
              </a:rPr>
              <a:t> </a:t>
            </a:r>
            <a:r>
              <a:rPr kumimoji="0" sz="1800" b="1" i="0" u="none" strike="noStrike" kern="1200" cap="none" spc="-25" normalizeH="0" baseline="0" noProof="0" dirty="0">
                <a:ln>
                  <a:noFill/>
                </a:ln>
                <a:solidFill>
                  <a:srgbClr val="122C41"/>
                </a:solidFill>
                <a:effectLst/>
                <a:uLnTx/>
                <a:uFillTx/>
                <a:latin typeface="Gadugi"/>
                <a:ea typeface="+mn-ea"/>
                <a:cs typeface="Gadugi"/>
              </a:rPr>
              <a:t>NOT  </a:t>
            </a:r>
            <a:r>
              <a:rPr kumimoji="0" sz="1800" b="1" i="0" u="none" strike="noStrike" kern="1200" cap="none" spc="-5" normalizeH="0" baseline="0" noProof="0" dirty="0">
                <a:ln>
                  <a:noFill/>
                </a:ln>
                <a:solidFill>
                  <a:srgbClr val="122C41"/>
                </a:solidFill>
                <a:effectLst/>
                <a:uLnTx/>
                <a:uFillTx/>
                <a:latin typeface="Gadugi"/>
                <a:ea typeface="+mn-ea"/>
                <a:cs typeface="Gadugi"/>
              </a:rPr>
              <a:t>DISTRIBUTE)</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5" name="object 5"/>
          <p:cNvSpPr txBox="1"/>
          <p:nvPr/>
        </p:nvSpPr>
        <p:spPr>
          <a:xfrm>
            <a:off x="11383799" y="6499034"/>
            <a:ext cx="1473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10" normalizeH="0" baseline="0" noProof="0" dirty="0">
                <a:ln>
                  <a:noFill/>
                </a:ln>
                <a:solidFill>
                  <a:srgbClr val="005C5D"/>
                </a:solidFill>
                <a:effectLst/>
                <a:uLnTx/>
                <a:uFillTx/>
                <a:latin typeface="Gadugi"/>
                <a:ea typeface="+mn-ea"/>
                <a:cs typeface="Gadugi"/>
              </a:rPr>
              <a:t>22</a:t>
            </a:r>
            <a:endParaRPr kumimoji="0" sz="900" b="0" i="0" u="none" strike="noStrike" kern="1200" cap="none" spc="0" normalizeH="0" baseline="0" noProof="0">
              <a:ln>
                <a:noFill/>
              </a:ln>
              <a:solidFill>
                <a:prstClr val="black"/>
              </a:solidFill>
              <a:effectLst/>
              <a:uLnTx/>
              <a:uFillTx/>
              <a:latin typeface="Gadugi"/>
              <a:ea typeface="+mn-ea"/>
              <a:cs typeface="Gadugi"/>
            </a:endParaRPr>
          </a:p>
        </p:txBody>
      </p:sp>
      <p:graphicFrame>
        <p:nvGraphicFramePr>
          <p:cNvPr id="6" name="object 6"/>
          <p:cNvGraphicFramePr>
            <a:graphicFrameLocks noGrp="1"/>
          </p:cNvGraphicFramePr>
          <p:nvPr/>
        </p:nvGraphicFramePr>
        <p:xfrm>
          <a:off x="574842" y="2066998"/>
          <a:ext cx="5650228" cy="3772185"/>
        </p:xfrm>
        <a:graphic>
          <a:graphicData uri="http://schemas.openxmlformats.org/drawingml/2006/table">
            <a:tbl>
              <a:tblPr firstRow="1" bandRow="1">
                <a:tableStyleId>{2D5ABB26-0587-4C30-8999-92F81FD0307C}</a:tableStyleId>
              </a:tblPr>
              <a:tblGrid>
                <a:gridCol w="682625">
                  <a:extLst>
                    <a:ext uri="{9D8B030D-6E8A-4147-A177-3AD203B41FA5}">
                      <a16:colId xmlns:a16="http://schemas.microsoft.com/office/drawing/2014/main" val="20000"/>
                    </a:ext>
                  </a:extLst>
                </a:gridCol>
                <a:gridCol w="541019">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296670">
                  <a:extLst>
                    <a:ext uri="{9D8B030D-6E8A-4147-A177-3AD203B41FA5}">
                      <a16:colId xmlns:a16="http://schemas.microsoft.com/office/drawing/2014/main" val="20003"/>
                    </a:ext>
                  </a:extLst>
                </a:gridCol>
                <a:gridCol w="1809114">
                  <a:extLst>
                    <a:ext uri="{9D8B030D-6E8A-4147-A177-3AD203B41FA5}">
                      <a16:colId xmlns:a16="http://schemas.microsoft.com/office/drawing/2014/main" val="20004"/>
                    </a:ext>
                  </a:extLst>
                </a:gridCol>
              </a:tblGrid>
              <a:tr h="542660">
                <a:tc>
                  <a:txBody>
                    <a:bodyPr/>
                    <a:lstStyle/>
                    <a:p>
                      <a:pPr>
                        <a:lnSpc>
                          <a:spcPct val="100000"/>
                        </a:lnSpc>
                        <a:spcBef>
                          <a:spcPts val="15"/>
                        </a:spcBef>
                      </a:pPr>
                      <a:endParaRPr sz="800">
                        <a:latin typeface="Times New Roman"/>
                        <a:cs typeface="Times New Roman"/>
                      </a:endParaRPr>
                    </a:p>
                    <a:p>
                      <a:pPr marL="150495" marR="143510" indent="46990">
                        <a:lnSpc>
                          <a:spcPct val="106300"/>
                        </a:lnSpc>
                        <a:spcBef>
                          <a:spcPts val="5"/>
                        </a:spcBef>
                      </a:pPr>
                      <a:r>
                        <a:rPr sz="800" b="1" spc="-5" dirty="0">
                          <a:solidFill>
                            <a:srgbClr val="FFFFFF"/>
                          </a:solidFill>
                          <a:latin typeface="Gadugi"/>
                          <a:cs typeface="Gadugi"/>
                        </a:rPr>
                        <a:t>Policy  </a:t>
                      </a:r>
                      <a:r>
                        <a:rPr sz="800" b="1" dirty="0">
                          <a:solidFill>
                            <a:srgbClr val="FFFFFF"/>
                          </a:solidFill>
                          <a:latin typeface="Gadugi"/>
                          <a:cs typeface="Gadugi"/>
                        </a:rPr>
                        <a:t>C</a:t>
                      </a:r>
                      <a:r>
                        <a:rPr sz="800" b="1" spc="-5" dirty="0">
                          <a:solidFill>
                            <a:srgbClr val="FFFFFF"/>
                          </a:solidFill>
                          <a:latin typeface="Gadugi"/>
                          <a:cs typeface="Gadugi"/>
                        </a:rPr>
                        <a:t>itati</a:t>
                      </a:r>
                      <a:r>
                        <a:rPr sz="800" b="1" dirty="0">
                          <a:solidFill>
                            <a:srgbClr val="FFFFFF"/>
                          </a:solidFill>
                          <a:latin typeface="Gadugi"/>
                          <a:cs typeface="Gadugi"/>
                        </a:rPr>
                        <a:t>on</a:t>
                      </a:r>
                      <a:endParaRPr sz="800">
                        <a:latin typeface="Gadugi"/>
                        <a:cs typeface="Gadug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C5760"/>
                    </a:solidFill>
                  </a:tcPr>
                </a:tc>
                <a:tc>
                  <a:txBody>
                    <a:bodyPr/>
                    <a:lstStyle/>
                    <a:p>
                      <a:pPr>
                        <a:lnSpc>
                          <a:spcPct val="100000"/>
                        </a:lnSpc>
                        <a:spcBef>
                          <a:spcPts val="35"/>
                        </a:spcBef>
                      </a:pPr>
                      <a:endParaRPr sz="950">
                        <a:latin typeface="Times New Roman"/>
                        <a:cs typeface="Times New Roman"/>
                      </a:endParaRPr>
                    </a:p>
                    <a:p>
                      <a:pPr algn="ctr">
                        <a:lnSpc>
                          <a:spcPct val="100000"/>
                        </a:lnSpc>
                      </a:pPr>
                      <a:r>
                        <a:rPr sz="900" b="1" spc="-5" dirty="0">
                          <a:solidFill>
                            <a:srgbClr val="FFFFFF"/>
                          </a:solidFill>
                          <a:latin typeface="Gadugi"/>
                          <a:cs typeface="Gadugi"/>
                        </a:rPr>
                        <a:t>State</a:t>
                      </a:r>
                      <a:endParaRPr sz="900">
                        <a:latin typeface="Gadugi"/>
                        <a:cs typeface="Gadug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C5760"/>
                    </a:solidFill>
                  </a:tcPr>
                </a:tc>
                <a:tc>
                  <a:txBody>
                    <a:bodyPr/>
                    <a:lstStyle/>
                    <a:p>
                      <a:pPr>
                        <a:lnSpc>
                          <a:spcPct val="100000"/>
                        </a:lnSpc>
                        <a:spcBef>
                          <a:spcPts val="35"/>
                        </a:spcBef>
                      </a:pPr>
                      <a:endParaRPr sz="950">
                        <a:latin typeface="Times New Roman"/>
                        <a:cs typeface="Times New Roman"/>
                      </a:endParaRPr>
                    </a:p>
                    <a:p>
                      <a:pPr algn="ctr">
                        <a:lnSpc>
                          <a:spcPct val="100000"/>
                        </a:lnSpc>
                      </a:pPr>
                      <a:r>
                        <a:rPr sz="900" b="1" spc="-5" dirty="0">
                          <a:solidFill>
                            <a:srgbClr val="FFFFFF"/>
                          </a:solidFill>
                          <a:latin typeface="Gadugi"/>
                          <a:cs typeface="Gadugi"/>
                        </a:rPr>
                        <a:t>Setting</a:t>
                      </a:r>
                      <a:endParaRPr sz="900">
                        <a:latin typeface="Gadugi"/>
                        <a:cs typeface="Gadug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C5760"/>
                    </a:solidFill>
                  </a:tcPr>
                </a:tc>
                <a:tc>
                  <a:txBody>
                    <a:bodyPr/>
                    <a:lstStyle/>
                    <a:p>
                      <a:pPr>
                        <a:lnSpc>
                          <a:spcPct val="100000"/>
                        </a:lnSpc>
                        <a:spcBef>
                          <a:spcPts val="35"/>
                        </a:spcBef>
                      </a:pPr>
                      <a:endParaRPr sz="950">
                        <a:latin typeface="Times New Roman"/>
                        <a:cs typeface="Times New Roman"/>
                      </a:endParaRPr>
                    </a:p>
                    <a:p>
                      <a:pPr algn="ctr">
                        <a:lnSpc>
                          <a:spcPct val="100000"/>
                        </a:lnSpc>
                      </a:pPr>
                      <a:r>
                        <a:rPr sz="900" b="1" dirty="0">
                          <a:solidFill>
                            <a:srgbClr val="FFFFFF"/>
                          </a:solidFill>
                          <a:latin typeface="Gadugi"/>
                          <a:cs typeface="Gadugi"/>
                        </a:rPr>
                        <a:t>Food </a:t>
                      </a:r>
                      <a:r>
                        <a:rPr sz="900" b="1" spc="-5" dirty="0">
                          <a:solidFill>
                            <a:srgbClr val="FFFFFF"/>
                          </a:solidFill>
                          <a:latin typeface="Gadugi"/>
                          <a:cs typeface="Gadugi"/>
                        </a:rPr>
                        <a:t>Venue</a:t>
                      </a:r>
                      <a:r>
                        <a:rPr sz="900" b="1" spc="-10" dirty="0">
                          <a:solidFill>
                            <a:srgbClr val="FFFFFF"/>
                          </a:solidFill>
                          <a:latin typeface="Gadugi"/>
                          <a:cs typeface="Gadugi"/>
                        </a:rPr>
                        <a:t> </a:t>
                      </a:r>
                      <a:r>
                        <a:rPr sz="900" b="1" dirty="0">
                          <a:solidFill>
                            <a:srgbClr val="FFFFFF"/>
                          </a:solidFill>
                          <a:latin typeface="Gadugi"/>
                          <a:cs typeface="Gadugi"/>
                        </a:rPr>
                        <a:t>Type</a:t>
                      </a:r>
                      <a:endParaRPr sz="900">
                        <a:latin typeface="Gadugi"/>
                        <a:cs typeface="Gadug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C5760"/>
                    </a:solidFill>
                  </a:tcPr>
                </a:tc>
                <a:tc>
                  <a:txBody>
                    <a:bodyPr/>
                    <a:lstStyle/>
                    <a:p>
                      <a:pPr marL="356870" marR="348615" indent="13335">
                        <a:lnSpc>
                          <a:spcPct val="106700"/>
                        </a:lnSpc>
                        <a:spcBef>
                          <a:spcPts val="1055"/>
                        </a:spcBef>
                      </a:pPr>
                      <a:r>
                        <a:rPr sz="900" b="1" spc="-5" dirty="0">
                          <a:solidFill>
                            <a:srgbClr val="FFFFFF"/>
                          </a:solidFill>
                          <a:latin typeface="Gadugi"/>
                          <a:cs typeface="Gadugi"/>
                        </a:rPr>
                        <a:t>Nutrition Standards  </a:t>
                      </a:r>
                      <a:r>
                        <a:rPr sz="900" b="1" dirty="0">
                          <a:solidFill>
                            <a:srgbClr val="FFFFFF"/>
                          </a:solidFill>
                          <a:latin typeface="Gadugi"/>
                          <a:cs typeface="Gadugi"/>
                        </a:rPr>
                        <a:t>Referenced </a:t>
                      </a:r>
                      <a:r>
                        <a:rPr sz="900" b="1" spc="-5" dirty="0">
                          <a:solidFill>
                            <a:srgbClr val="FFFFFF"/>
                          </a:solidFill>
                          <a:latin typeface="Gadugi"/>
                          <a:cs typeface="Gadugi"/>
                        </a:rPr>
                        <a:t>in</a:t>
                      </a:r>
                      <a:r>
                        <a:rPr sz="900" b="1" spc="-60" dirty="0">
                          <a:solidFill>
                            <a:srgbClr val="FFFFFF"/>
                          </a:solidFill>
                          <a:latin typeface="Gadugi"/>
                          <a:cs typeface="Gadugi"/>
                        </a:rPr>
                        <a:t> </a:t>
                      </a:r>
                      <a:r>
                        <a:rPr sz="900" b="1" spc="-5" dirty="0">
                          <a:solidFill>
                            <a:srgbClr val="FFFFFF"/>
                          </a:solidFill>
                          <a:latin typeface="Gadugi"/>
                          <a:cs typeface="Gadugi"/>
                        </a:rPr>
                        <a:t>Policy</a:t>
                      </a:r>
                      <a:endParaRPr sz="900">
                        <a:latin typeface="Gadugi"/>
                        <a:cs typeface="Gadugi"/>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C5760"/>
                    </a:solidFill>
                  </a:tcPr>
                </a:tc>
                <a:extLst>
                  <a:ext uri="{0D108BD9-81ED-4DB2-BD59-A6C34878D82A}">
                    <a16:rowId xmlns:a16="http://schemas.microsoft.com/office/drawing/2014/main" val="10000"/>
                  </a:ext>
                </a:extLst>
              </a:tr>
              <a:tr h="542662">
                <a:tc>
                  <a:txBody>
                    <a:bodyPr/>
                    <a:lstStyle/>
                    <a:p>
                      <a:pPr marL="57785">
                        <a:lnSpc>
                          <a:spcPts val="1045"/>
                        </a:lnSpc>
                      </a:pPr>
                      <a:r>
                        <a:rPr sz="900" b="1" spc="-5" dirty="0">
                          <a:solidFill>
                            <a:srgbClr val="FFFFFF"/>
                          </a:solidFill>
                          <a:latin typeface="Gadugi"/>
                          <a:cs typeface="Gadugi"/>
                        </a:rPr>
                        <a:t>Admin.</a:t>
                      </a:r>
                      <a:endParaRPr sz="900">
                        <a:latin typeface="Gadugi"/>
                        <a:cs typeface="Gadugi"/>
                      </a:endParaRPr>
                    </a:p>
                    <a:p>
                      <a:pPr marL="57785" marR="255270">
                        <a:lnSpc>
                          <a:spcPct val="106700"/>
                        </a:lnSpc>
                        <a:spcBef>
                          <a:spcPts val="10"/>
                        </a:spcBef>
                      </a:pPr>
                      <a:r>
                        <a:rPr sz="900" b="1" spc="-5" dirty="0">
                          <a:solidFill>
                            <a:srgbClr val="FFFFFF"/>
                          </a:solidFill>
                          <a:latin typeface="Gadugi"/>
                          <a:cs typeface="Gadugi"/>
                        </a:rPr>
                        <a:t>Code</a:t>
                      </a:r>
                      <a:r>
                        <a:rPr sz="900" b="1" spc="-80" dirty="0">
                          <a:solidFill>
                            <a:srgbClr val="FFFFFF"/>
                          </a:solidFill>
                          <a:latin typeface="Gadugi"/>
                          <a:cs typeface="Gadugi"/>
                        </a:rPr>
                        <a:t> </a:t>
                      </a:r>
                      <a:r>
                        <a:rPr sz="900" b="1" dirty="0">
                          <a:solidFill>
                            <a:srgbClr val="FFFFFF"/>
                          </a:solidFill>
                          <a:latin typeface="Gadugi"/>
                          <a:cs typeface="Gadugi"/>
                        </a:rPr>
                        <a:t>§  </a:t>
                      </a:r>
                      <a:r>
                        <a:rPr sz="900" b="1" spc="-5" dirty="0">
                          <a:solidFill>
                            <a:srgbClr val="FFFFFF"/>
                          </a:solidFill>
                          <a:latin typeface="Gadugi"/>
                          <a:cs typeface="Gadugi"/>
                        </a:rPr>
                        <a:t>1241</a:t>
                      </a:r>
                      <a:endParaRPr sz="900">
                        <a:latin typeface="Gadugi"/>
                        <a:cs typeface="Gadug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2C5760"/>
                    </a:solidFill>
                  </a:tcPr>
                </a:tc>
                <a:tc>
                  <a:txBody>
                    <a:bodyPr/>
                    <a:lstStyle/>
                    <a:p>
                      <a:pPr algn="ctr">
                        <a:lnSpc>
                          <a:spcPts val="1045"/>
                        </a:lnSpc>
                      </a:pPr>
                      <a:r>
                        <a:rPr sz="900" spc="-10" dirty="0">
                          <a:solidFill>
                            <a:srgbClr val="122C41"/>
                          </a:solidFill>
                          <a:latin typeface="Gadugi"/>
                          <a:cs typeface="Gadugi"/>
                        </a:rPr>
                        <a:t>CA</a:t>
                      </a:r>
                      <a:endParaRPr sz="900">
                        <a:latin typeface="Gadugi"/>
                        <a:cs typeface="Gadug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State</a:t>
                      </a:r>
                      <a:r>
                        <a:rPr sz="900" dirty="0">
                          <a:solidFill>
                            <a:srgbClr val="122C41"/>
                          </a:solidFill>
                          <a:latin typeface="Gadugi"/>
                          <a:cs typeface="Gadugi"/>
                        </a:rPr>
                        <a:t> </a:t>
                      </a:r>
                      <a:r>
                        <a:rPr sz="900" spc="-5" dirty="0">
                          <a:solidFill>
                            <a:srgbClr val="122C41"/>
                          </a:solidFill>
                          <a:latin typeface="Gadugi"/>
                          <a:cs typeface="Gadugi"/>
                        </a:rPr>
                        <a:t>Corrections</a:t>
                      </a:r>
                      <a:endParaRPr sz="900">
                        <a:latin typeface="Gadugi"/>
                        <a:cs typeface="Gadug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Meals</a:t>
                      </a:r>
                      <a:r>
                        <a:rPr sz="900" spc="20" dirty="0">
                          <a:solidFill>
                            <a:srgbClr val="122C41"/>
                          </a:solidFill>
                          <a:latin typeface="Gadugi"/>
                          <a:cs typeface="Gadugi"/>
                        </a:rPr>
                        <a:t> </a:t>
                      </a:r>
                      <a:r>
                        <a:rPr sz="900" spc="-5" dirty="0">
                          <a:solidFill>
                            <a:srgbClr val="122C41"/>
                          </a:solidFill>
                          <a:latin typeface="Gadugi"/>
                          <a:cs typeface="Gadugi"/>
                        </a:rPr>
                        <a:t>(served)</a:t>
                      </a:r>
                      <a:endParaRPr sz="900">
                        <a:latin typeface="Gadugi"/>
                        <a:cs typeface="Gadug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Dietary </a:t>
                      </a:r>
                      <a:r>
                        <a:rPr sz="900" spc="-10" dirty="0">
                          <a:solidFill>
                            <a:srgbClr val="122C41"/>
                          </a:solidFill>
                          <a:latin typeface="Gadugi"/>
                          <a:cs typeface="Gadugi"/>
                        </a:rPr>
                        <a:t>Guidelines </a:t>
                      </a:r>
                      <a:r>
                        <a:rPr sz="900" spc="-5" dirty="0">
                          <a:solidFill>
                            <a:srgbClr val="122C41"/>
                          </a:solidFill>
                          <a:latin typeface="Gadugi"/>
                          <a:cs typeface="Gadugi"/>
                        </a:rPr>
                        <a:t>for</a:t>
                      </a:r>
                      <a:r>
                        <a:rPr sz="900" spc="25" dirty="0">
                          <a:solidFill>
                            <a:srgbClr val="122C41"/>
                          </a:solidFill>
                          <a:latin typeface="Gadugi"/>
                          <a:cs typeface="Gadugi"/>
                        </a:rPr>
                        <a:t> </a:t>
                      </a:r>
                      <a:r>
                        <a:rPr sz="900" spc="-5" dirty="0">
                          <a:solidFill>
                            <a:srgbClr val="122C41"/>
                          </a:solidFill>
                          <a:latin typeface="Gadugi"/>
                          <a:cs typeface="Gadugi"/>
                        </a:rPr>
                        <a:t>Americans</a:t>
                      </a:r>
                      <a:endParaRPr sz="900">
                        <a:latin typeface="Gadugi"/>
                        <a:cs typeface="Gadugi"/>
                      </a:endParaRPr>
                    </a:p>
                    <a:p>
                      <a:pPr algn="ctr">
                        <a:lnSpc>
                          <a:spcPct val="100000"/>
                        </a:lnSpc>
                        <a:spcBef>
                          <a:spcPts val="80"/>
                        </a:spcBef>
                      </a:pPr>
                      <a:r>
                        <a:rPr sz="900" spc="-10" dirty="0">
                          <a:solidFill>
                            <a:srgbClr val="122C41"/>
                          </a:solidFill>
                          <a:latin typeface="Gadugi"/>
                          <a:cs typeface="Gadugi"/>
                        </a:rPr>
                        <a:t>2015-2019 </a:t>
                      </a:r>
                      <a:r>
                        <a:rPr sz="900" spc="-5" dirty="0">
                          <a:solidFill>
                            <a:srgbClr val="122C41"/>
                          </a:solidFill>
                          <a:latin typeface="Gadugi"/>
                          <a:cs typeface="Gadugi"/>
                        </a:rPr>
                        <a:t>and </a:t>
                      </a:r>
                      <a:r>
                        <a:rPr sz="900" spc="-10" dirty="0">
                          <a:solidFill>
                            <a:srgbClr val="122C41"/>
                          </a:solidFill>
                          <a:latin typeface="Gadugi"/>
                          <a:cs typeface="Gadugi"/>
                        </a:rPr>
                        <a:t>2008 </a:t>
                      </a:r>
                      <a:r>
                        <a:rPr sz="900" spc="-5" dirty="0">
                          <a:solidFill>
                            <a:srgbClr val="122C41"/>
                          </a:solidFill>
                          <a:latin typeface="Gadugi"/>
                          <a:cs typeface="Gadugi"/>
                        </a:rPr>
                        <a:t>CA</a:t>
                      </a:r>
                      <a:r>
                        <a:rPr sz="900" spc="95" dirty="0">
                          <a:solidFill>
                            <a:srgbClr val="122C41"/>
                          </a:solidFill>
                          <a:latin typeface="Gadugi"/>
                          <a:cs typeface="Gadugi"/>
                        </a:rPr>
                        <a:t> </a:t>
                      </a:r>
                      <a:r>
                        <a:rPr sz="900" dirty="0">
                          <a:solidFill>
                            <a:srgbClr val="122C41"/>
                          </a:solidFill>
                          <a:latin typeface="Gadugi"/>
                          <a:cs typeface="Gadugi"/>
                        </a:rPr>
                        <a:t>Food</a:t>
                      </a:r>
                      <a:endParaRPr sz="900">
                        <a:latin typeface="Gadugi"/>
                        <a:cs typeface="Gadugi"/>
                      </a:endParaRPr>
                    </a:p>
                    <a:p>
                      <a:pPr algn="ctr">
                        <a:lnSpc>
                          <a:spcPct val="100000"/>
                        </a:lnSpc>
                        <a:spcBef>
                          <a:spcPts val="75"/>
                        </a:spcBef>
                      </a:pPr>
                      <a:r>
                        <a:rPr sz="900" spc="-10" dirty="0">
                          <a:solidFill>
                            <a:srgbClr val="122C41"/>
                          </a:solidFill>
                          <a:latin typeface="Gadugi"/>
                          <a:cs typeface="Gadugi"/>
                        </a:rPr>
                        <a:t>Guide</a:t>
                      </a:r>
                      <a:endParaRPr sz="900">
                        <a:latin typeface="Gadugi"/>
                        <a:cs typeface="Gadug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1D2"/>
                    </a:solidFill>
                  </a:tcPr>
                </a:tc>
                <a:extLst>
                  <a:ext uri="{0D108BD9-81ED-4DB2-BD59-A6C34878D82A}">
                    <a16:rowId xmlns:a16="http://schemas.microsoft.com/office/drawing/2014/main" val="10001"/>
                  </a:ext>
                </a:extLst>
              </a:tr>
              <a:tr h="714734">
                <a:tc>
                  <a:txBody>
                    <a:bodyPr/>
                    <a:lstStyle/>
                    <a:p>
                      <a:pPr marL="57785">
                        <a:lnSpc>
                          <a:spcPts val="1045"/>
                        </a:lnSpc>
                      </a:pPr>
                      <a:r>
                        <a:rPr sz="900" b="1" spc="-5" dirty="0">
                          <a:solidFill>
                            <a:srgbClr val="FFFFFF"/>
                          </a:solidFill>
                          <a:latin typeface="Gadugi"/>
                          <a:cs typeface="Gadugi"/>
                        </a:rPr>
                        <a:t>Reg.</a:t>
                      </a:r>
                      <a:r>
                        <a:rPr sz="900" b="1" spc="-10" dirty="0">
                          <a:solidFill>
                            <a:srgbClr val="FFFFFF"/>
                          </a:solidFill>
                          <a:latin typeface="Gadugi"/>
                          <a:cs typeface="Gadugi"/>
                        </a:rPr>
                        <a:t> </a:t>
                      </a:r>
                      <a:r>
                        <a:rPr sz="900" b="1" dirty="0">
                          <a:solidFill>
                            <a:srgbClr val="FFFFFF"/>
                          </a:solidFill>
                          <a:latin typeface="Gadugi"/>
                          <a:cs typeface="Gadugi"/>
                        </a:rPr>
                        <a:t>Text</a:t>
                      </a:r>
                      <a:endParaRPr sz="900">
                        <a:latin typeface="Gadugi"/>
                        <a:cs typeface="Gadugi"/>
                      </a:endParaRPr>
                    </a:p>
                    <a:p>
                      <a:pPr marL="57785" marR="224154">
                        <a:lnSpc>
                          <a:spcPct val="106700"/>
                        </a:lnSpc>
                        <a:spcBef>
                          <a:spcPts val="10"/>
                        </a:spcBef>
                      </a:pPr>
                      <a:r>
                        <a:rPr sz="900" b="1" spc="-5" dirty="0">
                          <a:solidFill>
                            <a:srgbClr val="FFFFFF"/>
                          </a:solidFill>
                          <a:latin typeface="Gadugi"/>
                          <a:cs typeface="Gadugi"/>
                        </a:rPr>
                        <a:t>463393  (NS)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C5760"/>
                    </a:solidFill>
                  </a:tcPr>
                </a:tc>
                <a:tc>
                  <a:txBody>
                    <a:bodyPr/>
                    <a:lstStyle/>
                    <a:p>
                      <a:pPr algn="ctr">
                        <a:lnSpc>
                          <a:spcPts val="1045"/>
                        </a:lnSpc>
                      </a:pPr>
                      <a:r>
                        <a:rPr sz="900" spc="-5" dirty="0">
                          <a:solidFill>
                            <a:srgbClr val="122C41"/>
                          </a:solidFill>
                          <a:latin typeface="Gadugi"/>
                          <a:cs typeface="Gadugi"/>
                        </a:rPr>
                        <a:t>LA</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5"/>
                        </a:lnSpc>
                      </a:pPr>
                      <a:r>
                        <a:rPr sz="900" spc="-5" dirty="0">
                          <a:solidFill>
                            <a:srgbClr val="122C41"/>
                          </a:solidFill>
                          <a:latin typeface="Gadugi"/>
                          <a:cs typeface="Gadugi"/>
                        </a:rPr>
                        <a:t>State Government</a:t>
                      </a:r>
                      <a:endParaRPr sz="900">
                        <a:latin typeface="Gadugi"/>
                        <a:cs typeface="Gadugi"/>
                      </a:endParaRPr>
                    </a:p>
                    <a:p>
                      <a:pPr algn="ctr">
                        <a:lnSpc>
                          <a:spcPct val="100000"/>
                        </a:lnSpc>
                        <a:spcBef>
                          <a:spcPts val="80"/>
                        </a:spcBef>
                      </a:pPr>
                      <a:r>
                        <a:rPr sz="900" spc="-5" dirty="0">
                          <a:solidFill>
                            <a:srgbClr val="122C41"/>
                          </a:solidFill>
                          <a:latin typeface="Gadugi"/>
                          <a:cs typeface="Gadugi"/>
                        </a:rPr>
                        <a:t>Facilities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5"/>
                        </a:lnSpc>
                      </a:pPr>
                      <a:r>
                        <a:rPr sz="900" spc="-10" dirty="0">
                          <a:solidFill>
                            <a:srgbClr val="122C41"/>
                          </a:solidFill>
                          <a:latin typeface="Gadugi"/>
                          <a:cs typeface="Gadugi"/>
                        </a:rPr>
                        <a:t>Vending</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5"/>
                        </a:lnSpc>
                      </a:pPr>
                      <a:r>
                        <a:rPr sz="900" spc="-5" dirty="0">
                          <a:solidFill>
                            <a:srgbClr val="122C41"/>
                          </a:solidFill>
                          <a:latin typeface="Gadugi"/>
                          <a:cs typeface="Gadugi"/>
                        </a:rPr>
                        <a:t>HHS/GSA Health </a:t>
                      </a:r>
                      <a:r>
                        <a:rPr sz="900" dirty="0">
                          <a:solidFill>
                            <a:srgbClr val="122C41"/>
                          </a:solidFill>
                          <a:latin typeface="Gadugi"/>
                          <a:cs typeface="Gadugi"/>
                        </a:rPr>
                        <a:t>&amp;</a:t>
                      </a:r>
                      <a:r>
                        <a:rPr sz="900" spc="-30" dirty="0">
                          <a:solidFill>
                            <a:srgbClr val="122C41"/>
                          </a:solidFill>
                          <a:latin typeface="Gadugi"/>
                          <a:cs typeface="Gadugi"/>
                        </a:rPr>
                        <a:t> </a:t>
                      </a:r>
                      <a:r>
                        <a:rPr sz="900" spc="-5" dirty="0">
                          <a:solidFill>
                            <a:srgbClr val="122C41"/>
                          </a:solidFill>
                          <a:latin typeface="Gadugi"/>
                          <a:cs typeface="Gadugi"/>
                        </a:rPr>
                        <a:t>Sustainability</a:t>
                      </a:r>
                      <a:endParaRPr sz="900">
                        <a:latin typeface="Gadugi"/>
                        <a:cs typeface="Gadugi"/>
                      </a:endParaRPr>
                    </a:p>
                    <a:p>
                      <a:pPr marL="242570" marR="236220" algn="ctr">
                        <a:lnSpc>
                          <a:spcPct val="106700"/>
                        </a:lnSpc>
                        <a:spcBef>
                          <a:spcPts val="10"/>
                        </a:spcBef>
                      </a:pPr>
                      <a:r>
                        <a:rPr sz="900" spc="-10" dirty="0">
                          <a:solidFill>
                            <a:srgbClr val="122C41"/>
                          </a:solidFill>
                          <a:latin typeface="Gadugi"/>
                          <a:cs typeface="Gadugi"/>
                        </a:rPr>
                        <a:t>Guidelines, </a:t>
                      </a:r>
                      <a:r>
                        <a:rPr sz="900" spc="-5" dirty="0">
                          <a:solidFill>
                            <a:srgbClr val="122C41"/>
                          </a:solidFill>
                          <a:latin typeface="Gadugi"/>
                          <a:cs typeface="Gadugi"/>
                        </a:rPr>
                        <a:t>AHA, </a:t>
                      </a:r>
                      <a:r>
                        <a:rPr sz="900" dirty="0">
                          <a:solidFill>
                            <a:srgbClr val="122C41"/>
                          </a:solidFill>
                          <a:latin typeface="Gadugi"/>
                          <a:cs typeface="Gadugi"/>
                        </a:rPr>
                        <a:t>or </a:t>
                      </a:r>
                      <a:r>
                        <a:rPr sz="900" spc="-5" dirty="0">
                          <a:solidFill>
                            <a:srgbClr val="122C41"/>
                          </a:solidFill>
                          <a:latin typeface="Gadugi"/>
                          <a:cs typeface="Gadugi"/>
                        </a:rPr>
                        <a:t>NANA  Vending</a:t>
                      </a:r>
                      <a:r>
                        <a:rPr sz="900" dirty="0">
                          <a:solidFill>
                            <a:srgbClr val="122C41"/>
                          </a:solidFill>
                          <a:latin typeface="Gadugi"/>
                          <a:cs typeface="Gadugi"/>
                        </a:rPr>
                        <a:t> </a:t>
                      </a:r>
                      <a:r>
                        <a:rPr sz="900" spc="-5" dirty="0">
                          <a:solidFill>
                            <a:srgbClr val="122C41"/>
                          </a:solidFill>
                          <a:latin typeface="Gadugi"/>
                          <a:cs typeface="Gadugi"/>
                        </a:rPr>
                        <a:t>Standards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extLst>
                  <a:ext uri="{0D108BD9-81ED-4DB2-BD59-A6C34878D82A}">
                    <a16:rowId xmlns:a16="http://schemas.microsoft.com/office/drawing/2014/main" val="10002"/>
                  </a:ext>
                </a:extLst>
              </a:tr>
              <a:tr h="542660">
                <a:tc>
                  <a:txBody>
                    <a:bodyPr/>
                    <a:lstStyle/>
                    <a:p>
                      <a:pPr marL="57785">
                        <a:lnSpc>
                          <a:spcPts val="1045"/>
                        </a:lnSpc>
                      </a:pPr>
                      <a:r>
                        <a:rPr sz="900" b="1" spc="-5" dirty="0">
                          <a:solidFill>
                            <a:srgbClr val="FFFFFF"/>
                          </a:solidFill>
                          <a:latin typeface="Gadugi"/>
                          <a:cs typeface="Gadugi"/>
                        </a:rPr>
                        <a:t>Code </a:t>
                      </a:r>
                      <a:r>
                        <a:rPr sz="900" b="1" dirty="0">
                          <a:solidFill>
                            <a:srgbClr val="FFFFFF"/>
                          </a:solidFill>
                          <a:latin typeface="Gadugi"/>
                          <a:cs typeface="Gadugi"/>
                        </a:rPr>
                        <a:t>§</a:t>
                      </a:r>
                      <a:endParaRPr sz="900">
                        <a:latin typeface="Gadugi"/>
                        <a:cs typeface="Gadugi"/>
                      </a:endParaRPr>
                    </a:p>
                    <a:p>
                      <a:pPr marL="57785">
                        <a:lnSpc>
                          <a:spcPct val="100000"/>
                        </a:lnSpc>
                        <a:spcBef>
                          <a:spcPts val="80"/>
                        </a:spcBef>
                      </a:pPr>
                      <a:r>
                        <a:rPr sz="900" b="1" spc="-5" dirty="0">
                          <a:solidFill>
                            <a:srgbClr val="FFFFFF"/>
                          </a:solidFill>
                          <a:latin typeface="Gadugi"/>
                          <a:cs typeface="Gadugi"/>
                        </a:rPr>
                        <a:t>10-302.02</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C5760"/>
                    </a:solidFill>
                  </a:tcPr>
                </a:tc>
                <a:tc>
                  <a:txBody>
                    <a:bodyPr/>
                    <a:lstStyle/>
                    <a:p>
                      <a:pPr algn="ctr">
                        <a:lnSpc>
                          <a:spcPts val="1045"/>
                        </a:lnSpc>
                      </a:pPr>
                      <a:r>
                        <a:rPr sz="900" spc="5" dirty="0">
                          <a:solidFill>
                            <a:srgbClr val="122C41"/>
                          </a:solidFill>
                          <a:latin typeface="Gadugi"/>
                          <a:cs typeface="Gadugi"/>
                        </a:rPr>
                        <a:t>DC</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marL="1270" algn="ctr">
                        <a:lnSpc>
                          <a:spcPts val="1045"/>
                        </a:lnSpc>
                      </a:pPr>
                      <a:r>
                        <a:rPr sz="900" spc="-5" dirty="0">
                          <a:solidFill>
                            <a:srgbClr val="122C41"/>
                          </a:solidFill>
                          <a:latin typeface="Gadugi"/>
                          <a:cs typeface="Gadugi"/>
                        </a:rPr>
                        <a:t>Parks and</a:t>
                      </a:r>
                      <a:r>
                        <a:rPr sz="900" spc="10" dirty="0">
                          <a:solidFill>
                            <a:srgbClr val="122C41"/>
                          </a:solidFill>
                          <a:latin typeface="Gadugi"/>
                          <a:cs typeface="Gadugi"/>
                        </a:rPr>
                        <a:t> </a:t>
                      </a:r>
                      <a:r>
                        <a:rPr sz="900" spc="-5" dirty="0">
                          <a:solidFill>
                            <a:srgbClr val="122C41"/>
                          </a:solidFill>
                          <a:latin typeface="Gadugi"/>
                          <a:cs typeface="Gadugi"/>
                        </a:rPr>
                        <a:t>Recreation</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Vending</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Federal High School</a:t>
                      </a:r>
                      <a:r>
                        <a:rPr sz="900" spc="-35" dirty="0">
                          <a:solidFill>
                            <a:srgbClr val="122C41"/>
                          </a:solidFill>
                          <a:latin typeface="Gadugi"/>
                          <a:cs typeface="Gadugi"/>
                        </a:rPr>
                        <a:t> </a:t>
                      </a:r>
                      <a:r>
                        <a:rPr sz="900" spc="-5" dirty="0">
                          <a:solidFill>
                            <a:srgbClr val="122C41"/>
                          </a:solidFill>
                          <a:latin typeface="Gadugi"/>
                          <a:cs typeface="Gadugi"/>
                        </a:rPr>
                        <a:t>Competitive</a:t>
                      </a:r>
                      <a:endParaRPr sz="900">
                        <a:latin typeface="Gadugi"/>
                        <a:cs typeface="Gadugi"/>
                      </a:endParaRPr>
                    </a:p>
                    <a:p>
                      <a:pPr algn="ctr">
                        <a:lnSpc>
                          <a:spcPct val="100000"/>
                        </a:lnSpc>
                        <a:spcBef>
                          <a:spcPts val="80"/>
                        </a:spcBef>
                      </a:pPr>
                      <a:r>
                        <a:rPr sz="900" dirty="0">
                          <a:solidFill>
                            <a:srgbClr val="122C41"/>
                          </a:solidFill>
                          <a:latin typeface="Gadugi"/>
                          <a:cs typeface="Gadugi"/>
                        </a:rPr>
                        <a:t>Food</a:t>
                      </a:r>
                      <a:r>
                        <a:rPr sz="900" spc="-20" dirty="0">
                          <a:solidFill>
                            <a:srgbClr val="122C41"/>
                          </a:solidFill>
                          <a:latin typeface="Gadugi"/>
                          <a:cs typeface="Gadugi"/>
                        </a:rPr>
                        <a:t> </a:t>
                      </a:r>
                      <a:r>
                        <a:rPr sz="900" spc="-5" dirty="0">
                          <a:solidFill>
                            <a:srgbClr val="122C41"/>
                          </a:solidFill>
                          <a:latin typeface="Gadugi"/>
                          <a:cs typeface="Gadugi"/>
                        </a:rPr>
                        <a:t>Standards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extLst>
                  <a:ext uri="{0D108BD9-81ED-4DB2-BD59-A6C34878D82A}">
                    <a16:rowId xmlns:a16="http://schemas.microsoft.com/office/drawing/2014/main" val="10003"/>
                  </a:ext>
                </a:extLst>
              </a:tr>
              <a:tr h="714735">
                <a:tc>
                  <a:txBody>
                    <a:bodyPr/>
                    <a:lstStyle/>
                    <a:p>
                      <a:pPr marL="57150">
                        <a:lnSpc>
                          <a:spcPts val="1040"/>
                        </a:lnSpc>
                      </a:pPr>
                      <a:r>
                        <a:rPr sz="900" b="1" spc="-5" dirty="0">
                          <a:solidFill>
                            <a:srgbClr val="FFFFFF"/>
                          </a:solidFill>
                          <a:latin typeface="Gadugi"/>
                          <a:cs typeface="Gadugi"/>
                        </a:rPr>
                        <a:t>Admin.</a:t>
                      </a:r>
                      <a:endParaRPr sz="900">
                        <a:latin typeface="Gadugi"/>
                        <a:cs typeface="Gadugi"/>
                      </a:endParaRPr>
                    </a:p>
                    <a:p>
                      <a:pPr marL="57150">
                        <a:lnSpc>
                          <a:spcPct val="100000"/>
                        </a:lnSpc>
                        <a:spcBef>
                          <a:spcPts val="80"/>
                        </a:spcBef>
                      </a:pPr>
                      <a:r>
                        <a:rPr sz="900" b="1" spc="-5" dirty="0">
                          <a:solidFill>
                            <a:srgbClr val="FFFFFF"/>
                          </a:solidFill>
                          <a:latin typeface="Gadugi"/>
                          <a:cs typeface="Gadugi"/>
                        </a:rPr>
                        <a:t>Code</a:t>
                      </a:r>
                      <a:r>
                        <a:rPr sz="900" b="1" spc="-20" dirty="0">
                          <a:solidFill>
                            <a:srgbClr val="FFFFFF"/>
                          </a:solidFill>
                          <a:latin typeface="Gadugi"/>
                          <a:cs typeface="Gadugi"/>
                        </a:rPr>
                        <a:t> </a:t>
                      </a:r>
                      <a:r>
                        <a:rPr sz="900" b="1" spc="-5" dirty="0">
                          <a:solidFill>
                            <a:srgbClr val="FFFFFF"/>
                          </a:solidFill>
                          <a:latin typeface="Gadugi"/>
                          <a:cs typeface="Gadugi"/>
                        </a:rPr>
                        <a:t>585-</a:t>
                      </a:r>
                      <a:endParaRPr sz="900">
                        <a:latin typeface="Gadugi"/>
                        <a:cs typeface="Gadugi"/>
                      </a:endParaRPr>
                    </a:p>
                    <a:p>
                      <a:pPr marL="57150">
                        <a:lnSpc>
                          <a:spcPct val="100000"/>
                        </a:lnSpc>
                        <a:spcBef>
                          <a:spcPts val="75"/>
                        </a:spcBef>
                      </a:pPr>
                      <a:r>
                        <a:rPr sz="900" b="1" spc="-5" dirty="0">
                          <a:solidFill>
                            <a:srgbClr val="FFFFFF"/>
                          </a:solidFill>
                          <a:latin typeface="Gadugi"/>
                          <a:cs typeface="Gadugi"/>
                        </a:rPr>
                        <a:t>015-0020</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C5760"/>
                    </a:solidFill>
                  </a:tcPr>
                </a:tc>
                <a:tc>
                  <a:txBody>
                    <a:bodyPr/>
                    <a:lstStyle/>
                    <a:p>
                      <a:pPr algn="ctr">
                        <a:lnSpc>
                          <a:spcPts val="1040"/>
                        </a:lnSpc>
                      </a:pPr>
                      <a:r>
                        <a:rPr sz="900" spc="5" dirty="0">
                          <a:solidFill>
                            <a:srgbClr val="122C41"/>
                          </a:solidFill>
                          <a:latin typeface="Gadugi"/>
                          <a:cs typeface="Gadugi"/>
                        </a:rPr>
                        <a:t>OR</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0"/>
                        </a:lnSpc>
                      </a:pPr>
                      <a:r>
                        <a:rPr sz="900" spc="-5" dirty="0">
                          <a:solidFill>
                            <a:srgbClr val="122C41"/>
                          </a:solidFill>
                          <a:latin typeface="Gadugi"/>
                          <a:cs typeface="Gadugi"/>
                        </a:rPr>
                        <a:t>State Government</a:t>
                      </a:r>
                      <a:endParaRPr sz="900">
                        <a:latin typeface="Gadugi"/>
                        <a:cs typeface="Gadugi"/>
                      </a:endParaRPr>
                    </a:p>
                    <a:p>
                      <a:pPr algn="ctr">
                        <a:lnSpc>
                          <a:spcPct val="100000"/>
                        </a:lnSpc>
                        <a:spcBef>
                          <a:spcPts val="80"/>
                        </a:spcBef>
                      </a:pPr>
                      <a:r>
                        <a:rPr sz="900" spc="-5" dirty="0">
                          <a:solidFill>
                            <a:srgbClr val="122C41"/>
                          </a:solidFill>
                          <a:latin typeface="Gadugi"/>
                          <a:cs typeface="Gadugi"/>
                        </a:rPr>
                        <a:t>Facilities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0"/>
                        </a:lnSpc>
                      </a:pPr>
                      <a:r>
                        <a:rPr sz="900" spc="-5" dirty="0">
                          <a:solidFill>
                            <a:srgbClr val="122C41"/>
                          </a:solidFill>
                          <a:latin typeface="Gadugi"/>
                          <a:cs typeface="Gadugi"/>
                        </a:rPr>
                        <a:t>All</a:t>
                      </a:r>
                      <a:r>
                        <a:rPr sz="900" spc="-20" dirty="0">
                          <a:solidFill>
                            <a:srgbClr val="122C41"/>
                          </a:solidFill>
                          <a:latin typeface="Gadugi"/>
                          <a:cs typeface="Gadugi"/>
                        </a:rPr>
                        <a:t> </a:t>
                      </a:r>
                      <a:r>
                        <a:rPr sz="900" spc="-5" dirty="0">
                          <a:solidFill>
                            <a:srgbClr val="122C41"/>
                          </a:solidFill>
                          <a:latin typeface="Gadugi"/>
                          <a:cs typeface="Gadugi"/>
                        </a:rPr>
                        <a:t>Foods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tc>
                  <a:txBody>
                    <a:bodyPr/>
                    <a:lstStyle/>
                    <a:p>
                      <a:pPr algn="ctr">
                        <a:lnSpc>
                          <a:spcPts val="1040"/>
                        </a:lnSpc>
                      </a:pPr>
                      <a:r>
                        <a:rPr sz="900" dirty="0">
                          <a:solidFill>
                            <a:srgbClr val="122C41"/>
                          </a:solidFill>
                          <a:latin typeface="Gadugi"/>
                          <a:cs typeface="Gadugi"/>
                        </a:rPr>
                        <a:t>Food </a:t>
                      </a:r>
                      <a:r>
                        <a:rPr sz="900" spc="-5" dirty="0">
                          <a:solidFill>
                            <a:srgbClr val="122C41"/>
                          </a:solidFill>
                          <a:latin typeface="Gadugi"/>
                          <a:cs typeface="Gadugi"/>
                        </a:rPr>
                        <a:t>Service </a:t>
                      </a:r>
                      <a:r>
                        <a:rPr sz="900" spc="-10" dirty="0">
                          <a:solidFill>
                            <a:srgbClr val="122C41"/>
                          </a:solidFill>
                          <a:latin typeface="Gadugi"/>
                          <a:cs typeface="Gadugi"/>
                        </a:rPr>
                        <a:t>Guidelines</a:t>
                      </a:r>
                      <a:r>
                        <a:rPr sz="900" spc="-15" dirty="0">
                          <a:solidFill>
                            <a:srgbClr val="122C41"/>
                          </a:solidFill>
                          <a:latin typeface="Gadugi"/>
                          <a:cs typeface="Gadugi"/>
                        </a:rPr>
                        <a:t> </a:t>
                      </a:r>
                      <a:r>
                        <a:rPr sz="900" spc="-5" dirty="0">
                          <a:solidFill>
                            <a:srgbClr val="122C41"/>
                          </a:solidFill>
                          <a:latin typeface="Gadugi"/>
                          <a:cs typeface="Gadugi"/>
                        </a:rPr>
                        <a:t>for</a:t>
                      </a:r>
                      <a:endParaRPr sz="900">
                        <a:latin typeface="Gadugi"/>
                        <a:cs typeface="Gadugi"/>
                      </a:endParaRPr>
                    </a:p>
                    <a:p>
                      <a:pPr algn="ctr">
                        <a:lnSpc>
                          <a:spcPct val="100000"/>
                        </a:lnSpc>
                        <a:spcBef>
                          <a:spcPts val="565"/>
                        </a:spcBef>
                      </a:pPr>
                      <a:r>
                        <a:rPr sz="900" spc="-5" dirty="0">
                          <a:solidFill>
                            <a:srgbClr val="122C41"/>
                          </a:solidFill>
                          <a:latin typeface="Gadugi"/>
                          <a:cs typeface="Gadugi"/>
                        </a:rPr>
                        <a:t>Federal Facilities</a:t>
                      </a:r>
                      <a:r>
                        <a:rPr sz="1350" spc="-7" baseline="24691" dirty="0">
                          <a:solidFill>
                            <a:srgbClr val="122C41"/>
                          </a:solidFill>
                          <a:latin typeface="Calibri"/>
                          <a:cs typeface="Calibri"/>
                        </a:rPr>
                        <a:t>Ŧ</a:t>
                      </a:r>
                      <a:endParaRPr sz="1350" baseline="24691">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AEA"/>
                    </a:solidFill>
                  </a:tcPr>
                </a:tc>
                <a:extLst>
                  <a:ext uri="{0D108BD9-81ED-4DB2-BD59-A6C34878D82A}">
                    <a16:rowId xmlns:a16="http://schemas.microsoft.com/office/drawing/2014/main" val="10004"/>
                  </a:ext>
                </a:extLst>
              </a:tr>
              <a:tr h="714734">
                <a:tc>
                  <a:txBody>
                    <a:bodyPr/>
                    <a:lstStyle/>
                    <a:p>
                      <a:pPr marL="57785">
                        <a:lnSpc>
                          <a:spcPts val="1045"/>
                        </a:lnSpc>
                      </a:pPr>
                      <a:r>
                        <a:rPr sz="900" b="1" spc="-5" dirty="0">
                          <a:solidFill>
                            <a:srgbClr val="FFFFFF"/>
                          </a:solidFill>
                          <a:latin typeface="Gadugi"/>
                          <a:cs typeface="Gadugi"/>
                        </a:rPr>
                        <a:t>Stat. </a:t>
                      </a:r>
                      <a:r>
                        <a:rPr sz="900" b="1" dirty="0">
                          <a:solidFill>
                            <a:srgbClr val="FFFFFF"/>
                          </a:solidFill>
                          <a:latin typeface="Gadugi"/>
                          <a:cs typeface="Gadugi"/>
                        </a:rPr>
                        <a:t>T.</a:t>
                      </a:r>
                      <a:r>
                        <a:rPr sz="900" b="1" spc="-20" dirty="0">
                          <a:solidFill>
                            <a:srgbClr val="FFFFFF"/>
                          </a:solidFill>
                          <a:latin typeface="Gadugi"/>
                          <a:cs typeface="Gadugi"/>
                        </a:rPr>
                        <a:t> </a:t>
                      </a:r>
                      <a:r>
                        <a:rPr sz="900" b="1" spc="-5" dirty="0">
                          <a:solidFill>
                            <a:srgbClr val="FFFFFF"/>
                          </a:solidFill>
                          <a:latin typeface="Gadugi"/>
                          <a:cs typeface="Gadugi"/>
                        </a:rPr>
                        <a:t>29</a:t>
                      </a:r>
                      <a:endParaRPr sz="900">
                        <a:latin typeface="Gadugi"/>
                        <a:cs typeface="Gadugi"/>
                      </a:endParaRPr>
                    </a:p>
                    <a:p>
                      <a:pPr marL="57785">
                        <a:lnSpc>
                          <a:spcPct val="100000"/>
                        </a:lnSpc>
                        <a:spcBef>
                          <a:spcPts val="80"/>
                        </a:spcBef>
                      </a:pPr>
                      <a:r>
                        <a:rPr sz="900" b="1" dirty="0">
                          <a:solidFill>
                            <a:srgbClr val="FFFFFF"/>
                          </a:solidFill>
                          <a:latin typeface="Gadugi"/>
                          <a:cs typeface="Gadugi"/>
                        </a:rPr>
                        <a:t>§</a:t>
                      </a:r>
                      <a:r>
                        <a:rPr sz="900" b="1" spc="-15" dirty="0">
                          <a:solidFill>
                            <a:srgbClr val="FFFFFF"/>
                          </a:solidFill>
                          <a:latin typeface="Gadugi"/>
                          <a:cs typeface="Gadugi"/>
                        </a:rPr>
                        <a:t> </a:t>
                      </a:r>
                      <a:r>
                        <a:rPr sz="900" b="1" spc="-5" dirty="0">
                          <a:solidFill>
                            <a:srgbClr val="FFFFFF"/>
                          </a:solidFill>
                          <a:latin typeface="Gadugi"/>
                          <a:cs typeface="Gadugi"/>
                        </a:rPr>
                        <a:t>160c</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C5760"/>
                    </a:solidFill>
                  </a:tcPr>
                </a:tc>
                <a:tc>
                  <a:txBody>
                    <a:bodyPr/>
                    <a:lstStyle/>
                    <a:p>
                      <a:pPr marL="635" algn="ctr">
                        <a:lnSpc>
                          <a:spcPts val="1045"/>
                        </a:lnSpc>
                      </a:pPr>
                      <a:r>
                        <a:rPr sz="900" spc="5" dirty="0">
                          <a:solidFill>
                            <a:srgbClr val="122C41"/>
                          </a:solidFill>
                          <a:latin typeface="Gadugi"/>
                          <a:cs typeface="Gadugi"/>
                        </a:rPr>
                        <a:t>VT</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State Government</a:t>
                      </a:r>
                      <a:endParaRPr sz="900">
                        <a:latin typeface="Gadugi"/>
                        <a:cs typeface="Gadugi"/>
                      </a:endParaRPr>
                    </a:p>
                    <a:p>
                      <a:pPr algn="ctr">
                        <a:lnSpc>
                          <a:spcPct val="100000"/>
                        </a:lnSpc>
                        <a:spcBef>
                          <a:spcPts val="80"/>
                        </a:spcBef>
                      </a:pPr>
                      <a:r>
                        <a:rPr sz="900" spc="-5" dirty="0">
                          <a:solidFill>
                            <a:srgbClr val="122C41"/>
                          </a:solidFill>
                          <a:latin typeface="Gadugi"/>
                          <a:cs typeface="Gadugi"/>
                        </a:rPr>
                        <a:t>Facilities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All</a:t>
                      </a:r>
                      <a:r>
                        <a:rPr sz="900" spc="-15" dirty="0">
                          <a:solidFill>
                            <a:srgbClr val="122C41"/>
                          </a:solidFill>
                          <a:latin typeface="Gadugi"/>
                          <a:cs typeface="Gadugi"/>
                        </a:rPr>
                        <a:t> </a:t>
                      </a:r>
                      <a:r>
                        <a:rPr sz="900" spc="-5" dirty="0">
                          <a:solidFill>
                            <a:srgbClr val="122C41"/>
                          </a:solidFill>
                          <a:latin typeface="Gadugi"/>
                          <a:cs typeface="Gadugi"/>
                        </a:rPr>
                        <a:t>Foods*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tc>
                  <a:txBody>
                    <a:bodyPr/>
                    <a:lstStyle/>
                    <a:p>
                      <a:pPr algn="ctr">
                        <a:lnSpc>
                          <a:spcPts val="1045"/>
                        </a:lnSpc>
                      </a:pPr>
                      <a:r>
                        <a:rPr sz="900" spc="-5" dirty="0">
                          <a:solidFill>
                            <a:srgbClr val="122C41"/>
                          </a:solidFill>
                          <a:latin typeface="Gadugi"/>
                          <a:cs typeface="Gadugi"/>
                        </a:rPr>
                        <a:t>HHS/GSA Health </a:t>
                      </a:r>
                      <a:r>
                        <a:rPr sz="900" dirty="0">
                          <a:solidFill>
                            <a:srgbClr val="122C41"/>
                          </a:solidFill>
                          <a:latin typeface="Gadugi"/>
                          <a:cs typeface="Gadugi"/>
                        </a:rPr>
                        <a:t>&amp;</a:t>
                      </a:r>
                      <a:r>
                        <a:rPr sz="900" spc="-30" dirty="0">
                          <a:solidFill>
                            <a:srgbClr val="122C41"/>
                          </a:solidFill>
                          <a:latin typeface="Gadugi"/>
                          <a:cs typeface="Gadugi"/>
                        </a:rPr>
                        <a:t> </a:t>
                      </a:r>
                      <a:r>
                        <a:rPr sz="900" spc="-5" dirty="0">
                          <a:solidFill>
                            <a:srgbClr val="122C41"/>
                          </a:solidFill>
                          <a:latin typeface="Gadugi"/>
                          <a:cs typeface="Gadugi"/>
                        </a:rPr>
                        <a:t>Sustainability</a:t>
                      </a:r>
                      <a:endParaRPr sz="900">
                        <a:latin typeface="Gadugi"/>
                        <a:cs typeface="Gadugi"/>
                      </a:endParaRPr>
                    </a:p>
                    <a:p>
                      <a:pPr marL="242570" marR="236220" algn="ctr">
                        <a:lnSpc>
                          <a:spcPct val="106700"/>
                        </a:lnSpc>
                        <a:spcBef>
                          <a:spcPts val="10"/>
                        </a:spcBef>
                      </a:pPr>
                      <a:r>
                        <a:rPr sz="900" spc="-10" dirty="0">
                          <a:solidFill>
                            <a:srgbClr val="122C41"/>
                          </a:solidFill>
                          <a:latin typeface="Gadugi"/>
                          <a:cs typeface="Gadugi"/>
                        </a:rPr>
                        <a:t>Guidelines, </a:t>
                      </a:r>
                      <a:r>
                        <a:rPr sz="900" spc="-5" dirty="0">
                          <a:solidFill>
                            <a:srgbClr val="122C41"/>
                          </a:solidFill>
                          <a:latin typeface="Gadugi"/>
                          <a:cs typeface="Gadugi"/>
                        </a:rPr>
                        <a:t>AHA, </a:t>
                      </a:r>
                      <a:r>
                        <a:rPr sz="900" dirty="0">
                          <a:solidFill>
                            <a:srgbClr val="122C41"/>
                          </a:solidFill>
                          <a:latin typeface="Gadugi"/>
                          <a:cs typeface="Gadugi"/>
                        </a:rPr>
                        <a:t>or </a:t>
                      </a:r>
                      <a:r>
                        <a:rPr sz="900" spc="-5" dirty="0">
                          <a:solidFill>
                            <a:srgbClr val="122C41"/>
                          </a:solidFill>
                          <a:latin typeface="Gadugi"/>
                          <a:cs typeface="Gadugi"/>
                        </a:rPr>
                        <a:t>NANA  Vending</a:t>
                      </a:r>
                      <a:r>
                        <a:rPr sz="900" dirty="0">
                          <a:solidFill>
                            <a:srgbClr val="122C41"/>
                          </a:solidFill>
                          <a:latin typeface="Gadugi"/>
                          <a:cs typeface="Gadugi"/>
                        </a:rPr>
                        <a:t> </a:t>
                      </a:r>
                      <a:r>
                        <a:rPr sz="900" spc="-5" dirty="0">
                          <a:solidFill>
                            <a:srgbClr val="122C41"/>
                          </a:solidFill>
                          <a:latin typeface="Gadugi"/>
                          <a:cs typeface="Gadugi"/>
                        </a:rPr>
                        <a:t>Standards</a:t>
                      </a:r>
                      <a:endParaRPr sz="900">
                        <a:latin typeface="Gadugi"/>
                        <a:cs typeface="Gadug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1D2"/>
                    </a:solidFill>
                  </a:tcPr>
                </a:tc>
                <a:extLst>
                  <a:ext uri="{0D108BD9-81ED-4DB2-BD59-A6C34878D82A}">
                    <a16:rowId xmlns:a16="http://schemas.microsoft.com/office/drawing/2014/main" val="10005"/>
                  </a:ext>
                </a:extLst>
              </a:tr>
            </a:tbl>
          </a:graphicData>
        </a:graphic>
      </p:graphicFrame>
      <p:sp>
        <p:nvSpPr>
          <p:cNvPr id="7" name="object 7"/>
          <p:cNvSpPr txBox="1"/>
          <p:nvPr/>
        </p:nvSpPr>
        <p:spPr>
          <a:xfrm>
            <a:off x="1897564" y="5891903"/>
            <a:ext cx="250634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122C41"/>
                </a:solidFill>
                <a:effectLst/>
                <a:uLnTx/>
                <a:uFillTx/>
                <a:latin typeface="Gadugi"/>
                <a:ea typeface="+mn-ea"/>
                <a:cs typeface="Gadugi"/>
              </a:rPr>
              <a:t>Lowry-Warnock et </a:t>
            </a:r>
            <a:r>
              <a:rPr kumimoji="0" sz="1600" b="1" i="0" u="none" strike="noStrike" kern="1200" cap="none" spc="0" normalizeH="0" baseline="0" noProof="0" dirty="0">
                <a:ln>
                  <a:noFill/>
                </a:ln>
                <a:solidFill>
                  <a:srgbClr val="122C41"/>
                </a:solidFill>
                <a:effectLst/>
                <a:uLnTx/>
                <a:uFillTx/>
                <a:latin typeface="Gadugi"/>
                <a:ea typeface="+mn-ea"/>
                <a:cs typeface="Gadugi"/>
              </a:rPr>
              <a:t>al,  </a:t>
            </a:r>
            <a:r>
              <a:rPr kumimoji="0" sz="1600" b="1" i="0" u="none" strike="noStrike" kern="1200" cap="none" spc="-5" normalizeH="0" baseline="0" noProof="0" dirty="0">
                <a:ln>
                  <a:noFill/>
                </a:ln>
                <a:solidFill>
                  <a:srgbClr val="122C41"/>
                </a:solidFill>
                <a:effectLst/>
                <a:uLnTx/>
                <a:uFillTx/>
                <a:latin typeface="Gadugi"/>
                <a:ea typeface="+mn-ea"/>
                <a:cs typeface="Gadugi"/>
              </a:rPr>
              <a:t>manuscript in</a:t>
            </a:r>
            <a:r>
              <a:rPr kumimoji="0" sz="1600" b="1" i="0" u="none" strike="noStrike" kern="1200" cap="none" spc="-60" normalizeH="0" baseline="0" noProof="0" dirty="0">
                <a:ln>
                  <a:noFill/>
                </a:ln>
                <a:solidFill>
                  <a:srgbClr val="122C41"/>
                </a:solidFill>
                <a:effectLst/>
                <a:uLnTx/>
                <a:uFillTx/>
                <a:latin typeface="Gadugi"/>
                <a:ea typeface="+mn-ea"/>
                <a:cs typeface="Gadugi"/>
              </a:rPr>
              <a:t> </a:t>
            </a:r>
            <a:r>
              <a:rPr kumimoji="0" sz="1600" b="1" i="0" u="none" strike="noStrike" kern="1200" cap="none" spc="-10" normalizeH="0" baseline="0" noProof="0" dirty="0">
                <a:ln>
                  <a:noFill/>
                </a:ln>
                <a:solidFill>
                  <a:srgbClr val="122C41"/>
                </a:solidFill>
                <a:effectLst/>
                <a:uLnTx/>
                <a:uFillTx/>
                <a:latin typeface="Gadugi"/>
                <a:ea typeface="+mn-ea"/>
                <a:cs typeface="Gadugi"/>
              </a:rPr>
              <a:t>preparation</a:t>
            </a:r>
            <a:endParaRPr kumimoji="0" sz="16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319918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Roboto"/>
              <a:ea typeface="+mn-ea"/>
              <a:cs typeface="+mn-cs"/>
            </a:endParaRPr>
          </a:p>
        </p:txBody>
      </p:sp>
      <p:sp>
        <p:nvSpPr>
          <p:cNvPr id="3" name="TextBox 2">
            <a:extLst>
              <a:ext uri="{FF2B5EF4-FFF2-40B4-BE49-F238E27FC236}">
                <a16:creationId xmlns:a16="http://schemas.microsoft.com/office/drawing/2014/main" id="{50D0C615-B52C-4322-9FC8-FFCDE4D55190}"/>
              </a:ext>
            </a:extLst>
          </p:cNvPr>
          <p:cNvSpPr txBox="1"/>
          <p:nvPr/>
        </p:nvSpPr>
        <p:spPr>
          <a:xfrm>
            <a:off x="0" y="0"/>
            <a:ext cx="1149015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smtClean="0">
                <a:ln>
                  <a:noFill/>
                </a:ln>
                <a:solidFill>
                  <a:schemeClr val="bg1"/>
                </a:solidFill>
                <a:effectLst/>
                <a:uLnTx/>
                <a:uFillTx/>
              </a:rPr>
              <a:t>Announcements</a:t>
            </a:r>
            <a:endParaRPr kumimoji="0" lang="en-US" sz="3600" b="1" i="0" u="none" strike="noStrike" kern="1200" cap="none" spc="0" normalizeH="0" baseline="0" noProof="0" dirty="0">
              <a:ln>
                <a:noFill/>
              </a:ln>
              <a:solidFill>
                <a:schemeClr val="bg1"/>
              </a:solidFill>
              <a:effectLst/>
              <a:uLnTx/>
              <a:uFillTx/>
            </a:endParaRPr>
          </a:p>
        </p:txBody>
      </p:sp>
      <p:sp>
        <p:nvSpPr>
          <p:cNvPr id="4" name="TextBox 3"/>
          <p:cNvSpPr txBox="1"/>
          <p:nvPr/>
        </p:nvSpPr>
        <p:spPr>
          <a:xfrm>
            <a:off x="312820" y="951589"/>
            <a:ext cx="11393905" cy="1846659"/>
          </a:xfrm>
          <a:prstGeom prst="rect">
            <a:avLst/>
          </a:prstGeom>
          <a:noFill/>
        </p:spPr>
        <p:txBody>
          <a:bodyPr wrap="square" rtlCol="0">
            <a:spAutoFit/>
          </a:bodyPr>
          <a:lstStyle/>
          <a:p>
            <a:r>
              <a:rPr lang="en-US" sz="2800" b="1" dirty="0" smtClean="0"/>
              <a:t>Join us for the final sessions of the speaker series!</a:t>
            </a:r>
          </a:p>
          <a:p>
            <a:r>
              <a:rPr lang="en-US" sz="1600" b="1" i="1" dirty="0" smtClean="0"/>
              <a:t>Wednesday @ 4pm EST </a:t>
            </a:r>
          </a:p>
          <a:p>
            <a:endParaRPr lang="en-US" sz="1600" b="1" i="1" dirty="0" smtClean="0"/>
          </a:p>
          <a:p>
            <a:r>
              <a:rPr lang="en-US" b="1" dirty="0" smtClean="0"/>
              <a:t>July 21</a:t>
            </a:r>
            <a:r>
              <a:rPr lang="en-US" b="1" baseline="30000" dirty="0" smtClean="0"/>
              <a:t>st</a:t>
            </a:r>
            <a:r>
              <a:rPr lang="en-US" b="1" dirty="0" smtClean="0"/>
              <a:t>: </a:t>
            </a:r>
            <a:r>
              <a:rPr lang="en-US" dirty="0" smtClean="0"/>
              <a:t>Drinking Water Access and Sugar-Sweetened Beverages</a:t>
            </a:r>
          </a:p>
          <a:p>
            <a:r>
              <a:rPr lang="en-US" b="1" dirty="0" smtClean="0"/>
              <a:t>July 28</a:t>
            </a:r>
            <a:r>
              <a:rPr lang="en-US" b="1" baseline="30000" dirty="0" smtClean="0"/>
              <a:t>th</a:t>
            </a:r>
            <a:r>
              <a:rPr lang="en-US" b="1" dirty="0"/>
              <a:t>:</a:t>
            </a:r>
            <a:r>
              <a:rPr lang="en-US" b="1" dirty="0" smtClean="0"/>
              <a:t> </a:t>
            </a:r>
            <a:r>
              <a:rPr lang="en-US" dirty="0" smtClean="0"/>
              <a:t>Food and Nutrition Security</a:t>
            </a:r>
          </a:p>
          <a:p>
            <a:r>
              <a:rPr lang="en-US" b="1" dirty="0" smtClean="0"/>
              <a:t>August 11</a:t>
            </a:r>
            <a:r>
              <a:rPr lang="en-US" b="1" baseline="30000" dirty="0" smtClean="0"/>
              <a:t>th</a:t>
            </a:r>
            <a:r>
              <a:rPr lang="en-US" dirty="0" smtClean="0"/>
              <a:t>: Virtual Student Presentation and Poster Session</a:t>
            </a:r>
            <a:endParaRPr lang="en-US" dirty="0"/>
          </a:p>
        </p:txBody>
      </p:sp>
      <p:sp>
        <p:nvSpPr>
          <p:cNvPr id="9" name="TextBox 8"/>
          <p:cNvSpPr txBox="1"/>
          <p:nvPr/>
        </p:nvSpPr>
        <p:spPr>
          <a:xfrm>
            <a:off x="312820" y="2913797"/>
            <a:ext cx="11538285" cy="3046988"/>
          </a:xfrm>
          <a:prstGeom prst="rect">
            <a:avLst/>
          </a:prstGeom>
          <a:solidFill>
            <a:srgbClr val="5EB446"/>
          </a:solidFill>
        </p:spPr>
        <p:txBody>
          <a:bodyPr wrap="square" rtlCol="0">
            <a:spAutoFit/>
          </a:bodyPr>
          <a:lstStyle/>
          <a:p>
            <a:pPr algn="ctr"/>
            <a:r>
              <a:rPr lang="en-US" sz="3200" b="1" dirty="0" smtClean="0">
                <a:solidFill>
                  <a:schemeClr val="bg1"/>
                </a:solidFill>
              </a:rPr>
              <a:t>Apply to be a presenter at the Virtual Student Presentation and Poster Session on August 11</a:t>
            </a:r>
            <a:r>
              <a:rPr lang="en-US" sz="3200" b="1" baseline="30000" dirty="0" smtClean="0">
                <a:solidFill>
                  <a:schemeClr val="bg1"/>
                </a:solidFill>
              </a:rPr>
              <a:t>th</a:t>
            </a:r>
            <a:r>
              <a:rPr lang="en-US" sz="3200" b="1" dirty="0" smtClean="0">
                <a:solidFill>
                  <a:schemeClr val="bg1"/>
                </a:solidFill>
              </a:rPr>
              <a:t>!</a:t>
            </a:r>
          </a:p>
          <a:p>
            <a:pPr algn="ctr"/>
            <a:r>
              <a:rPr lang="en-US" sz="2400" dirty="0" smtClean="0">
                <a:solidFill>
                  <a:schemeClr val="bg1"/>
                </a:solidFill>
              </a:rPr>
              <a:t>Selected students will give a brief presentation on a nutrition-related project or research they worked on over the summer. Students of all levels are encouraged to apply. </a:t>
            </a:r>
          </a:p>
          <a:p>
            <a:pPr algn="ctr"/>
            <a:endParaRPr lang="en-US" sz="2400" dirty="0" smtClean="0">
              <a:solidFill>
                <a:schemeClr val="bg1"/>
              </a:solidFill>
            </a:endParaRPr>
          </a:p>
          <a:p>
            <a:pPr algn="ctr"/>
            <a:r>
              <a:rPr lang="en-US" sz="3200" b="1" dirty="0" smtClean="0">
                <a:solidFill>
                  <a:schemeClr val="bg1"/>
                </a:solidFill>
              </a:rPr>
              <a:t>Applications are due on Friday, July 16</a:t>
            </a:r>
            <a:r>
              <a:rPr lang="en-US" sz="3200" b="1" baseline="30000" dirty="0" smtClean="0">
                <a:solidFill>
                  <a:schemeClr val="bg1"/>
                </a:solidFill>
              </a:rPr>
              <a:t>th</a:t>
            </a:r>
            <a:r>
              <a:rPr lang="en-US" sz="3200" b="1" dirty="0" smtClean="0">
                <a:solidFill>
                  <a:schemeClr val="bg1"/>
                </a:solidFill>
              </a:rPr>
              <a:t> </a:t>
            </a:r>
          </a:p>
          <a:p>
            <a:pPr algn="ctr"/>
            <a:r>
              <a:rPr lang="en-US" sz="2400" i="1" dirty="0" smtClean="0">
                <a:solidFill>
                  <a:schemeClr val="bg1"/>
                </a:solidFill>
              </a:rPr>
              <a:t>For more information go to: </a:t>
            </a:r>
            <a:r>
              <a:rPr lang="en-US" sz="2400" i="1" dirty="0" smtClean="0">
                <a:hlinkClick r:id="rId4"/>
              </a:rPr>
              <a:t>https://nopren.ucsf.edu</a:t>
            </a:r>
            <a:endParaRPr lang="en-US" sz="2400" i="1" dirty="0" smtClean="0"/>
          </a:p>
        </p:txBody>
      </p:sp>
    </p:spTree>
    <p:extLst>
      <p:ext uri="{BB962C8B-B14F-4D97-AF65-F5344CB8AC3E}">
        <p14:creationId xmlns:p14="http://schemas.microsoft.com/office/powerpoint/2010/main" val="1872397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11225"/>
            <a:ext cx="5653405" cy="574040"/>
          </a:xfrm>
          <a:prstGeom prst="rect">
            <a:avLst/>
          </a:prstGeom>
        </p:spPr>
        <p:txBody>
          <a:bodyPr vert="horz" wrap="square" lIns="0" tIns="12700" rIns="0" bIns="0" rtlCol="0">
            <a:spAutoFit/>
          </a:bodyPr>
          <a:lstStyle/>
          <a:p>
            <a:pPr marL="12700">
              <a:lnSpc>
                <a:spcPct val="100000"/>
              </a:lnSpc>
              <a:spcBef>
                <a:spcPts val="100"/>
              </a:spcBef>
            </a:pPr>
            <a:r>
              <a:rPr sz="3600" dirty="0"/>
              <a:t>FSG </a:t>
            </a:r>
            <a:r>
              <a:rPr sz="3600" spc="-25" dirty="0"/>
              <a:t>BEHAVIORAL</a:t>
            </a:r>
            <a:r>
              <a:rPr sz="3600" spc="-70" dirty="0"/>
              <a:t> </a:t>
            </a:r>
            <a:r>
              <a:rPr sz="3600" dirty="0"/>
              <a:t>DESIGN</a:t>
            </a:r>
            <a:endParaRPr sz="3600"/>
          </a:p>
        </p:txBody>
      </p:sp>
      <p:sp>
        <p:nvSpPr>
          <p:cNvPr id="3" name="object 3"/>
          <p:cNvSpPr txBox="1"/>
          <p:nvPr/>
        </p:nvSpPr>
        <p:spPr>
          <a:xfrm>
            <a:off x="654632" y="2267540"/>
            <a:ext cx="10497185" cy="3482340"/>
          </a:xfrm>
          <a:prstGeom prst="rect">
            <a:avLst/>
          </a:prstGeom>
        </p:spPr>
        <p:txBody>
          <a:bodyPr vert="horz" wrap="square" lIns="0" tIns="161925" rIns="0" bIns="0" rtlCol="0">
            <a:spAutoFit/>
          </a:bodyPr>
          <a:lstStyle/>
          <a:p>
            <a:pPr marL="318770" marR="0" lvl="0" indent="-306705" algn="l" defTabSz="914400" rtl="0" eaLnBrk="1" fontAlgn="auto" latinLnBrk="0" hangingPunct="1">
              <a:lnSpc>
                <a:spcPct val="100000"/>
              </a:lnSpc>
              <a:spcBef>
                <a:spcPts val="1275"/>
              </a:spcBef>
              <a:spcAft>
                <a:spcPts val="0"/>
              </a:spcAft>
              <a:buClr>
                <a:srgbClr val="007A7C"/>
              </a:buClr>
              <a:buSzPct val="91666"/>
              <a:buFont typeface="Arial"/>
              <a:buChar char="•"/>
              <a:tabLst>
                <a:tab pos="318770" algn="l"/>
                <a:tab pos="319405"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Each law </a:t>
            </a:r>
            <a:r>
              <a:rPr kumimoji="0" sz="2400" b="0" i="0" u="none" strike="noStrike" kern="1200" cap="none" spc="0" normalizeH="0" baseline="0" noProof="0" dirty="0">
                <a:ln>
                  <a:noFill/>
                </a:ln>
                <a:solidFill>
                  <a:srgbClr val="122C41"/>
                </a:solidFill>
                <a:effectLst/>
                <a:uLnTx/>
                <a:uFillTx/>
                <a:latin typeface="Gadugi"/>
                <a:ea typeface="+mn-ea"/>
                <a:cs typeface="Gadugi"/>
              </a:rPr>
              <a:t>was </a:t>
            </a:r>
            <a:r>
              <a:rPr kumimoji="0" sz="2400" b="0" i="0" u="none" strike="noStrike" kern="1200" cap="none" spc="-10" normalizeH="0" baseline="0" noProof="0" dirty="0">
                <a:ln>
                  <a:noFill/>
                </a:ln>
                <a:solidFill>
                  <a:srgbClr val="122C41"/>
                </a:solidFill>
                <a:effectLst/>
                <a:uLnTx/>
                <a:uFillTx/>
                <a:latin typeface="Gadugi"/>
                <a:ea typeface="+mn-ea"/>
                <a:cs typeface="Gadugi"/>
              </a:rPr>
              <a:t>scored </a:t>
            </a:r>
            <a:r>
              <a:rPr kumimoji="0" sz="2400" b="0" i="0" u="none" strike="noStrike" kern="1200" cap="none" spc="-5" normalizeH="0" baseline="0" noProof="0" dirty="0">
                <a:ln>
                  <a:noFill/>
                </a:ln>
                <a:solidFill>
                  <a:srgbClr val="122C41"/>
                </a:solidFill>
                <a:effectLst/>
                <a:uLnTx/>
                <a:uFillTx/>
                <a:latin typeface="Gadugi"/>
                <a:ea typeface="+mn-ea"/>
                <a:cs typeface="Gadugi"/>
              </a:rPr>
              <a:t>on four Behavioral Design</a:t>
            </a:r>
            <a:r>
              <a:rPr kumimoji="0" sz="2400" b="0" i="0" u="none" strike="noStrike" kern="1200" cap="none" spc="130" normalizeH="0" baseline="0" noProof="0" dirty="0">
                <a:ln>
                  <a:noFill/>
                </a:ln>
                <a:solidFill>
                  <a:srgbClr val="122C41"/>
                </a:solidFill>
                <a:effectLst/>
                <a:uLnTx/>
                <a:uFillTx/>
                <a:latin typeface="Gadugi"/>
                <a:ea typeface="+mn-ea"/>
                <a:cs typeface="Gadugi"/>
              </a:rPr>
              <a:t> </a:t>
            </a:r>
            <a:r>
              <a:rPr kumimoji="0" sz="2400" b="0" i="0" u="none" strike="noStrike" kern="1200" cap="none" spc="-5" normalizeH="0" baseline="0" noProof="0" dirty="0">
                <a:ln>
                  <a:noFill/>
                </a:ln>
                <a:solidFill>
                  <a:srgbClr val="122C41"/>
                </a:solidFill>
                <a:effectLst/>
                <a:uLnTx/>
                <a:uFillTx/>
                <a:latin typeface="Gadugi"/>
                <a:ea typeface="+mn-ea"/>
                <a:cs typeface="Gadugi"/>
              </a:rPr>
              <a:t>elements.</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175"/>
              </a:spcBef>
              <a:spcAft>
                <a:spcPts val="0"/>
              </a:spcAft>
              <a:buClr>
                <a:srgbClr val="007A7C"/>
              </a:buClr>
              <a:buSzPct val="91666"/>
              <a:buFont typeface="Arial"/>
              <a:buChar char="•"/>
              <a:tabLst>
                <a:tab pos="318770" algn="l"/>
                <a:tab pos="319405"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Does the law </a:t>
            </a:r>
            <a:r>
              <a:rPr kumimoji="0" sz="2400" b="0" i="0" u="none" strike="noStrike" kern="1200" cap="none" spc="-10" normalizeH="0" baseline="0" noProof="0" dirty="0">
                <a:ln>
                  <a:noFill/>
                </a:ln>
                <a:solidFill>
                  <a:srgbClr val="122C41"/>
                </a:solidFill>
                <a:effectLst/>
                <a:uLnTx/>
                <a:uFillTx/>
                <a:latin typeface="Gadugi"/>
                <a:ea typeface="+mn-ea"/>
                <a:cs typeface="Gadugi"/>
              </a:rPr>
              <a:t>expressly </a:t>
            </a:r>
            <a:r>
              <a:rPr kumimoji="0" sz="2400" b="0" i="0" u="none" strike="noStrike" kern="1200" cap="none" spc="-5" normalizeH="0" baseline="0" noProof="0" dirty="0">
                <a:ln>
                  <a:noFill/>
                </a:ln>
                <a:solidFill>
                  <a:srgbClr val="122C41"/>
                </a:solidFill>
                <a:effectLst/>
                <a:uLnTx/>
                <a:uFillTx/>
                <a:latin typeface="Gadugi"/>
                <a:ea typeface="+mn-ea"/>
                <a:cs typeface="Gadugi"/>
              </a:rPr>
              <a:t>mention or</a:t>
            </a:r>
            <a:r>
              <a:rPr kumimoji="0" sz="2400" b="0" i="0" u="none" strike="noStrike" kern="1200" cap="none" spc="80" normalizeH="0" baseline="0" noProof="0" dirty="0">
                <a:ln>
                  <a:noFill/>
                </a:ln>
                <a:solidFill>
                  <a:srgbClr val="122C41"/>
                </a:solidFill>
                <a:effectLst/>
                <a:uLnTx/>
                <a:uFillTx/>
                <a:latin typeface="Gadugi"/>
                <a:ea typeface="+mn-ea"/>
                <a:cs typeface="Gadugi"/>
              </a:rPr>
              <a:t> </a:t>
            </a:r>
            <a:r>
              <a:rPr kumimoji="0" sz="2400" b="0" i="0" u="none" strike="noStrike" kern="1200" cap="none" spc="-15" normalizeH="0" baseline="0" noProof="0" dirty="0">
                <a:ln>
                  <a:noFill/>
                </a:ln>
                <a:solidFill>
                  <a:srgbClr val="122C41"/>
                </a:solidFill>
                <a:effectLst/>
                <a:uLnTx/>
                <a:uFillTx/>
                <a:latin typeface="Gadugi"/>
                <a:ea typeface="+mn-ea"/>
                <a:cs typeface="Gadugi"/>
              </a:rPr>
              <a:t>require:</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17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Nutrition labeling, in conformity with </a:t>
            </a:r>
            <a:r>
              <a:rPr kumimoji="0" sz="2400" b="0" i="0" u="none" strike="noStrike" kern="1200" cap="none" spc="0" normalizeH="0" baseline="0" noProof="0" dirty="0">
                <a:ln>
                  <a:noFill/>
                </a:ln>
                <a:solidFill>
                  <a:srgbClr val="122C41"/>
                </a:solidFill>
                <a:effectLst/>
                <a:uLnTx/>
                <a:uFillTx/>
                <a:latin typeface="Gadugi"/>
                <a:ea typeface="+mn-ea"/>
                <a:cs typeface="Gadugi"/>
              </a:rPr>
              <a:t>federal </a:t>
            </a:r>
            <a:r>
              <a:rPr kumimoji="0" sz="2400" b="0" i="0" u="none" strike="noStrike" kern="1200" cap="none" spc="-5" normalizeH="0" baseline="0" noProof="0" dirty="0">
                <a:ln>
                  <a:noFill/>
                </a:ln>
                <a:solidFill>
                  <a:srgbClr val="122C41"/>
                </a:solidFill>
                <a:effectLst/>
                <a:uLnTx/>
                <a:uFillTx/>
                <a:latin typeface="Gadugi"/>
                <a:ea typeface="+mn-ea"/>
                <a:cs typeface="Gadugi"/>
              </a:rPr>
              <a:t>standards</a:t>
            </a:r>
            <a:r>
              <a:rPr kumimoji="0" sz="2400" b="0" i="0" u="none" strike="noStrike" kern="1200" cap="none" spc="114" normalizeH="0" baseline="0" noProof="0" dirty="0">
                <a:ln>
                  <a:noFill/>
                </a:ln>
                <a:solidFill>
                  <a:srgbClr val="122C41"/>
                </a:solidFill>
                <a:effectLst/>
                <a:uLnTx/>
                <a:uFillTx/>
                <a:latin typeface="Gadugi"/>
                <a:ea typeface="+mn-ea"/>
                <a:cs typeface="Gadugi"/>
              </a:rPr>
              <a:t> </a:t>
            </a:r>
            <a:r>
              <a:rPr kumimoji="0" sz="2400" b="0" i="0" u="none" strike="noStrike" kern="1200" cap="none" spc="-5" normalizeH="0" baseline="0" noProof="0" dirty="0">
                <a:ln>
                  <a:noFill/>
                </a:ln>
                <a:solidFill>
                  <a:srgbClr val="122C41"/>
                </a:solidFill>
                <a:effectLst/>
                <a:uLnTx/>
                <a:uFillTx/>
                <a:latin typeface="Gadugi"/>
                <a:ea typeface="+mn-ea"/>
                <a:cs typeface="Gadugi"/>
              </a:rPr>
              <a:t>or</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180"/>
              </a:spcBef>
              <a:spcAft>
                <a:spcPts val="0"/>
              </a:spcAft>
              <a:buClr>
                <a:srgbClr val="007A7C"/>
              </a:buClr>
              <a:buSzPct val="91666"/>
              <a:buFont typeface="Arial"/>
              <a:buChar char="•"/>
              <a:tabLst>
                <a:tab pos="641985" algn="l"/>
                <a:tab pos="642620" algn="l"/>
              </a:tabLst>
              <a:defRPr/>
            </a:pPr>
            <a:r>
              <a:rPr kumimoji="0" sz="2400" b="0" i="0" u="none" strike="noStrike" kern="1200" cap="none" spc="-10" normalizeH="0" baseline="0" noProof="0" dirty="0">
                <a:ln>
                  <a:noFill/>
                </a:ln>
                <a:solidFill>
                  <a:srgbClr val="122C41"/>
                </a:solidFill>
                <a:effectLst/>
                <a:uLnTx/>
                <a:uFillTx/>
                <a:latin typeface="Gadugi"/>
                <a:ea typeface="+mn-ea"/>
                <a:cs typeface="Gadugi"/>
              </a:rPr>
              <a:t>Promotion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healthier</a:t>
            </a:r>
            <a:r>
              <a:rPr kumimoji="0" sz="2400" b="0" i="0" u="none" strike="noStrike" kern="1200" cap="none" spc="114" normalizeH="0" baseline="0" noProof="0" dirty="0">
                <a:ln>
                  <a:noFill/>
                </a:ln>
                <a:solidFill>
                  <a:srgbClr val="122C41"/>
                </a:solidFill>
                <a:effectLst/>
                <a:uLnTx/>
                <a:uFillTx/>
                <a:latin typeface="Gadugi"/>
                <a:ea typeface="+mn-ea"/>
                <a:cs typeface="Gadugi"/>
              </a:rPr>
              <a:t> </a:t>
            </a:r>
            <a:r>
              <a:rPr kumimoji="0" sz="2400" b="0" i="0" u="none" strike="noStrike" kern="1200" cap="none" spc="-10" normalizeH="0" baseline="0" noProof="0" dirty="0">
                <a:ln>
                  <a:noFill/>
                </a:ln>
                <a:solidFill>
                  <a:srgbClr val="122C41"/>
                </a:solidFill>
                <a:effectLst/>
                <a:uLnTx/>
                <a:uFillTx/>
                <a:latin typeface="Gadugi"/>
                <a:ea typeface="+mn-ea"/>
                <a:cs typeface="Gadugi"/>
              </a:rPr>
              <a:t>items</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17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Placement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healthier </a:t>
            </a:r>
            <a:r>
              <a:rPr kumimoji="0" sz="2400" b="0" i="0" u="none" strike="noStrike" kern="1200" cap="none" spc="-10" normalizeH="0" baseline="0" noProof="0" dirty="0">
                <a:ln>
                  <a:noFill/>
                </a:ln>
                <a:solidFill>
                  <a:srgbClr val="122C41"/>
                </a:solidFill>
                <a:effectLst/>
                <a:uLnTx/>
                <a:uFillTx/>
                <a:latin typeface="Gadugi"/>
                <a:ea typeface="+mn-ea"/>
                <a:cs typeface="Gadugi"/>
              </a:rPr>
              <a:t>items, relative </a:t>
            </a:r>
            <a:r>
              <a:rPr kumimoji="0" sz="2400" b="0" i="0" u="none" strike="noStrike" kern="1200" cap="none" spc="-15" normalizeH="0" baseline="0" noProof="0" dirty="0">
                <a:ln>
                  <a:noFill/>
                </a:ln>
                <a:solidFill>
                  <a:srgbClr val="122C41"/>
                </a:solidFill>
                <a:effectLst/>
                <a:uLnTx/>
                <a:uFillTx/>
                <a:latin typeface="Gadugi"/>
                <a:ea typeface="+mn-ea"/>
                <a:cs typeface="Gadugi"/>
              </a:rPr>
              <a:t>to </a:t>
            </a:r>
            <a:r>
              <a:rPr kumimoji="0" sz="2400" b="0" i="0" u="none" strike="noStrike" kern="1200" cap="none" spc="-5" normalizeH="0" baseline="0" noProof="0" dirty="0">
                <a:ln>
                  <a:noFill/>
                </a:ln>
                <a:solidFill>
                  <a:srgbClr val="122C41"/>
                </a:solidFill>
                <a:effectLst/>
                <a:uLnTx/>
                <a:uFillTx/>
                <a:latin typeface="Gadugi"/>
                <a:ea typeface="+mn-ea"/>
                <a:cs typeface="Gadugi"/>
              </a:rPr>
              <a:t>less healthy</a:t>
            </a:r>
            <a:r>
              <a:rPr kumimoji="0" sz="2400" b="0" i="0" u="none" strike="noStrike" kern="1200" cap="none" spc="160" normalizeH="0" baseline="0" noProof="0" dirty="0">
                <a:ln>
                  <a:noFill/>
                </a:ln>
                <a:solidFill>
                  <a:srgbClr val="122C41"/>
                </a:solidFill>
                <a:effectLst/>
                <a:uLnTx/>
                <a:uFillTx/>
                <a:latin typeface="Gadugi"/>
                <a:ea typeface="+mn-ea"/>
                <a:cs typeface="Gadugi"/>
              </a:rPr>
              <a:t> </a:t>
            </a:r>
            <a:r>
              <a:rPr kumimoji="0" sz="2400" b="0" i="0" u="none" strike="noStrike" kern="1200" cap="none" spc="-10" normalizeH="0" baseline="0" noProof="0" dirty="0">
                <a:ln>
                  <a:noFill/>
                </a:ln>
                <a:solidFill>
                  <a:srgbClr val="122C41"/>
                </a:solidFill>
                <a:effectLst/>
                <a:uLnTx/>
                <a:uFillTx/>
                <a:latin typeface="Gadugi"/>
                <a:ea typeface="+mn-ea"/>
                <a:cs typeface="Gadugi"/>
              </a:rPr>
              <a:t>items</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5080" lvl="1" indent="-304800" algn="l" defTabSz="914400" rtl="0" eaLnBrk="1" fontAlgn="auto" latinLnBrk="0" hangingPunct="1">
              <a:lnSpc>
                <a:spcPct val="100000"/>
              </a:lnSpc>
              <a:spcBef>
                <a:spcPts val="1175"/>
              </a:spcBef>
              <a:spcAft>
                <a:spcPts val="0"/>
              </a:spcAft>
              <a:buClr>
                <a:srgbClr val="007A7C"/>
              </a:buClr>
              <a:buSzPct val="91666"/>
              <a:buFont typeface="Arial"/>
              <a:buChar char="•"/>
              <a:tabLst>
                <a:tab pos="641985" algn="l"/>
                <a:tab pos="64262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Pricing </a:t>
            </a:r>
            <a:r>
              <a:rPr kumimoji="0" sz="2400" b="0" i="0" u="none" strike="noStrike" kern="1200" cap="none" spc="0" normalizeH="0" baseline="0" noProof="0" dirty="0">
                <a:ln>
                  <a:noFill/>
                </a:ln>
                <a:solidFill>
                  <a:srgbClr val="122C41"/>
                </a:solidFill>
                <a:effectLst/>
                <a:uLnTx/>
                <a:uFillTx/>
                <a:latin typeface="Gadugi"/>
                <a:ea typeface="+mn-ea"/>
                <a:cs typeface="Gadugi"/>
              </a:rPr>
              <a:t>interventions, as </a:t>
            </a:r>
            <a:r>
              <a:rPr kumimoji="0" sz="2400" b="0" i="0" u="none" strike="noStrike" kern="1200" cap="none" spc="-15" normalizeH="0" baseline="0" noProof="0" dirty="0">
                <a:ln>
                  <a:noFill/>
                </a:ln>
                <a:solidFill>
                  <a:srgbClr val="122C41"/>
                </a:solidFill>
                <a:effectLst/>
                <a:uLnTx/>
                <a:uFillTx/>
                <a:latin typeface="Gadugi"/>
                <a:ea typeface="+mn-ea"/>
                <a:cs typeface="Gadugi"/>
              </a:rPr>
              <a:t>to </a:t>
            </a:r>
            <a:r>
              <a:rPr kumimoji="0" sz="2400" b="0" i="0" u="none" strike="noStrike" kern="1200" cap="none" spc="-5" normalizeH="0" baseline="0" noProof="0" dirty="0">
                <a:ln>
                  <a:noFill/>
                </a:ln>
                <a:solidFill>
                  <a:srgbClr val="122C41"/>
                </a:solidFill>
                <a:effectLst/>
                <a:uLnTx/>
                <a:uFillTx/>
                <a:latin typeface="Gadugi"/>
                <a:ea typeface="+mn-ea"/>
                <a:cs typeface="Gadugi"/>
              </a:rPr>
              <a:t>incentivize selection and </a:t>
            </a:r>
            <a:r>
              <a:rPr kumimoji="0" sz="2400" b="0" i="0" u="none" strike="noStrike" kern="1200" cap="none" spc="-10" normalizeH="0" baseline="0" noProof="0" dirty="0">
                <a:ln>
                  <a:noFill/>
                </a:ln>
                <a:solidFill>
                  <a:srgbClr val="122C41"/>
                </a:solidFill>
                <a:effectLst/>
                <a:uLnTx/>
                <a:uFillTx/>
                <a:latin typeface="Gadugi"/>
                <a:ea typeface="+mn-ea"/>
                <a:cs typeface="Gadugi"/>
              </a:rPr>
              <a:t>purchase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healthier  </a:t>
            </a:r>
            <a:r>
              <a:rPr kumimoji="0" sz="2400" b="0" i="0" u="none" strike="noStrike" kern="1200" cap="none" spc="-10" normalizeH="0" baseline="0" noProof="0" dirty="0">
                <a:ln>
                  <a:noFill/>
                </a:ln>
                <a:solidFill>
                  <a:srgbClr val="122C41"/>
                </a:solidFill>
                <a:effectLst/>
                <a:uLnTx/>
                <a:uFillTx/>
                <a:latin typeface="Gadugi"/>
                <a:ea typeface="+mn-ea"/>
                <a:cs typeface="Gadugi"/>
              </a:rPr>
              <a:t>items</a:t>
            </a:r>
            <a:endParaRPr kumimoji="0" sz="24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569353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792733"/>
            <a:ext cx="4160520" cy="513715"/>
          </a:xfrm>
          <a:prstGeom prst="rect">
            <a:avLst/>
          </a:prstGeom>
        </p:spPr>
        <p:txBody>
          <a:bodyPr vert="horz" wrap="square" lIns="0" tIns="13335" rIns="0" bIns="0" rtlCol="0">
            <a:spAutoFit/>
          </a:bodyPr>
          <a:lstStyle/>
          <a:p>
            <a:pPr marL="12700">
              <a:lnSpc>
                <a:spcPct val="100000"/>
              </a:lnSpc>
              <a:spcBef>
                <a:spcPts val="105"/>
              </a:spcBef>
            </a:pPr>
            <a:r>
              <a:rPr spc="-20" dirty="0"/>
              <a:t>BEHAVIORAL</a:t>
            </a:r>
            <a:r>
              <a:rPr spc="-100" dirty="0"/>
              <a:t> </a:t>
            </a:r>
            <a:r>
              <a:rPr dirty="0"/>
              <a:t>DESIGN</a:t>
            </a:r>
          </a:p>
        </p:txBody>
      </p:sp>
      <p:graphicFrame>
        <p:nvGraphicFramePr>
          <p:cNvPr id="3" name="object 3"/>
          <p:cNvGraphicFramePr>
            <a:graphicFrameLocks noGrp="1"/>
          </p:cNvGraphicFramePr>
          <p:nvPr/>
        </p:nvGraphicFramePr>
        <p:xfrm>
          <a:off x="2215004" y="1588179"/>
          <a:ext cx="7715250" cy="4942840"/>
        </p:xfrm>
        <a:graphic>
          <a:graphicData uri="http://schemas.openxmlformats.org/drawingml/2006/table">
            <a:tbl>
              <a:tblPr firstRow="1" bandRow="1">
                <a:tableStyleId>{2D5ABB26-0587-4C30-8999-92F81FD0307C}</a:tableStyleId>
              </a:tblPr>
              <a:tblGrid>
                <a:gridCol w="1514475">
                  <a:extLst>
                    <a:ext uri="{9D8B030D-6E8A-4147-A177-3AD203B41FA5}">
                      <a16:colId xmlns:a16="http://schemas.microsoft.com/office/drawing/2014/main" val="20000"/>
                    </a:ext>
                  </a:extLst>
                </a:gridCol>
                <a:gridCol w="776605">
                  <a:extLst>
                    <a:ext uri="{9D8B030D-6E8A-4147-A177-3AD203B41FA5}">
                      <a16:colId xmlns:a16="http://schemas.microsoft.com/office/drawing/2014/main" val="20001"/>
                    </a:ext>
                  </a:extLst>
                </a:gridCol>
                <a:gridCol w="2009774">
                  <a:extLst>
                    <a:ext uri="{9D8B030D-6E8A-4147-A177-3AD203B41FA5}">
                      <a16:colId xmlns:a16="http://schemas.microsoft.com/office/drawing/2014/main" val="20002"/>
                    </a:ext>
                  </a:extLst>
                </a:gridCol>
                <a:gridCol w="1987550">
                  <a:extLst>
                    <a:ext uri="{9D8B030D-6E8A-4147-A177-3AD203B41FA5}">
                      <a16:colId xmlns:a16="http://schemas.microsoft.com/office/drawing/2014/main" val="20003"/>
                    </a:ext>
                  </a:extLst>
                </a:gridCol>
                <a:gridCol w="1406525">
                  <a:extLst>
                    <a:ext uri="{9D8B030D-6E8A-4147-A177-3AD203B41FA5}">
                      <a16:colId xmlns:a16="http://schemas.microsoft.com/office/drawing/2014/main" val="20004"/>
                    </a:ext>
                  </a:extLst>
                </a:gridCol>
              </a:tblGrid>
              <a:tr h="805555">
                <a:tc>
                  <a:txBody>
                    <a:bodyPr/>
                    <a:lstStyle/>
                    <a:p>
                      <a:pPr>
                        <a:lnSpc>
                          <a:spcPct val="100000"/>
                        </a:lnSpc>
                        <a:spcBef>
                          <a:spcPts val="5"/>
                        </a:spcBef>
                      </a:pPr>
                      <a:endParaRPr sz="1300">
                        <a:latin typeface="Times New Roman"/>
                        <a:cs typeface="Times New Roman"/>
                      </a:endParaRPr>
                    </a:p>
                    <a:p>
                      <a:pPr marL="498475">
                        <a:lnSpc>
                          <a:spcPct val="100000"/>
                        </a:lnSpc>
                      </a:pPr>
                      <a:r>
                        <a:rPr sz="1200" b="1" spc="-5" dirty="0">
                          <a:solidFill>
                            <a:srgbClr val="FFFFFF"/>
                          </a:solidFill>
                          <a:latin typeface="Arial"/>
                          <a:cs typeface="Arial"/>
                        </a:rPr>
                        <a:t>Setting</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b="1" spc="-5" dirty="0">
                          <a:solidFill>
                            <a:srgbClr val="FFFFFF"/>
                          </a:solidFill>
                          <a:latin typeface="Arial"/>
                          <a:cs typeface="Arial"/>
                        </a:rPr>
                        <a:t>State</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b="1" spc="-5" dirty="0">
                          <a:solidFill>
                            <a:srgbClr val="FFFFFF"/>
                          </a:solidFill>
                          <a:latin typeface="Arial"/>
                          <a:cs typeface="Arial"/>
                        </a:rPr>
                        <a:t>Foods</a:t>
                      </a:r>
                      <a:r>
                        <a:rPr sz="1200" b="1" spc="5" dirty="0">
                          <a:solidFill>
                            <a:srgbClr val="FFFFFF"/>
                          </a:solidFill>
                          <a:latin typeface="Arial"/>
                          <a:cs typeface="Arial"/>
                        </a:rPr>
                        <a:t> </a:t>
                      </a:r>
                      <a:r>
                        <a:rPr sz="1200" b="1" spc="-5" dirty="0">
                          <a:solidFill>
                            <a:srgbClr val="FFFFFF"/>
                          </a:solidFill>
                          <a:latin typeface="Arial"/>
                          <a:cs typeface="Arial"/>
                        </a:rPr>
                        <a:t>Impacted</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20"/>
                        </a:spcBef>
                      </a:pPr>
                      <a:endParaRPr sz="1200">
                        <a:latin typeface="Times New Roman"/>
                        <a:cs typeface="Times New Roman"/>
                      </a:endParaRPr>
                    </a:p>
                    <a:p>
                      <a:pPr marL="253365" marR="244475" indent="74295">
                        <a:lnSpc>
                          <a:spcPct val="106700"/>
                        </a:lnSpc>
                      </a:pPr>
                      <a:r>
                        <a:rPr sz="1200" b="1" spc="-5" dirty="0">
                          <a:solidFill>
                            <a:srgbClr val="FFFFFF"/>
                          </a:solidFill>
                          <a:latin typeface="Arial"/>
                          <a:cs typeface="Arial"/>
                        </a:rPr>
                        <a:t>Behavioral Design  Strategy</a:t>
                      </a:r>
                      <a:r>
                        <a:rPr sz="1200" b="1" spc="-65" dirty="0">
                          <a:solidFill>
                            <a:srgbClr val="FFFFFF"/>
                          </a:solidFill>
                          <a:latin typeface="Arial"/>
                          <a:cs typeface="Arial"/>
                        </a:rPr>
                        <a:t> </a:t>
                      </a:r>
                      <a:r>
                        <a:rPr sz="1200" b="1" spc="-5" dirty="0">
                          <a:solidFill>
                            <a:srgbClr val="FFFFFF"/>
                          </a:solidFill>
                          <a:latin typeface="Arial"/>
                          <a:cs typeface="Arial"/>
                        </a:rPr>
                        <a:t>Referenced</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b="1" spc="-5" dirty="0">
                          <a:solidFill>
                            <a:srgbClr val="FFFFFF"/>
                          </a:solidFill>
                          <a:latin typeface="Arial"/>
                          <a:cs typeface="Arial"/>
                        </a:rPr>
                        <a:t>BD</a:t>
                      </a:r>
                      <a:r>
                        <a:rPr sz="1200" b="1" spc="-10" dirty="0">
                          <a:solidFill>
                            <a:srgbClr val="FFFFFF"/>
                          </a:solidFill>
                          <a:latin typeface="Arial"/>
                          <a:cs typeface="Arial"/>
                        </a:rPr>
                        <a:t> </a:t>
                      </a:r>
                      <a:r>
                        <a:rPr sz="1200" b="1" spc="-5" dirty="0">
                          <a:solidFill>
                            <a:srgbClr val="FFFFFF"/>
                          </a:solidFill>
                          <a:latin typeface="Arial"/>
                          <a:cs typeface="Arial"/>
                        </a:rPr>
                        <a:t>Score</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extLst>
                  <a:ext uri="{0D108BD9-81ED-4DB2-BD59-A6C34878D82A}">
                    <a16:rowId xmlns:a16="http://schemas.microsoft.com/office/drawing/2014/main" val="10000"/>
                  </a:ext>
                </a:extLst>
              </a:tr>
              <a:tr h="601913">
                <a:tc>
                  <a:txBody>
                    <a:bodyPr/>
                    <a:lstStyle/>
                    <a:p>
                      <a:pPr>
                        <a:lnSpc>
                          <a:spcPct val="100000"/>
                        </a:lnSpc>
                        <a:spcBef>
                          <a:spcPts val="20"/>
                        </a:spcBef>
                      </a:pPr>
                      <a:endParaRPr sz="1200">
                        <a:latin typeface="Times New Roman"/>
                        <a:cs typeface="Times New Roman"/>
                      </a:endParaRPr>
                    </a:p>
                    <a:p>
                      <a:pPr marL="475615" marR="294640" indent="-132715">
                        <a:lnSpc>
                          <a:spcPct val="106700"/>
                        </a:lnSpc>
                      </a:pPr>
                      <a:r>
                        <a:rPr sz="1200" b="1" spc="-5" dirty="0">
                          <a:solidFill>
                            <a:srgbClr val="FFFFFF"/>
                          </a:solidFill>
                          <a:latin typeface="Arial"/>
                          <a:cs typeface="Arial"/>
                        </a:rPr>
                        <a:t>Lo</a:t>
                      </a:r>
                      <a:r>
                        <a:rPr sz="1200" b="1" dirty="0">
                          <a:solidFill>
                            <a:srgbClr val="FFFFFF"/>
                          </a:solidFill>
                          <a:latin typeface="Arial"/>
                          <a:cs typeface="Arial"/>
                        </a:rPr>
                        <a:t>call</a:t>
                      </a:r>
                      <a:r>
                        <a:rPr sz="1200" b="1" spc="-35" dirty="0">
                          <a:solidFill>
                            <a:srgbClr val="FFFFFF"/>
                          </a:solidFill>
                          <a:latin typeface="Arial"/>
                          <a:cs typeface="Arial"/>
                        </a:rPr>
                        <a:t>y</a:t>
                      </a:r>
                      <a:r>
                        <a:rPr sz="1200" b="1" spc="-5" dirty="0">
                          <a:solidFill>
                            <a:srgbClr val="FFFFFF"/>
                          </a:solidFill>
                          <a:latin typeface="Arial"/>
                          <a:cs typeface="Arial"/>
                        </a:rPr>
                        <a:t>-Run  Prisons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spc="-10" dirty="0">
                          <a:solidFill>
                            <a:srgbClr val="122C41"/>
                          </a:solidFill>
                          <a:latin typeface="Arial"/>
                          <a:cs typeface="Arial"/>
                        </a:rPr>
                        <a:t>CA</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spc="-5" dirty="0">
                          <a:solidFill>
                            <a:srgbClr val="122C41"/>
                          </a:solidFill>
                          <a:latin typeface="Arial"/>
                          <a:cs typeface="Arial"/>
                        </a:rPr>
                        <a:t>Meals</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5"/>
                        </a:spcBef>
                      </a:pPr>
                      <a:endParaRPr sz="1300">
                        <a:latin typeface="Times New Roman"/>
                        <a:cs typeface="Times New Roman"/>
                      </a:endParaRPr>
                    </a:p>
                    <a:p>
                      <a:pPr marL="635" algn="ctr">
                        <a:lnSpc>
                          <a:spcPct val="100000"/>
                        </a:lnSpc>
                      </a:pPr>
                      <a:r>
                        <a:rPr sz="1200" spc="-5" dirty="0">
                          <a:solidFill>
                            <a:srgbClr val="122C41"/>
                          </a:solidFill>
                          <a:latin typeface="Arial"/>
                          <a:cs typeface="Arial"/>
                        </a:rPr>
                        <a:t>--</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dirty="0">
                          <a:solidFill>
                            <a:srgbClr val="122C41"/>
                          </a:solidFill>
                          <a:latin typeface="Arial"/>
                          <a:cs typeface="Arial"/>
                        </a:rPr>
                        <a:t>0</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1"/>
                  </a:ext>
                </a:extLst>
              </a:tr>
              <a:tr h="805554">
                <a:tc>
                  <a:txBody>
                    <a:bodyPr/>
                    <a:lstStyle/>
                    <a:p>
                      <a:pPr>
                        <a:lnSpc>
                          <a:spcPct val="100000"/>
                        </a:lnSpc>
                        <a:spcBef>
                          <a:spcPts val="15"/>
                        </a:spcBef>
                      </a:pPr>
                      <a:endParaRPr sz="1200">
                        <a:latin typeface="Times New Roman"/>
                        <a:cs typeface="Times New Roman"/>
                      </a:endParaRPr>
                    </a:p>
                    <a:p>
                      <a:pPr marL="100965" marR="94615" algn="ctr">
                        <a:lnSpc>
                          <a:spcPct val="107100"/>
                        </a:lnSpc>
                      </a:pPr>
                      <a:r>
                        <a:rPr sz="1200" b="1" spc="-5" dirty="0">
                          <a:solidFill>
                            <a:srgbClr val="FFFFFF"/>
                          </a:solidFill>
                          <a:latin typeface="Arial"/>
                          <a:cs typeface="Arial"/>
                        </a:rPr>
                        <a:t>State</a:t>
                      </a:r>
                      <a:r>
                        <a:rPr sz="1200" b="1" spc="-75" dirty="0">
                          <a:solidFill>
                            <a:srgbClr val="FFFFFF"/>
                          </a:solidFill>
                          <a:latin typeface="Arial"/>
                          <a:cs typeface="Arial"/>
                        </a:rPr>
                        <a:t> </a:t>
                      </a:r>
                      <a:r>
                        <a:rPr sz="1200" b="1" spc="-5" dirty="0">
                          <a:solidFill>
                            <a:srgbClr val="FFFFFF"/>
                          </a:solidFill>
                          <a:latin typeface="Arial"/>
                          <a:cs typeface="Arial"/>
                        </a:rPr>
                        <a:t>Government  Buildings and  Property</a:t>
                      </a:r>
                      <a:endParaRPr sz="12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LA</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marL="635" algn="ctr">
                        <a:lnSpc>
                          <a:spcPct val="100000"/>
                        </a:lnSpc>
                      </a:pPr>
                      <a:r>
                        <a:rPr sz="1200" spc="-15" dirty="0">
                          <a:solidFill>
                            <a:srgbClr val="122C41"/>
                          </a:solidFill>
                          <a:latin typeface="Arial"/>
                          <a:cs typeface="Arial"/>
                        </a:rPr>
                        <a:t>Vending</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Nutrition</a:t>
                      </a:r>
                      <a:r>
                        <a:rPr sz="1200" spc="-30" dirty="0">
                          <a:solidFill>
                            <a:srgbClr val="122C41"/>
                          </a:solidFill>
                          <a:latin typeface="Arial"/>
                          <a:cs typeface="Arial"/>
                        </a:rPr>
                        <a:t> </a:t>
                      </a:r>
                      <a:r>
                        <a:rPr sz="1200" spc="-5" dirty="0">
                          <a:solidFill>
                            <a:srgbClr val="122C41"/>
                          </a:solidFill>
                          <a:latin typeface="Arial"/>
                          <a:cs typeface="Arial"/>
                        </a:rPr>
                        <a:t>labeling</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25%</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901282">
                <a:tc>
                  <a:txBody>
                    <a:bodyPr/>
                    <a:lstStyle/>
                    <a:p>
                      <a:pPr>
                        <a:lnSpc>
                          <a:spcPct val="100000"/>
                        </a:lnSpc>
                        <a:spcBef>
                          <a:spcPts val="20"/>
                        </a:spcBef>
                      </a:pPr>
                      <a:endParaRPr sz="1200">
                        <a:latin typeface="Times New Roman"/>
                        <a:cs typeface="Times New Roman"/>
                      </a:endParaRPr>
                    </a:p>
                    <a:p>
                      <a:pPr marL="363220" marR="355600" indent="111125">
                        <a:lnSpc>
                          <a:spcPct val="106700"/>
                        </a:lnSpc>
                        <a:spcBef>
                          <a:spcPts val="5"/>
                        </a:spcBef>
                      </a:pPr>
                      <a:r>
                        <a:rPr sz="1200" b="1" spc="-5" dirty="0">
                          <a:solidFill>
                            <a:srgbClr val="FFFFFF"/>
                          </a:solidFill>
                          <a:latin typeface="Arial"/>
                          <a:cs typeface="Arial"/>
                        </a:rPr>
                        <a:t>Parks &amp;  R</a:t>
                      </a:r>
                      <a:r>
                        <a:rPr sz="1200" b="1" dirty="0">
                          <a:solidFill>
                            <a:srgbClr val="FFFFFF"/>
                          </a:solidFill>
                          <a:latin typeface="Arial"/>
                          <a:cs typeface="Arial"/>
                        </a:rPr>
                        <a:t>ecre</a:t>
                      </a:r>
                      <a:r>
                        <a:rPr sz="1200" b="1" spc="-10" dirty="0">
                          <a:solidFill>
                            <a:srgbClr val="FFFFFF"/>
                          </a:solidFill>
                          <a:latin typeface="Arial"/>
                          <a:cs typeface="Arial"/>
                        </a:rPr>
                        <a:t>a</a:t>
                      </a:r>
                      <a:r>
                        <a:rPr sz="1200" b="1" spc="-5" dirty="0">
                          <a:solidFill>
                            <a:srgbClr val="FFFFFF"/>
                          </a:solidFill>
                          <a:latin typeface="Arial"/>
                          <a:cs typeface="Arial"/>
                        </a:rPr>
                        <a:t>t</a:t>
                      </a:r>
                      <a:r>
                        <a:rPr sz="1200" b="1" dirty="0">
                          <a:solidFill>
                            <a:srgbClr val="FFFFFF"/>
                          </a:solidFill>
                          <a:latin typeface="Arial"/>
                          <a:cs typeface="Arial"/>
                        </a:rPr>
                        <a:t>i</a:t>
                      </a:r>
                      <a:r>
                        <a:rPr sz="1200" b="1" spc="-5" dirty="0">
                          <a:solidFill>
                            <a:srgbClr val="FFFFFF"/>
                          </a:solidFill>
                          <a:latin typeface="Arial"/>
                          <a:cs typeface="Arial"/>
                        </a:rPr>
                        <a:t>o</a:t>
                      </a:r>
                      <a:r>
                        <a:rPr sz="1200" b="1" dirty="0">
                          <a:solidFill>
                            <a:srgbClr val="FFFFFF"/>
                          </a:solidFill>
                          <a:latin typeface="Arial"/>
                          <a:cs typeface="Arial"/>
                        </a:rPr>
                        <a:t>n</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spc="-10" dirty="0">
                          <a:solidFill>
                            <a:srgbClr val="122C41"/>
                          </a:solidFill>
                          <a:latin typeface="Arial"/>
                          <a:cs typeface="Arial"/>
                        </a:rPr>
                        <a:t>DC</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15" dirty="0">
                          <a:solidFill>
                            <a:srgbClr val="122C41"/>
                          </a:solidFill>
                          <a:latin typeface="Arial"/>
                          <a:cs typeface="Arial"/>
                        </a:rPr>
                        <a:t>Vending </a:t>
                      </a:r>
                      <a:r>
                        <a:rPr sz="1200" spc="-5" dirty="0">
                          <a:solidFill>
                            <a:srgbClr val="122C41"/>
                          </a:solidFill>
                          <a:latin typeface="Arial"/>
                          <a:cs typeface="Arial"/>
                        </a:rPr>
                        <a:t>and</a:t>
                      </a:r>
                      <a:r>
                        <a:rPr sz="1200" spc="-60" dirty="0">
                          <a:solidFill>
                            <a:srgbClr val="122C41"/>
                          </a:solidFill>
                          <a:latin typeface="Arial"/>
                          <a:cs typeface="Arial"/>
                        </a:rPr>
                        <a:t> </a:t>
                      </a:r>
                      <a:r>
                        <a:rPr sz="1200" spc="-5" dirty="0">
                          <a:solidFill>
                            <a:srgbClr val="122C41"/>
                          </a:solidFill>
                          <a:latin typeface="Arial"/>
                          <a:cs typeface="Arial"/>
                        </a:rPr>
                        <a:t>Concessions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50"/>
                        </a:spcBef>
                      </a:pPr>
                      <a:endParaRPr sz="1200">
                        <a:latin typeface="Times New Roman"/>
                        <a:cs typeface="Times New Roman"/>
                      </a:endParaRPr>
                    </a:p>
                    <a:p>
                      <a:pPr marL="413384" marR="130175" indent="-276225">
                        <a:lnSpc>
                          <a:spcPct val="107500"/>
                        </a:lnSpc>
                        <a:spcBef>
                          <a:spcPts val="5"/>
                        </a:spcBef>
                      </a:pPr>
                      <a:r>
                        <a:rPr sz="1200" spc="-5" dirty="0">
                          <a:solidFill>
                            <a:srgbClr val="122C41"/>
                          </a:solidFill>
                          <a:latin typeface="Arial"/>
                          <a:cs typeface="Arial"/>
                        </a:rPr>
                        <a:t>Promotion/Advertisement  </a:t>
                      </a:r>
                      <a:r>
                        <a:rPr sz="1200" dirty="0">
                          <a:solidFill>
                            <a:srgbClr val="122C41"/>
                          </a:solidFill>
                          <a:latin typeface="Arial"/>
                          <a:cs typeface="Arial"/>
                        </a:rPr>
                        <a:t>of </a:t>
                      </a:r>
                      <a:r>
                        <a:rPr sz="1200" spc="-5" dirty="0">
                          <a:solidFill>
                            <a:srgbClr val="122C41"/>
                          </a:solidFill>
                          <a:latin typeface="Arial"/>
                          <a:cs typeface="Arial"/>
                        </a:rPr>
                        <a:t>healthier</a:t>
                      </a:r>
                      <a:r>
                        <a:rPr sz="1200" spc="-55" dirty="0">
                          <a:solidFill>
                            <a:srgbClr val="122C41"/>
                          </a:solidFill>
                          <a:latin typeface="Arial"/>
                          <a:cs typeface="Arial"/>
                        </a:rPr>
                        <a:t> </a:t>
                      </a:r>
                      <a:r>
                        <a:rPr sz="1200" dirty="0">
                          <a:solidFill>
                            <a:srgbClr val="122C41"/>
                          </a:solidFill>
                          <a:latin typeface="Arial"/>
                          <a:cs typeface="Arial"/>
                        </a:rPr>
                        <a:t>items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25%</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3"/>
                  </a:ext>
                </a:extLst>
              </a:tr>
              <a:tr h="805206">
                <a:tc>
                  <a:txBody>
                    <a:bodyPr/>
                    <a:lstStyle/>
                    <a:p>
                      <a:pPr>
                        <a:lnSpc>
                          <a:spcPct val="100000"/>
                        </a:lnSpc>
                        <a:spcBef>
                          <a:spcPts val="20"/>
                        </a:spcBef>
                      </a:pPr>
                      <a:endParaRPr sz="1200">
                        <a:latin typeface="Times New Roman"/>
                        <a:cs typeface="Times New Roman"/>
                      </a:endParaRPr>
                    </a:p>
                    <a:p>
                      <a:pPr marL="449580" marR="194945" indent="-247015">
                        <a:lnSpc>
                          <a:spcPct val="106700"/>
                        </a:lnSpc>
                        <a:spcBef>
                          <a:spcPts val="5"/>
                        </a:spcBef>
                      </a:pPr>
                      <a:r>
                        <a:rPr sz="1200" b="1" spc="-15" dirty="0">
                          <a:solidFill>
                            <a:srgbClr val="FFFFFF"/>
                          </a:solidFill>
                          <a:latin typeface="Arial"/>
                          <a:cs typeface="Arial"/>
                        </a:rPr>
                        <a:t>All </a:t>
                      </a:r>
                      <a:r>
                        <a:rPr sz="1200" b="1" spc="-5" dirty="0">
                          <a:solidFill>
                            <a:srgbClr val="FFFFFF"/>
                          </a:solidFill>
                          <a:latin typeface="Arial"/>
                          <a:cs typeface="Arial"/>
                        </a:rPr>
                        <a:t>government  property</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marL="635" algn="ctr">
                        <a:lnSpc>
                          <a:spcPct val="100000"/>
                        </a:lnSpc>
                      </a:pPr>
                      <a:r>
                        <a:rPr sz="1200" dirty="0">
                          <a:solidFill>
                            <a:srgbClr val="122C41"/>
                          </a:solidFill>
                          <a:latin typeface="Arial"/>
                          <a:cs typeface="Arial"/>
                        </a:rPr>
                        <a:t>OR</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spcBef>
                          <a:spcPts val="20"/>
                        </a:spcBef>
                      </a:pPr>
                      <a:endParaRPr sz="1200">
                        <a:latin typeface="Times New Roman"/>
                        <a:cs typeface="Times New Roman"/>
                      </a:endParaRPr>
                    </a:p>
                    <a:p>
                      <a:pPr marL="364490" marR="316230" indent="321310">
                        <a:lnSpc>
                          <a:spcPct val="106700"/>
                        </a:lnSpc>
                        <a:spcBef>
                          <a:spcPts val="5"/>
                        </a:spcBef>
                      </a:pPr>
                      <a:r>
                        <a:rPr sz="1200" spc="-5" dirty="0">
                          <a:solidFill>
                            <a:srgbClr val="122C41"/>
                          </a:solidFill>
                          <a:latin typeface="Arial"/>
                          <a:cs typeface="Arial"/>
                        </a:rPr>
                        <a:t>All Foods  (vending</a:t>
                      </a:r>
                      <a:r>
                        <a:rPr sz="1200" spc="-65" dirty="0">
                          <a:solidFill>
                            <a:srgbClr val="122C41"/>
                          </a:solidFill>
                          <a:latin typeface="Arial"/>
                          <a:cs typeface="Arial"/>
                        </a:rPr>
                        <a:t> </a:t>
                      </a:r>
                      <a:r>
                        <a:rPr sz="1200" spc="-5" dirty="0">
                          <a:solidFill>
                            <a:srgbClr val="122C41"/>
                          </a:solidFill>
                          <a:latin typeface="Arial"/>
                          <a:cs typeface="Arial"/>
                        </a:rPr>
                        <a:t>machines,</a:t>
                      </a:r>
                      <a:endParaRPr sz="1200">
                        <a:latin typeface="Arial"/>
                        <a:cs typeface="Arial"/>
                      </a:endParaRPr>
                    </a:p>
                    <a:p>
                      <a:pPr marL="238125">
                        <a:lnSpc>
                          <a:spcPct val="100000"/>
                        </a:lnSpc>
                        <a:spcBef>
                          <a:spcPts val="105"/>
                        </a:spcBef>
                      </a:pPr>
                      <a:r>
                        <a:rPr sz="1200" spc="-5" dirty="0">
                          <a:solidFill>
                            <a:srgbClr val="122C41"/>
                          </a:solidFill>
                          <a:latin typeface="Arial"/>
                          <a:cs typeface="Arial"/>
                        </a:rPr>
                        <a:t>cafeterias, snack</a:t>
                      </a:r>
                      <a:r>
                        <a:rPr sz="1200" spc="-45" dirty="0">
                          <a:solidFill>
                            <a:srgbClr val="122C41"/>
                          </a:solidFill>
                          <a:latin typeface="Arial"/>
                          <a:cs typeface="Arial"/>
                        </a:rPr>
                        <a:t> </a:t>
                      </a:r>
                      <a:r>
                        <a:rPr sz="1200" spc="-5" dirty="0">
                          <a:solidFill>
                            <a:srgbClr val="122C41"/>
                          </a:solidFill>
                          <a:latin typeface="Arial"/>
                          <a:cs typeface="Arial"/>
                        </a:rPr>
                        <a:t>bars)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spcBef>
                          <a:spcPts val="5"/>
                        </a:spcBef>
                      </a:pPr>
                      <a:endParaRPr sz="1300">
                        <a:latin typeface="Times New Roman"/>
                        <a:cs typeface="Times New Roman"/>
                      </a:endParaRPr>
                    </a:p>
                    <a:p>
                      <a:pPr marL="635" algn="ctr">
                        <a:lnSpc>
                          <a:spcPct val="100000"/>
                        </a:lnSpc>
                      </a:pPr>
                      <a:r>
                        <a:rPr sz="1200" spc="-5" dirty="0">
                          <a:solidFill>
                            <a:srgbClr val="122C41"/>
                          </a:solidFill>
                          <a:latin typeface="Arial"/>
                          <a:cs typeface="Arial"/>
                        </a:rPr>
                        <a:t>--</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dirty="0">
                          <a:solidFill>
                            <a:srgbClr val="122C41"/>
                          </a:solidFill>
                          <a:latin typeface="Arial"/>
                          <a:cs typeface="Arial"/>
                        </a:rPr>
                        <a:t>0</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1010217">
                <a:tc>
                  <a:txBody>
                    <a:bodyPr/>
                    <a:lstStyle/>
                    <a:p>
                      <a:pPr>
                        <a:lnSpc>
                          <a:spcPct val="100000"/>
                        </a:lnSpc>
                        <a:spcBef>
                          <a:spcPts val="20"/>
                        </a:spcBef>
                      </a:pPr>
                      <a:endParaRPr sz="1200">
                        <a:latin typeface="Times New Roman"/>
                        <a:cs typeface="Times New Roman"/>
                      </a:endParaRPr>
                    </a:p>
                    <a:p>
                      <a:pPr marL="170815" marR="163195" algn="ctr">
                        <a:lnSpc>
                          <a:spcPct val="106900"/>
                        </a:lnSpc>
                      </a:pPr>
                      <a:r>
                        <a:rPr sz="1200" b="1" i="1" spc="-5" dirty="0">
                          <a:solidFill>
                            <a:srgbClr val="FFFFFF"/>
                          </a:solidFill>
                          <a:latin typeface="Arial"/>
                          <a:cs typeface="Arial"/>
                        </a:rPr>
                        <a:t>Foods</a:t>
                      </a:r>
                      <a:r>
                        <a:rPr sz="1200" b="1" i="1" spc="-45" dirty="0">
                          <a:solidFill>
                            <a:srgbClr val="FFFFFF"/>
                          </a:solidFill>
                          <a:latin typeface="Arial"/>
                          <a:cs typeface="Arial"/>
                        </a:rPr>
                        <a:t> </a:t>
                      </a:r>
                      <a:r>
                        <a:rPr sz="1200" b="1" i="1" spc="-5" dirty="0">
                          <a:solidFill>
                            <a:srgbClr val="FFFFFF"/>
                          </a:solidFill>
                          <a:latin typeface="Arial"/>
                          <a:cs typeface="Arial"/>
                        </a:rPr>
                        <a:t>Procured  </a:t>
                      </a:r>
                      <a:r>
                        <a:rPr sz="1200" b="1" spc="-5" dirty="0">
                          <a:solidFill>
                            <a:srgbClr val="FFFFFF"/>
                          </a:solidFill>
                          <a:latin typeface="Arial"/>
                          <a:cs typeface="Arial"/>
                        </a:rPr>
                        <a:t>on state </a:t>
                      </a:r>
                      <a:r>
                        <a:rPr sz="1200" b="1" dirty="0">
                          <a:solidFill>
                            <a:srgbClr val="FFFFFF"/>
                          </a:solidFill>
                          <a:latin typeface="Arial"/>
                          <a:cs typeface="Arial"/>
                        </a:rPr>
                        <a:t>owned  </a:t>
                      </a:r>
                      <a:r>
                        <a:rPr sz="1200" b="1" spc="-5" dirty="0">
                          <a:solidFill>
                            <a:srgbClr val="FFFFFF"/>
                          </a:solidFill>
                          <a:latin typeface="Arial"/>
                          <a:cs typeface="Arial"/>
                        </a:rPr>
                        <a:t>and operated  property</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dirty="0">
                          <a:solidFill>
                            <a:srgbClr val="122C41"/>
                          </a:solidFill>
                          <a:latin typeface="Arial"/>
                          <a:cs typeface="Arial"/>
                        </a:rPr>
                        <a:t>VT</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marL="635" algn="ctr">
                        <a:lnSpc>
                          <a:spcPct val="100000"/>
                        </a:lnSpc>
                      </a:pPr>
                      <a:r>
                        <a:rPr sz="1200" spc="-5" dirty="0">
                          <a:solidFill>
                            <a:srgbClr val="122C41"/>
                          </a:solidFill>
                          <a:latin typeface="Arial"/>
                          <a:cs typeface="Arial"/>
                        </a:rPr>
                        <a:t>All Foods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Nutrition</a:t>
                      </a:r>
                      <a:r>
                        <a:rPr sz="1200" spc="-30" dirty="0">
                          <a:solidFill>
                            <a:srgbClr val="122C41"/>
                          </a:solidFill>
                          <a:latin typeface="Arial"/>
                          <a:cs typeface="Arial"/>
                        </a:rPr>
                        <a:t> </a:t>
                      </a:r>
                      <a:r>
                        <a:rPr sz="1200" spc="-5" dirty="0">
                          <a:solidFill>
                            <a:srgbClr val="122C41"/>
                          </a:solidFill>
                          <a:latin typeface="Arial"/>
                          <a:cs typeface="Arial"/>
                        </a:rPr>
                        <a:t>labeling</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25%</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39179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1021333"/>
            <a:ext cx="10927080" cy="513715"/>
          </a:xfrm>
          <a:prstGeom prst="rect">
            <a:avLst/>
          </a:prstGeom>
        </p:spPr>
        <p:txBody>
          <a:bodyPr vert="horz" wrap="square" lIns="0" tIns="13335" rIns="0" bIns="0" rtlCol="0">
            <a:spAutoFit/>
          </a:bodyPr>
          <a:lstStyle/>
          <a:p>
            <a:pPr marL="12700">
              <a:lnSpc>
                <a:spcPct val="100000"/>
              </a:lnSpc>
              <a:spcBef>
                <a:spcPts val="105"/>
              </a:spcBef>
            </a:pPr>
            <a:r>
              <a:rPr dirty="0"/>
              <a:t>FSG POLICY </a:t>
            </a:r>
            <a:r>
              <a:rPr spc="-10" dirty="0"/>
              <a:t>SURVEILLANCE </a:t>
            </a:r>
            <a:r>
              <a:rPr dirty="0"/>
              <a:t>RESULTS:</a:t>
            </a:r>
            <a:r>
              <a:rPr spc="-380" dirty="0"/>
              <a:t> </a:t>
            </a:r>
            <a:r>
              <a:rPr spc="-10" dirty="0"/>
              <a:t>IMPLEMENTATION</a:t>
            </a:r>
          </a:p>
        </p:txBody>
      </p:sp>
      <p:sp>
        <p:nvSpPr>
          <p:cNvPr id="3" name="object 3"/>
          <p:cNvSpPr txBox="1"/>
          <p:nvPr/>
        </p:nvSpPr>
        <p:spPr>
          <a:xfrm>
            <a:off x="654634" y="2034457"/>
            <a:ext cx="10727055" cy="4013200"/>
          </a:xfrm>
          <a:prstGeom prst="rect">
            <a:avLst/>
          </a:prstGeom>
        </p:spPr>
        <p:txBody>
          <a:bodyPr vert="horz" wrap="square" lIns="0" tIns="161925" rIns="0" bIns="0" rtlCol="0">
            <a:spAutoFit/>
          </a:bodyPr>
          <a:lstStyle/>
          <a:p>
            <a:pPr marL="318770" marR="0" lvl="0" indent="-306705" algn="l" defTabSz="914400" rtl="0" eaLnBrk="1" fontAlgn="auto" latinLnBrk="0" hangingPunct="1">
              <a:lnSpc>
                <a:spcPct val="100000"/>
              </a:lnSpc>
              <a:spcBef>
                <a:spcPts val="1275"/>
              </a:spcBef>
              <a:spcAft>
                <a:spcPts val="0"/>
              </a:spcAft>
              <a:buClr>
                <a:srgbClr val="007A7C"/>
              </a:buClr>
              <a:buSzPct val="91666"/>
              <a:buFont typeface="Arial"/>
              <a:buChar char="•"/>
              <a:tabLst>
                <a:tab pos="318770" algn="l"/>
                <a:tab pos="319405"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Each law </a:t>
            </a:r>
            <a:r>
              <a:rPr kumimoji="0" sz="2400" b="0" i="0" u="none" strike="noStrike" kern="1200" cap="none" spc="0" normalizeH="0" baseline="0" noProof="0" dirty="0">
                <a:ln>
                  <a:noFill/>
                </a:ln>
                <a:solidFill>
                  <a:srgbClr val="122C41"/>
                </a:solidFill>
                <a:effectLst/>
                <a:uLnTx/>
                <a:uFillTx/>
                <a:latin typeface="Gadugi"/>
                <a:ea typeface="+mn-ea"/>
                <a:cs typeface="Gadugi"/>
              </a:rPr>
              <a:t>was </a:t>
            </a:r>
            <a:r>
              <a:rPr kumimoji="0" sz="2400" b="0" i="0" u="none" strike="noStrike" kern="1200" cap="none" spc="-10" normalizeH="0" baseline="0" noProof="0" dirty="0">
                <a:ln>
                  <a:noFill/>
                </a:ln>
                <a:solidFill>
                  <a:srgbClr val="122C41"/>
                </a:solidFill>
                <a:effectLst/>
                <a:uLnTx/>
                <a:uFillTx/>
                <a:latin typeface="Gadugi"/>
                <a:ea typeface="+mn-ea"/>
                <a:cs typeface="Gadugi"/>
              </a:rPr>
              <a:t>scored </a:t>
            </a:r>
            <a:r>
              <a:rPr kumimoji="0" sz="2400" b="0" i="0" u="none" strike="noStrike" kern="1200" cap="none" spc="-5" normalizeH="0" baseline="0" noProof="0" dirty="0">
                <a:ln>
                  <a:noFill/>
                </a:ln>
                <a:solidFill>
                  <a:srgbClr val="122C41"/>
                </a:solidFill>
                <a:effectLst/>
                <a:uLnTx/>
                <a:uFillTx/>
                <a:latin typeface="Gadugi"/>
                <a:ea typeface="+mn-ea"/>
                <a:cs typeface="Gadugi"/>
              </a:rPr>
              <a:t>on six elements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implementation</a:t>
            </a:r>
            <a:r>
              <a:rPr kumimoji="0" sz="2400" b="0" i="0" u="none" strike="noStrike" kern="1200" cap="none" spc="135" normalizeH="0" baseline="0" noProof="0" dirty="0">
                <a:ln>
                  <a:noFill/>
                </a:ln>
                <a:solidFill>
                  <a:srgbClr val="122C41"/>
                </a:solidFill>
                <a:effectLst/>
                <a:uLnTx/>
                <a:uFillTx/>
                <a:latin typeface="Gadugi"/>
                <a:ea typeface="+mn-ea"/>
                <a:cs typeface="Gadugi"/>
              </a:rPr>
              <a:t> </a:t>
            </a:r>
            <a:r>
              <a:rPr kumimoji="0" sz="2400" b="0" i="0" u="none" strike="noStrike" kern="1200" cap="none" spc="10" normalizeH="0" baseline="0" noProof="0" dirty="0">
                <a:ln>
                  <a:noFill/>
                </a:ln>
                <a:solidFill>
                  <a:srgbClr val="122C41"/>
                </a:solidFill>
                <a:effectLst/>
                <a:uLnTx/>
                <a:uFillTx/>
                <a:latin typeface="Gadugi"/>
                <a:ea typeface="+mn-ea"/>
                <a:cs typeface="Gadugi"/>
              </a:rPr>
              <a:t>support</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175"/>
              </a:spcBef>
              <a:spcAft>
                <a:spcPts val="0"/>
              </a:spcAft>
              <a:buClr>
                <a:srgbClr val="007A7C"/>
              </a:buClr>
              <a:buSzPct val="91666"/>
              <a:buFont typeface="Arial"/>
              <a:buChar char="•"/>
              <a:tabLst>
                <a:tab pos="318770" algn="l"/>
                <a:tab pos="319405" algn="l"/>
              </a:tabLst>
              <a:defRPr/>
            </a:pPr>
            <a:r>
              <a:rPr kumimoji="0" sz="2400" b="0" i="0" u="none" strike="noStrike" kern="1200" cap="none" spc="-15" normalizeH="0" baseline="0" noProof="0" dirty="0">
                <a:ln>
                  <a:noFill/>
                </a:ln>
                <a:solidFill>
                  <a:srgbClr val="122C41"/>
                </a:solidFill>
                <a:effectLst/>
                <a:uLnTx/>
                <a:uFillTx/>
                <a:latin typeface="Gadugi"/>
                <a:ea typeface="+mn-ea"/>
                <a:cs typeface="Gadugi"/>
              </a:rPr>
              <a:t>FSG </a:t>
            </a:r>
            <a:r>
              <a:rPr kumimoji="0" sz="2400" b="0" i="0" u="none" strike="noStrike" kern="1200" cap="none" spc="-70" normalizeH="0" baseline="0" noProof="0" dirty="0">
                <a:ln>
                  <a:noFill/>
                </a:ln>
                <a:solidFill>
                  <a:srgbClr val="122C41"/>
                </a:solidFill>
                <a:effectLst/>
                <a:uLnTx/>
                <a:uFillTx/>
                <a:latin typeface="Gadugi"/>
                <a:ea typeface="+mn-ea"/>
                <a:cs typeface="Gadugi"/>
              </a:rPr>
              <a:t>Tool’s </a:t>
            </a:r>
            <a:r>
              <a:rPr kumimoji="0" sz="2400" b="0" i="0" u="none" strike="noStrike" kern="1200" cap="none" spc="-5" normalizeH="0" baseline="0" noProof="0" dirty="0">
                <a:ln>
                  <a:noFill/>
                </a:ln>
                <a:solidFill>
                  <a:srgbClr val="122C41"/>
                </a:solidFill>
                <a:effectLst/>
                <a:uLnTx/>
                <a:uFillTx/>
                <a:latin typeface="Gadugi"/>
                <a:ea typeface="+mn-ea"/>
                <a:cs typeface="Gadugi"/>
              </a:rPr>
              <a:t>six implementation </a:t>
            </a:r>
            <a:r>
              <a:rPr kumimoji="0" sz="2400" b="0" i="0" u="none" strike="noStrike" kern="1200" cap="none" spc="10" normalizeH="0" baseline="0" noProof="0" dirty="0">
                <a:ln>
                  <a:noFill/>
                </a:ln>
                <a:solidFill>
                  <a:srgbClr val="122C41"/>
                </a:solidFill>
                <a:effectLst/>
                <a:uLnTx/>
                <a:uFillTx/>
                <a:latin typeface="Gadugi"/>
                <a:ea typeface="+mn-ea"/>
                <a:cs typeface="Gadugi"/>
              </a:rPr>
              <a:t>support</a:t>
            </a:r>
            <a:r>
              <a:rPr kumimoji="0" sz="2400" b="0" i="0" u="none" strike="noStrike" kern="1200" cap="none" spc="155" normalizeH="0" baseline="0" noProof="0" dirty="0">
                <a:ln>
                  <a:noFill/>
                </a:ln>
                <a:solidFill>
                  <a:srgbClr val="122C41"/>
                </a:solidFill>
                <a:effectLst/>
                <a:uLnTx/>
                <a:uFillTx/>
                <a:latin typeface="Gadugi"/>
                <a:ea typeface="+mn-ea"/>
                <a:cs typeface="Gadugi"/>
              </a:rPr>
              <a:t> </a:t>
            </a:r>
            <a:r>
              <a:rPr kumimoji="0" sz="2400" b="0" i="0" u="none" strike="noStrike" kern="1200" cap="none" spc="-5" normalizeH="0" baseline="0" noProof="0" dirty="0">
                <a:ln>
                  <a:noFill/>
                </a:ln>
                <a:solidFill>
                  <a:srgbClr val="122C41"/>
                </a:solidFill>
                <a:effectLst/>
                <a:uLnTx/>
                <a:uFillTx/>
                <a:latin typeface="Gadugi"/>
                <a:ea typeface="+mn-ea"/>
                <a:cs typeface="Gadugi"/>
              </a:rPr>
              <a:t>elements:</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5"/>
              </a:spcBef>
              <a:spcAft>
                <a:spcPts val="0"/>
              </a:spcAft>
              <a:buClr>
                <a:srgbClr val="007A7C"/>
              </a:buClr>
              <a:buSzPct val="90000"/>
              <a:buFont typeface="Arial"/>
              <a:buChar char="•"/>
              <a:tabLst>
                <a:tab pos="641985" algn="l"/>
                <a:tab pos="64262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naming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0" normalizeH="0" baseline="0" noProof="0" dirty="0">
                <a:ln>
                  <a:noFill/>
                </a:ln>
                <a:solidFill>
                  <a:srgbClr val="122C41"/>
                </a:solidFill>
                <a:effectLst/>
                <a:uLnTx/>
                <a:uFillTx/>
                <a:latin typeface="Gadugi"/>
                <a:ea typeface="+mn-ea"/>
                <a:cs typeface="Gadugi"/>
              </a:rPr>
              <a:t>a </a:t>
            </a:r>
            <a:r>
              <a:rPr kumimoji="0" sz="2000" b="0" i="0" u="none" strike="noStrike" kern="1200" cap="none" spc="-5" normalizeH="0" baseline="0" noProof="0" dirty="0">
                <a:ln>
                  <a:noFill/>
                </a:ln>
                <a:solidFill>
                  <a:srgbClr val="122C41"/>
                </a:solidFill>
                <a:effectLst/>
                <a:uLnTx/>
                <a:uFillTx/>
                <a:latin typeface="Gadugi"/>
                <a:ea typeface="+mn-ea"/>
                <a:cs typeface="Gadugi"/>
              </a:rPr>
              <a:t>government body to oversee</a:t>
            </a:r>
            <a:r>
              <a:rPr kumimoji="0" sz="2000" b="0" i="0" u="none" strike="noStrike" kern="1200" cap="none" spc="1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implementation,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Arial"/>
              <a:buChar char="•"/>
              <a:tabLst>
                <a:tab pos="641985" algn="l"/>
                <a:tab pos="64262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authorization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5" normalizeH="0" baseline="0" noProof="0" dirty="0">
                <a:ln>
                  <a:noFill/>
                </a:ln>
                <a:solidFill>
                  <a:srgbClr val="122C41"/>
                </a:solidFill>
                <a:effectLst/>
                <a:uLnTx/>
                <a:uFillTx/>
                <a:latin typeface="Gadugi"/>
                <a:ea typeface="+mn-ea"/>
                <a:cs typeface="Gadugi"/>
              </a:rPr>
              <a:t>compliance</a:t>
            </a:r>
            <a:r>
              <a:rPr kumimoji="0" sz="2000" b="0" i="0" u="none" strike="noStrike" kern="1200" cap="none" spc="-1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checks,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Arial"/>
              <a:buChar char="•"/>
              <a:tabLst>
                <a:tab pos="641985" algn="l"/>
                <a:tab pos="64262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requirement to </a:t>
            </a:r>
            <a:r>
              <a:rPr kumimoji="0" sz="2000" b="0" i="0" u="none" strike="noStrike" kern="1200" cap="none" spc="0" normalizeH="0" baseline="0" noProof="0" dirty="0">
                <a:ln>
                  <a:noFill/>
                </a:ln>
                <a:solidFill>
                  <a:srgbClr val="122C41"/>
                </a:solidFill>
                <a:effectLst/>
                <a:uLnTx/>
                <a:uFillTx/>
                <a:latin typeface="Gadugi"/>
                <a:ea typeface="+mn-ea"/>
                <a:cs typeface="Gadugi"/>
              </a:rPr>
              <a:t>conduct </a:t>
            </a:r>
            <a:r>
              <a:rPr kumimoji="0" sz="2000" b="0" i="0" u="none" strike="noStrike" kern="1200" cap="none" spc="-5" normalizeH="0" baseline="0" noProof="0" dirty="0">
                <a:ln>
                  <a:noFill/>
                </a:ln>
                <a:solidFill>
                  <a:srgbClr val="122C41"/>
                </a:solidFill>
                <a:effectLst/>
                <a:uLnTx/>
                <a:uFillTx/>
                <a:latin typeface="Gadugi"/>
                <a:ea typeface="+mn-ea"/>
                <a:cs typeface="Gadugi"/>
              </a:rPr>
              <a:t>employee </a:t>
            </a:r>
            <a:r>
              <a:rPr kumimoji="0" sz="2000" b="0" i="0" u="none" strike="noStrike" kern="1200" cap="none" spc="0" normalizeH="0" baseline="0" noProof="0" dirty="0">
                <a:ln>
                  <a:noFill/>
                </a:ln>
                <a:solidFill>
                  <a:srgbClr val="122C41"/>
                </a:solidFill>
                <a:effectLst/>
                <a:uLnTx/>
                <a:uFillTx/>
                <a:latin typeface="Gadugi"/>
                <a:ea typeface="+mn-ea"/>
                <a:cs typeface="Gadugi"/>
              </a:rPr>
              <a:t>or </a:t>
            </a:r>
            <a:r>
              <a:rPr kumimoji="0" sz="2000" b="0" i="0" u="none" strike="noStrike" kern="1200" cap="none" spc="-5" normalizeH="0" baseline="0" noProof="0" dirty="0">
                <a:ln>
                  <a:noFill/>
                </a:ln>
                <a:solidFill>
                  <a:srgbClr val="122C41"/>
                </a:solidFill>
                <a:effectLst/>
                <a:uLnTx/>
                <a:uFillTx/>
                <a:latin typeface="Gadugi"/>
                <a:ea typeface="+mn-ea"/>
                <a:cs typeface="Gadugi"/>
              </a:rPr>
              <a:t>vendor </a:t>
            </a:r>
            <a:r>
              <a:rPr kumimoji="0" sz="2000" b="0" i="0" u="none" strike="noStrike" kern="1200" cap="none" spc="0" normalizeH="0" baseline="0" noProof="0" dirty="0">
                <a:ln>
                  <a:noFill/>
                </a:ln>
                <a:solidFill>
                  <a:srgbClr val="122C41"/>
                </a:solidFill>
                <a:effectLst/>
                <a:uLnTx/>
                <a:uFillTx/>
                <a:latin typeface="Gadugi"/>
                <a:ea typeface="+mn-ea"/>
                <a:cs typeface="Gadugi"/>
              </a:rPr>
              <a:t>food </a:t>
            </a:r>
            <a:r>
              <a:rPr kumimoji="0" sz="2000" b="0" i="0" u="none" strike="noStrike" kern="1200" cap="none" spc="-5" normalizeH="0" baseline="0" noProof="0" dirty="0">
                <a:ln>
                  <a:noFill/>
                </a:ln>
                <a:solidFill>
                  <a:srgbClr val="122C41"/>
                </a:solidFill>
                <a:effectLst/>
                <a:uLnTx/>
                <a:uFillTx/>
                <a:latin typeface="Gadugi"/>
                <a:ea typeface="+mn-ea"/>
                <a:cs typeface="Gadugi"/>
              </a:rPr>
              <a:t>standards</a:t>
            </a:r>
            <a:r>
              <a:rPr kumimoji="0" sz="2000" b="0" i="0" u="none" strike="noStrike" kern="1200" cap="none" spc="10"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training,</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Arial"/>
              <a:buChar char="•"/>
              <a:tabLst>
                <a:tab pos="641985" algn="l"/>
                <a:tab pos="64262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requirement to </a:t>
            </a:r>
            <a:r>
              <a:rPr kumimoji="0" sz="2000" b="0" i="0" u="none" strike="noStrike" kern="1200" cap="none" spc="-10" normalizeH="0" baseline="0" noProof="0" dirty="0">
                <a:ln>
                  <a:noFill/>
                </a:ln>
                <a:solidFill>
                  <a:srgbClr val="122C41"/>
                </a:solidFill>
                <a:effectLst/>
                <a:uLnTx/>
                <a:uFillTx/>
                <a:latin typeface="Gadugi"/>
                <a:ea typeface="+mn-ea"/>
                <a:cs typeface="Gadugi"/>
              </a:rPr>
              <a:t>review </a:t>
            </a:r>
            <a:r>
              <a:rPr kumimoji="0" sz="2000" b="0" i="0" u="none" strike="noStrike" kern="1200" cap="none" spc="0" normalizeH="0" baseline="0" noProof="0" dirty="0">
                <a:ln>
                  <a:noFill/>
                </a:ln>
                <a:solidFill>
                  <a:srgbClr val="122C41"/>
                </a:solidFill>
                <a:effectLst/>
                <a:uLnTx/>
                <a:uFillTx/>
                <a:latin typeface="Gadugi"/>
                <a:ea typeface="+mn-ea"/>
                <a:cs typeface="Gadugi"/>
              </a:rPr>
              <a:t>nutrition </a:t>
            </a:r>
            <a:r>
              <a:rPr kumimoji="0" sz="2000" b="0" i="0" u="none" strike="noStrike" kern="1200" cap="none" spc="-5" normalizeH="0" baseline="0" noProof="0" dirty="0">
                <a:ln>
                  <a:noFill/>
                </a:ln>
                <a:solidFill>
                  <a:srgbClr val="122C41"/>
                </a:solidFill>
                <a:effectLst/>
                <a:uLnTx/>
                <a:uFillTx/>
                <a:latin typeface="Gadugi"/>
                <a:ea typeface="+mn-ea"/>
                <a:cs typeface="Gadugi"/>
              </a:rPr>
              <a:t>standards</a:t>
            </a:r>
            <a:r>
              <a:rPr kumimoji="0" sz="2000" b="0" i="0" u="none" strike="noStrike" kern="1200" cap="none" spc="30" normalizeH="0" baseline="0" noProof="0" dirty="0">
                <a:ln>
                  <a:noFill/>
                </a:ln>
                <a:solidFill>
                  <a:srgbClr val="122C41"/>
                </a:solidFill>
                <a:effectLst/>
                <a:uLnTx/>
                <a:uFillTx/>
                <a:latin typeface="Gadugi"/>
                <a:ea typeface="+mn-ea"/>
                <a:cs typeface="Gadugi"/>
              </a:rPr>
              <a:t> </a:t>
            </a:r>
            <a:r>
              <a:rPr kumimoji="0" sz="2000" b="0" i="0" u="none" strike="noStrike" kern="1200" cap="none" spc="-10" normalizeH="0" baseline="0" noProof="0" dirty="0">
                <a:ln>
                  <a:noFill/>
                </a:ln>
                <a:solidFill>
                  <a:srgbClr val="122C41"/>
                </a:solidFill>
                <a:effectLst/>
                <a:uLnTx/>
                <a:uFillTx/>
                <a:latin typeface="Gadugi"/>
                <a:ea typeface="+mn-ea"/>
                <a:cs typeface="Gadugi"/>
              </a:rPr>
              <a:t>post-implementation,</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5080" lvl="1" indent="-304800" algn="l" defTabSz="914400" rtl="0" eaLnBrk="1" fontAlgn="auto" latinLnBrk="0" hangingPunct="1">
              <a:lnSpc>
                <a:spcPct val="100000"/>
              </a:lnSpc>
              <a:spcBef>
                <a:spcPts val="1080"/>
              </a:spcBef>
              <a:spcAft>
                <a:spcPts val="0"/>
              </a:spcAft>
              <a:buClr>
                <a:srgbClr val="007A7C"/>
              </a:buClr>
              <a:buSzPct val="90000"/>
              <a:buFont typeface="Arial"/>
              <a:buChar char="•"/>
              <a:tabLst>
                <a:tab pos="641985" algn="l"/>
                <a:tab pos="642620"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requirement to ensure </a:t>
            </a:r>
            <a:r>
              <a:rPr kumimoji="0" sz="2000" b="0" i="0" u="none" strike="noStrike" kern="1200" cap="none" spc="0" normalizeH="0" baseline="0" noProof="0" dirty="0">
                <a:ln>
                  <a:noFill/>
                </a:ln>
                <a:solidFill>
                  <a:srgbClr val="122C41"/>
                </a:solidFill>
                <a:effectLst/>
                <a:uLnTx/>
                <a:uFillTx/>
                <a:latin typeface="Gadugi"/>
                <a:ea typeface="+mn-ea"/>
                <a:cs typeface="Gadugi"/>
              </a:rPr>
              <a:t>that a </a:t>
            </a:r>
            <a:r>
              <a:rPr kumimoji="0" sz="2000" b="0" i="0" u="none" strike="noStrike" kern="1200" cap="none" spc="-5" normalizeH="0" baseline="0" noProof="0" dirty="0">
                <a:ln>
                  <a:noFill/>
                </a:ln>
                <a:solidFill>
                  <a:srgbClr val="122C41"/>
                </a:solidFill>
                <a:effectLst/>
                <a:uLnTx/>
                <a:uFillTx/>
                <a:latin typeface="Gadugi"/>
                <a:ea typeface="+mn-ea"/>
                <a:cs typeface="Gadugi"/>
              </a:rPr>
              <a:t>specific percentage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0" normalizeH="0" baseline="0" noProof="0" dirty="0">
                <a:ln>
                  <a:noFill/>
                </a:ln>
                <a:solidFill>
                  <a:srgbClr val="122C41"/>
                </a:solidFill>
                <a:effectLst/>
                <a:uLnTx/>
                <a:uFillTx/>
                <a:latin typeface="Gadugi"/>
                <a:ea typeface="+mn-ea"/>
                <a:cs typeface="Gadugi"/>
              </a:rPr>
              <a:t>foods or </a:t>
            </a:r>
            <a:r>
              <a:rPr kumimoji="0" sz="2000" b="0" i="0" u="none" strike="noStrike" kern="1200" cap="none" spc="-5" normalizeH="0" baseline="0" noProof="0" dirty="0">
                <a:ln>
                  <a:noFill/>
                </a:ln>
                <a:solidFill>
                  <a:srgbClr val="122C41"/>
                </a:solidFill>
                <a:effectLst/>
                <a:uLnTx/>
                <a:uFillTx/>
                <a:latin typeface="Gadugi"/>
                <a:ea typeface="+mn-ea"/>
                <a:cs typeface="Gadugi"/>
              </a:rPr>
              <a:t>beverages meet </a:t>
            </a:r>
            <a:r>
              <a:rPr kumimoji="0" sz="2000" b="0" i="0" u="none" strike="noStrike" kern="1200" cap="none" spc="0" normalizeH="0" baseline="0" noProof="0" dirty="0">
                <a:ln>
                  <a:noFill/>
                </a:ln>
                <a:solidFill>
                  <a:srgbClr val="122C41"/>
                </a:solidFill>
                <a:effectLst/>
                <a:uLnTx/>
                <a:uFillTx/>
                <a:latin typeface="Gadugi"/>
                <a:ea typeface="+mn-ea"/>
                <a:cs typeface="Gadugi"/>
              </a:rPr>
              <a:t>the nutrition  </a:t>
            </a:r>
            <a:r>
              <a:rPr kumimoji="0" sz="2000" b="0" i="0" u="none" strike="noStrike" kern="1200" cap="none" spc="-5" normalizeH="0" baseline="0" noProof="0" dirty="0">
                <a:ln>
                  <a:noFill/>
                </a:ln>
                <a:solidFill>
                  <a:srgbClr val="122C41"/>
                </a:solidFill>
                <a:effectLst/>
                <a:uLnTx/>
                <a:uFillTx/>
                <a:latin typeface="Gadugi"/>
                <a:ea typeface="+mn-ea"/>
                <a:cs typeface="Gadugi"/>
              </a:rPr>
              <a:t>standard,</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1080"/>
              </a:spcBef>
              <a:spcAft>
                <a:spcPts val="0"/>
              </a:spcAft>
              <a:buClr>
                <a:srgbClr val="007A7C"/>
              </a:buClr>
              <a:buSzPct val="90000"/>
              <a:buFont typeface="Arial"/>
              <a:buChar char="•"/>
              <a:tabLst>
                <a:tab pos="641985" algn="l"/>
                <a:tab pos="642620"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authorization </a:t>
            </a:r>
            <a:r>
              <a:rPr kumimoji="0" sz="2000" b="0" i="0" u="none" strike="noStrike" kern="1200" cap="none" spc="-20" normalizeH="0" baseline="0" noProof="0" dirty="0">
                <a:ln>
                  <a:noFill/>
                </a:ln>
                <a:solidFill>
                  <a:srgbClr val="122C41"/>
                </a:solidFill>
                <a:effectLst/>
                <a:uLnTx/>
                <a:uFillTx/>
                <a:latin typeface="Gadugi"/>
                <a:ea typeface="+mn-ea"/>
                <a:cs typeface="Gadugi"/>
              </a:rPr>
              <a:t>of </a:t>
            </a:r>
            <a:r>
              <a:rPr kumimoji="0" sz="2000" b="0" i="0" u="none" strike="noStrike" kern="1200" cap="none" spc="0" normalizeH="0" baseline="0" noProof="0" dirty="0">
                <a:ln>
                  <a:noFill/>
                </a:ln>
                <a:solidFill>
                  <a:srgbClr val="122C41"/>
                </a:solidFill>
                <a:effectLst/>
                <a:uLnTx/>
                <a:uFillTx/>
                <a:latin typeface="Gadugi"/>
                <a:ea typeface="+mn-ea"/>
                <a:cs typeface="Gadugi"/>
              </a:rPr>
              <a:t>funding </a:t>
            </a:r>
            <a:r>
              <a:rPr kumimoji="0" sz="2000" b="0" i="0" u="none" strike="noStrike" kern="1200" cap="none" spc="-5" normalizeH="0" baseline="0" noProof="0" dirty="0">
                <a:ln>
                  <a:noFill/>
                </a:ln>
                <a:solidFill>
                  <a:srgbClr val="122C41"/>
                </a:solidFill>
                <a:effectLst/>
                <a:uLnTx/>
                <a:uFillTx/>
                <a:latin typeface="Gadugi"/>
                <a:ea typeface="+mn-ea"/>
                <a:cs typeface="Gadugi"/>
              </a:rPr>
              <a:t>to </a:t>
            </a:r>
            <a:r>
              <a:rPr kumimoji="0" sz="2000" b="0" i="0" u="none" strike="noStrike" kern="1200" cap="none" spc="5" normalizeH="0" baseline="0" noProof="0" dirty="0">
                <a:ln>
                  <a:noFill/>
                </a:ln>
                <a:solidFill>
                  <a:srgbClr val="122C41"/>
                </a:solidFill>
                <a:effectLst/>
                <a:uLnTx/>
                <a:uFillTx/>
                <a:latin typeface="Gadugi"/>
                <a:ea typeface="+mn-ea"/>
                <a:cs typeface="Gadugi"/>
              </a:rPr>
              <a:t>support </a:t>
            </a:r>
            <a:r>
              <a:rPr kumimoji="0" sz="2000" b="0" i="0" u="none" strike="noStrike" kern="1200" cap="none" spc="-5" normalizeH="0" baseline="0" noProof="0" dirty="0">
                <a:ln>
                  <a:noFill/>
                </a:ln>
                <a:solidFill>
                  <a:srgbClr val="122C41"/>
                </a:solidFill>
                <a:effectLst/>
                <a:uLnTx/>
                <a:uFillTx/>
                <a:latin typeface="Gadugi"/>
                <a:ea typeface="+mn-ea"/>
                <a:cs typeface="Gadugi"/>
              </a:rPr>
              <a:t>policy</a:t>
            </a:r>
            <a:r>
              <a:rPr kumimoji="0" sz="2000" b="0" i="0" u="none" strike="noStrike" kern="1200" cap="none" spc="-4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implementation.</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371764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711252"/>
            <a:ext cx="3257550" cy="467995"/>
          </a:xfrm>
          <a:prstGeom prst="rect">
            <a:avLst/>
          </a:prstGeom>
        </p:spPr>
        <p:txBody>
          <a:bodyPr vert="horz" wrap="square" lIns="0" tIns="13335" rIns="0" bIns="0" rtlCol="0">
            <a:spAutoFit/>
          </a:bodyPr>
          <a:lstStyle/>
          <a:p>
            <a:pPr marL="12700">
              <a:lnSpc>
                <a:spcPct val="100000"/>
              </a:lnSpc>
              <a:spcBef>
                <a:spcPts val="105"/>
              </a:spcBef>
            </a:pPr>
            <a:r>
              <a:rPr sz="2900" spc="-10" dirty="0"/>
              <a:t>IMPLEMENTATION</a:t>
            </a:r>
            <a:endParaRPr sz="2900"/>
          </a:p>
        </p:txBody>
      </p:sp>
      <p:graphicFrame>
        <p:nvGraphicFramePr>
          <p:cNvPr id="3" name="object 3"/>
          <p:cNvGraphicFramePr>
            <a:graphicFrameLocks noGrp="1"/>
          </p:cNvGraphicFramePr>
          <p:nvPr/>
        </p:nvGraphicFramePr>
        <p:xfrm>
          <a:off x="2236257" y="1217474"/>
          <a:ext cx="7693657" cy="5341629"/>
        </p:xfrm>
        <a:graphic>
          <a:graphicData uri="http://schemas.openxmlformats.org/drawingml/2006/table">
            <a:tbl>
              <a:tblPr firstRow="1" bandRow="1">
                <a:tableStyleId>{2D5ABB26-0587-4C30-8999-92F81FD0307C}</a:tableStyleId>
              </a:tblPr>
              <a:tblGrid>
                <a:gridCol w="1514475">
                  <a:extLst>
                    <a:ext uri="{9D8B030D-6E8A-4147-A177-3AD203B41FA5}">
                      <a16:colId xmlns:a16="http://schemas.microsoft.com/office/drawing/2014/main" val="20000"/>
                    </a:ext>
                  </a:extLst>
                </a:gridCol>
                <a:gridCol w="694689">
                  <a:extLst>
                    <a:ext uri="{9D8B030D-6E8A-4147-A177-3AD203B41FA5}">
                      <a16:colId xmlns:a16="http://schemas.microsoft.com/office/drawing/2014/main" val="20001"/>
                    </a:ext>
                  </a:extLst>
                </a:gridCol>
                <a:gridCol w="1828164">
                  <a:extLst>
                    <a:ext uri="{9D8B030D-6E8A-4147-A177-3AD203B41FA5}">
                      <a16:colId xmlns:a16="http://schemas.microsoft.com/office/drawing/2014/main" val="20002"/>
                    </a:ext>
                  </a:extLst>
                </a:gridCol>
                <a:gridCol w="2250440">
                  <a:extLst>
                    <a:ext uri="{9D8B030D-6E8A-4147-A177-3AD203B41FA5}">
                      <a16:colId xmlns:a16="http://schemas.microsoft.com/office/drawing/2014/main" val="20003"/>
                    </a:ext>
                  </a:extLst>
                </a:gridCol>
                <a:gridCol w="1405889">
                  <a:extLst>
                    <a:ext uri="{9D8B030D-6E8A-4147-A177-3AD203B41FA5}">
                      <a16:colId xmlns:a16="http://schemas.microsoft.com/office/drawing/2014/main" val="20004"/>
                    </a:ext>
                  </a:extLst>
                </a:gridCol>
              </a:tblGrid>
              <a:tr h="805554">
                <a:tc>
                  <a:txBody>
                    <a:bodyPr/>
                    <a:lstStyle/>
                    <a:p>
                      <a:pPr>
                        <a:lnSpc>
                          <a:spcPct val="100000"/>
                        </a:lnSpc>
                        <a:spcBef>
                          <a:spcPts val="5"/>
                        </a:spcBef>
                      </a:pPr>
                      <a:endParaRPr sz="1300">
                        <a:latin typeface="Times New Roman"/>
                        <a:cs typeface="Times New Roman"/>
                      </a:endParaRPr>
                    </a:p>
                    <a:p>
                      <a:pPr marL="498475">
                        <a:lnSpc>
                          <a:spcPct val="100000"/>
                        </a:lnSpc>
                      </a:pPr>
                      <a:r>
                        <a:rPr sz="1200" b="1" spc="-5" dirty="0">
                          <a:solidFill>
                            <a:srgbClr val="FFFFFF"/>
                          </a:solidFill>
                          <a:latin typeface="Arial"/>
                          <a:cs typeface="Arial"/>
                        </a:rPr>
                        <a:t>Setting</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b="1" spc="-5" dirty="0">
                          <a:solidFill>
                            <a:srgbClr val="FFFFFF"/>
                          </a:solidFill>
                          <a:latin typeface="Arial"/>
                          <a:cs typeface="Arial"/>
                        </a:rPr>
                        <a:t>State</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b="1" spc="-5" dirty="0">
                          <a:solidFill>
                            <a:srgbClr val="FFFFFF"/>
                          </a:solidFill>
                          <a:latin typeface="Arial"/>
                          <a:cs typeface="Arial"/>
                        </a:rPr>
                        <a:t>Foods</a:t>
                      </a:r>
                      <a:r>
                        <a:rPr sz="1200" b="1" spc="5" dirty="0">
                          <a:solidFill>
                            <a:srgbClr val="FFFFFF"/>
                          </a:solidFill>
                          <a:latin typeface="Arial"/>
                          <a:cs typeface="Arial"/>
                        </a:rPr>
                        <a:t> </a:t>
                      </a:r>
                      <a:r>
                        <a:rPr sz="1200" b="1" spc="-5" dirty="0">
                          <a:solidFill>
                            <a:srgbClr val="FFFFFF"/>
                          </a:solidFill>
                          <a:latin typeface="Arial"/>
                          <a:cs typeface="Arial"/>
                        </a:rPr>
                        <a:t>Impacted</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20"/>
                        </a:spcBef>
                      </a:pPr>
                      <a:endParaRPr sz="1200">
                        <a:latin typeface="Times New Roman"/>
                        <a:cs typeface="Times New Roman"/>
                      </a:endParaRPr>
                    </a:p>
                    <a:p>
                      <a:pPr marL="708660" marR="225425" indent="-472440">
                        <a:lnSpc>
                          <a:spcPct val="106700"/>
                        </a:lnSpc>
                      </a:pPr>
                      <a:r>
                        <a:rPr sz="1200" b="1" spc="-5" dirty="0">
                          <a:solidFill>
                            <a:srgbClr val="FFFFFF"/>
                          </a:solidFill>
                          <a:latin typeface="Arial"/>
                          <a:cs typeface="Arial"/>
                        </a:rPr>
                        <a:t>Implementation Strategy  Referenced</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tc>
                  <a:txBody>
                    <a:bodyPr/>
                    <a:lstStyle/>
                    <a:p>
                      <a:pPr>
                        <a:lnSpc>
                          <a:spcPct val="100000"/>
                        </a:lnSpc>
                        <a:spcBef>
                          <a:spcPts val="20"/>
                        </a:spcBef>
                      </a:pPr>
                      <a:endParaRPr sz="1200">
                        <a:latin typeface="Times New Roman"/>
                        <a:cs typeface="Times New Roman"/>
                      </a:endParaRPr>
                    </a:p>
                    <a:p>
                      <a:pPr marL="489584" marR="131445" indent="-350520">
                        <a:lnSpc>
                          <a:spcPct val="106700"/>
                        </a:lnSpc>
                      </a:pPr>
                      <a:r>
                        <a:rPr sz="1200" b="1" dirty="0">
                          <a:solidFill>
                            <a:srgbClr val="FFFFFF"/>
                          </a:solidFill>
                          <a:latin typeface="Arial"/>
                          <a:cs typeface="Arial"/>
                        </a:rPr>
                        <a:t>Im</a:t>
                      </a:r>
                      <a:r>
                        <a:rPr sz="1200" b="1" spc="-5" dirty="0">
                          <a:solidFill>
                            <a:srgbClr val="FFFFFF"/>
                          </a:solidFill>
                          <a:latin typeface="Arial"/>
                          <a:cs typeface="Arial"/>
                        </a:rPr>
                        <a:t>p</a:t>
                      </a:r>
                      <a:r>
                        <a:rPr sz="1200" b="1" dirty="0">
                          <a:solidFill>
                            <a:srgbClr val="FFFFFF"/>
                          </a:solidFill>
                          <a:latin typeface="Arial"/>
                          <a:cs typeface="Arial"/>
                        </a:rPr>
                        <a:t>leme</a:t>
                      </a:r>
                      <a:r>
                        <a:rPr sz="1200" b="1" spc="-5" dirty="0">
                          <a:solidFill>
                            <a:srgbClr val="FFFFFF"/>
                          </a:solidFill>
                          <a:latin typeface="Arial"/>
                          <a:cs typeface="Arial"/>
                        </a:rPr>
                        <a:t>nt</a:t>
                      </a:r>
                      <a:r>
                        <a:rPr sz="1200" b="1" dirty="0">
                          <a:solidFill>
                            <a:srgbClr val="FFFFFF"/>
                          </a:solidFill>
                          <a:latin typeface="Arial"/>
                          <a:cs typeface="Arial"/>
                        </a:rPr>
                        <a:t>a</a:t>
                      </a:r>
                      <a:r>
                        <a:rPr sz="1200" b="1" spc="-5" dirty="0">
                          <a:solidFill>
                            <a:srgbClr val="FFFFFF"/>
                          </a:solidFill>
                          <a:latin typeface="Arial"/>
                          <a:cs typeface="Arial"/>
                        </a:rPr>
                        <a:t>t</a:t>
                      </a:r>
                      <a:r>
                        <a:rPr sz="1200" b="1" dirty="0">
                          <a:solidFill>
                            <a:srgbClr val="FFFFFF"/>
                          </a:solidFill>
                          <a:latin typeface="Arial"/>
                          <a:cs typeface="Arial"/>
                        </a:rPr>
                        <a:t>i</a:t>
                      </a:r>
                      <a:r>
                        <a:rPr sz="1200" b="1" spc="-5" dirty="0">
                          <a:solidFill>
                            <a:srgbClr val="FFFFFF"/>
                          </a:solidFill>
                          <a:latin typeface="Arial"/>
                          <a:cs typeface="Arial"/>
                        </a:rPr>
                        <a:t>on  Score</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22C41"/>
                    </a:solidFill>
                  </a:tcPr>
                </a:tc>
                <a:extLst>
                  <a:ext uri="{0D108BD9-81ED-4DB2-BD59-A6C34878D82A}">
                    <a16:rowId xmlns:a16="http://schemas.microsoft.com/office/drawing/2014/main" val="10000"/>
                  </a:ext>
                </a:extLst>
              </a:tr>
              <a:tr h="601913">
                <a:tc>
                  <a:txBody>
                    <a:bodyPr/>
                    <a:lstStyle/>
                    <a:p>
                      <a:pPr>
                        <a:lnSpc>
                          <a:spcPct val="100000"/>
                        </a:lnSpc>
                        <a:spcBef>
                          <a:spcPts val="20"/>
                        </a:spcBef>
                      </a:pPr>
                      <a:endParaRPr sz="1200">
                        <a:latin typeface="Times New Roman"/>
                        <a:cs typeface="Times New Roman"/>
                      </a:endParaRPr>
                    </a:p>
                    <a:p>
                      <a:pPr marL="475615" marR="294640" indent="-132715">
                        <a:lnSpc>
                          <a:spcPct val="106700"/>
                        </a:lnSpc>
                      </a:pPr>
                      <a:r>
                        <a:rPr sz="1200" b="1" spc="-5" dirty="0">
                          <a:solidFill>
                            <a:srgbClr val="FFFFFF"/>
                          </a:solidFill>
                          <a:latin typeface="Arial"/>
                          <a:cs typeface="Arial"/>
                        </a:rPr>
                        <a:t>Lo</a:t>
                      </a:r>
                      <a:r>
                        <a:rPr sz="1200" b="1" dirty="0">
                          <a:solidFill>
                            <a:srgbClr val="FFFFFF"/>
                          </a:solidFill>
                          <a:latin typeface="Arial"/>
                          <a:cs typeface="Arial"/>
                        </a:rPr>
                        <a:t>call</a:t>
                      </a:r>
                      <a:r>
                        <a:rPr sz="1200" b="1" spc="-35" dirty="0">
                          <a:solidFill>
                            <a:srgbClr val="FFFFFF"/>
                          </a:solidFill>
                          <a:latin typeface="Arial"/>
                          <a:cs typeface="Arial"/>
                        </a:rPr>
                        <a:t>y</a:t>
                      </a:r>
                      <a:r>
                        <a:rPr sz="1200" b="1" spc="-5" dirty="0">
                          <a:solidFill>
                            <a:srgbClr val="FFFFFF"/>
                          </a:solidFill>
                          <a:latin typeface="Arial"/>
                          <a:cs typeface="Arial"/>
                        </a:rPr>
                        <a:t>-Run  Prisons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spc="-10" dirty="0">
                          <a:solidFill>
                            <a:srgbClr val="122C41"/>
                          </a:solidFill>
                          <a:latin typeface="Arial"/>
                          <a:cs typeface="Arial"/>
                        </a:rPr>
                        <a:t>CA</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spc="-5" dirty="0">
                          <a:solidFill>
                            <a:srgbClr val="122C41"/>
                          </a:solidFill>
                          <a:latin typeface="Arial"/>
                          <a:cs typeface="Arial"/>
                        </a:rPr>
                        <a:t>Meals</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5"/>
                        </a:spcBef>
                      </a:pPr>
                      <a:endParaRPr sz="1300">
                        <a:latin typeface="Times New Roman"/>
                        <a:cs typeface="Times New Roman"/>
                      </a:endParaRPr>
                    </a:p>
                    <a:p>
                      <a:pPr algn="ctr">
                        <a:lnSpc>
                          <a:spcPct val="100000"/>
                        </a:lnSpc>
                      </a:pPr>
                      <a:r>
                        <a:rPr sz="1200" dirty="0">
                          <a:solidFill>
                            <a:srgbClr val="122C41"/>
                          </a:solidFill>
                          <a:latin typeface="Arial"/>
                          <a:cs typeface="Arial"/>
                        </a:rPr>
                        <a:t>named </a:t>
                      </a:r>
                      <a:r>
                        <a:rPr sz="1200" spc="-5" dirty="0">
                          <a:solidFill>
                            <a:srgbClr val="122C41"/>
                          </a:solidFill>
                          <a:latin typeface="Arial"/>
                          <a:cs typeface="Arial"/>
                        </a:rPr>
                        <a:t>implementation</a:t>
                      </a:r>
                      <a:r>
                        <a:rPr sz="1200" spc="-105" dirty="0">
                          <a:solidFill>
                            <a:srgbClr val="122C41"/>
                          </a:solidFill>
                          <a:latin typeface="Arial"/>
                          <a:cs typeface="Arial"/>
                        </a:rPr>
                        <a:t> </a:t>
                      </a:r>
                      <a:r>
                        <a:rPr sz="1200" spc="-5" dirty="0">
                          <a:solidFill>
                            <a:srgbClr val="122C41"/>
                          </a:solidFill>
                          <a:latin typeface="Arial"/>
                          <a:cs typeface="Arial"/>
                        </a:rPr>
                        <a:t>lead</a:t>
                      </a:r>
                      <a:endParaRPr sz="1200">
                        <a:latin typeface="Arial"/>
                        <a:cs typeface="Arial"/>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45"/>
                        </a:spcBef>
                      </a:pPr>
                      <a:endParaRPr sz="1150">
                        <a:latin typeface="Times New Roman"/>
                        <a:cs typeface="Times New Roman"/>
                      </a:endParaRPr>
                    </a:p>
                    <a:p>
                      <a:pPr marL="581025">
                        <a:lnSpc>
                          <a:spcPct val="100000"/>
                        </a:lnSpc>
                        <a:spcBef>
                          <a:spcPts val="5"/>
                        </a:spcBef>
                      </a:pPr>
                      <a:r>
                        <a:rPr sz="1100" dirty="0">
                          <a:solidFill>
                            <a:srgbClr val="122C41"/>
                          </a:solidFill>
                          <a:latin typeface="Calibri"/>
                          <a:cs typeface="Calibri"/>
                        </a:rPr>
                        <a:t>17%</a:t>
                      </a:r>
                      <a:endParaRPr sz="1100">
                        <a:latin typeface="Calibri"/>
                        <a:cs typeface="Calibri"/>
                      </a:endParaRPr>
                    </a:p>
                  </a:txBody>
                  <a:tcPr marL="0" marR="0" marT="57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1"/>
                  </a:ext>
                </a:extLst>
              </a:tr>
              <a:tr h="805554">
                <a:tc>
                  <a:txBody>
                    <a:bodyPr/>
                    <a:lstStyle/>
                    <a:p>
                      <a:pPr>
                        <a:lnSpc>
                          <a:spcPct val="100000"/>
                        </a:lnSpc>
                        <a:spcBef>
                          <a:spcPts val="15"/>
                        </a:spcBef>
                      </a:pPr>
                      <a:endParaRPr sz="1200">
                        <a:latin typeface="Times New Roman"/>
                        <a:cs typeface="Times New Roman"/>
                      </a:endParaRPr>
                    </a:p>
                    <a:p>
                      <a:pPr marL="100965" marR="94615" algn="ctr">
                        <a:lnSpc>
                          <a:spcPct val="107100"/>
                        </a:lnSpc>
                      </a:pPr>
                      <a:r>
                        <a:rPr sz="1200" b="1" spc="-5" dirty="0">
                          <a:solidFill>
                            <a:srgbClr val="FFFFFF"/>
                          </a:solidFill>
                          <a:latin typeface="Arial"/>
                          <a:cs typeface="Arial"/>
                        </a:rPr>
                        <a:t>State</a:t>
                      </a:r>
                      <a:r>
                        <a:rPr sz="1200" b="1" spc="-75" dirty="0">
                          <a:solidFill>
                            <a:srgbClr val="FFFFFF"/>
                          </a:solidFill>
                          <a:latin typeface="Arial"/>
                          <a:cs typeface="Arial"/>
                        </a:rPr>
                        <a:t> </a:t>
                      </a:r>
                      <a:r>
                        <a:rPr sz="1200" b="1" spc="-5" dirty="0">
                          <a:solidFill>
                            <a:srgbClr val="FFFFFF"/>
                          </a:solidFill>
                          <a:latin typeface="Arial"/>
                          <a:cs typeface="Arial"/>
                        </a:rPr>
                        <a:t>Government  Buildings and  Property</a:t>
                      </a:r>
                      <a:endParaRPr sz="12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5" dirty="0">
                          <a:solidFill>
                            <a:srgbClr val="122C41"/>
                          </a:solidFill>
                          <a:latin typeface="Arial"/>
                          <a:cs typeface="Arial"/>
                        </a:rPr>
                        <a:t>LA</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spc="-15" dirty="0">
                          <a:solidFill>
                            <a:srgbClr val="122C41"/>
                          </a:solidFill>
                          <a:latin typeface="Arial"/>
                          <a:cs typeface="Arial"/>
                        </a:rPr>
                        <a:t>Vending</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algn="ctr">
                        <a:lnSpc>
                          <a:spcPct val="100000"/>
                        </a:lnSpc>
                      </a:pPr>
                      <a:r>
                        <a:rPr sz="1200" dirty="0">
                          <a:solidFill>
                            <a:srgbClr val="122C41"/>
                          </a:solidFill>
                          <a:latin typeface="Arial"/>
                          <a:cs typeface="Arial"/>
                        </a:rPr>
                        <a:t>named </a:t>
                      </a:r>
                      <a:r>
                        <a:rPr sz="1200" spc="-5" dirty="0">
                          <a:solidFill>
                            <a:srgbClr val="122C41"/>
                          </a:solidFill>
                          <a:latin typeface="Arial"/>
                          <a:cs typeface="Arial"/>
                        </a:rPr>
                        <a:t>a implementation</a:t>
                      </a:r>
                      <a:r>
                        <a:rPr sz="1200" spc="-90" dirty="0">
                          <a:solidFill>
                            <a:srgbClr val="122C41"/>
                          </a:solidFill>
                          <a:latin typeface="Arial"/>
                          <a:cs typeface="Arial"/>
                        </a:rPr>
                        <a:t> </a:t>
                      </a:r>
                      <a:r>
                        <a:rPr sz="1200" spc="-5" dirty="0">
                          <a:solidFill>
                            <a:srgbClr val="122C41"/>
                          </a:solidFill>
                          <a:latin typeface="Arial"/>
                          <a:cs typeface="Arial"/>
                        </a:rPr>
                        <a:t>lead</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100">
                        <a:latin typeface="Times New Roman"/>
                        <a:cs typeface="Times New Roman"/>
                      </a:endParaRPr>
                    </a:p>
                    <a:p>
                      <a:pPr>
                        <a:lnSpc>
                          <a:spcPct val="100000"/>
                        </a:lnSpc>
                        <a:spcBef>
                          <a:spcPts val="25"/>
                        </a:spcBef>
                      </a:pPr>
                      <a:endParaRPr sz="1300">
                        <a:latin typeface="Times New Roman"/>
                        <a:cs typeface="Times New Roman"/>
                      </a:endParaRPr>
                    </a:p>
                    <a:p>
                      <a:pPr marL="581025">
                        <a:lnSpc>
                          <a:spcPct val="100000"/>
                        </a:lnSpc>
                      </a:pPr>
                      <a:r>
                        <a:rPr sz="1100" dirty="0">
                          <a:solidFill>
                            <a:srgbClr val="122C41"/>
                          </a:solidFill>
                          <a:latin typeface="Calibri"/>
                          <a:cs typeface="Calibri"/>
                        </a:rPr>
                        <a:t>17%</a:t>
                      </a:r>
                      <a:endParaRPr sz="11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964375">
                <a:tc>
                  <a:txBody>
                    <a:bodyPr/>
                    <a:lstStyle/>
                    <a:p>
                      <a:pPr>
                        <a:lnSpc>
                          <a:spcPct val="100000"/>
                        </a:lnSpc>
                        <a:spcBef>
                          <a:spcPts val="20"/>
                        </a:spcBef>
                      </a:pPr>
                      <a:endParaRPr sz="1200">
                        <a:latin typeface="Times New Roman"/>
                        <a:cs typeface="Times New Roman"/>
                      </a:endParaRPr>
                    </a:p>
                    <a:p>
                      <a:pPr marL="363220" marR="355600" indent="111125">
                        <a:lnSpc>
                          <a:spcPct val="106700"/>
                        </a:lnSpc>
                      </a:pPr>
                      <a:r>
                        <a:rPr sz="1200" b="1" spc="-5" dirty="0">
                          <a:solidFill>
                            <a:srgbClr val="FFFFFF"/>
                          </a:solidFill>
                          <a:latin typeface="Arial"/>
                          <a:cs typeface="Arial"/>
                        </a:rPr>
                        <a:t>Parks &amp;  R</a:t>
                      </a:r>
                      <a:r>
                        <a:rPr sz="1200" b="1" dirty="0">
                          <a:solidFill>
                            <a:srgbClr val="FFFFFF"/>
                          </a:solidFill>
                          <a:latin typeface="Arial"/>
                          <a:cs typeface="Arial"/>
                        </a:rPr>
                        <a:t>ecre</a:t>
                      </a:r>
                      <a:r>
                        <a:rPr sz="1200" b="1" spc="-10" dirty="0">
                          <a:solidFill>
                            <a:srgbClr val="FFFFFF"/>
                          </a:solidFill>
                          <a:latin typeface="Arial"/>
                          <a:cs typeface="Arial"/>
                        </a:rPr>
                        <a:t>a</a:t>
                      </a:r>
                      <a:r>
                        <a:rPr sz="1200" b="1" spc="-5" dirty="0">
                          <a:solidFill>
                            <a:srgbClr val="FFFFFF"/>
                          </a:solidFill>
                          <a:latin typeface="Arial"/>
                          <a:cs typeface="Arial"/>
                        </a:rPr>
                        <a:t>t</a:t>
                      </a:r>
                      <a:r>
                        <a:rPr sz="1200" b="1" dirty="0">
                          <a:solidFill>
                            <a:srgbClr val="FFFFFF"/>
                          </a:solidFill>
                          <a:latin typeface="Arial"/>
                          <a:cs typeface="Arial"/>
                        </a:rPr>
                        <a:t>i</a:t>
                      </a:r>
                      <a:r>
                        <a:rPr sz="1200" b="1" spc="-5" dirty="0">
                          <a:solidFill>
                            <a:srgbClr val="FFFFFF"/>
                          </a:solidFill>
                          <a:latin typeface="Arial"/>
                          <a:cs typeface="Arial"/>
                        </a:rPr>
                        <a:t>o</a:t>
                      </a:r>
                      <a:r>
                        <a:rPr sz="1200" b="1" dirty="0">
                          <a:solidFill>
                            <a:srgbClr val="FFFFFF"/>
                          </a:solidFill>
                          <a:latin typeface="Arial"/>
                          <a:cs typeface="Arial"/>
                        </a:rPr>
                        <a:t>n</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spcBef>
                          <a:spcPts val="5"/>
                        </a:spcBef>
                      </a:pPr>
                      <a:endParaRPr sz="1300">
                        <a:latin typeface="Times New Roman"/>
                        <a:cs typeface="Times New Roman"/>
                      </a:endParaRPr>
                    </a:p>
                    <a:p>
                      <a:pPr marL="635" algn="ctr">
                        <a:lnSpc>
                          <a:spcPct val="100000"/>
                        </a:lnSpc>
                      </a:pPr>
                      <a:r>
                        <a:rPr sz="1200" spc="-10" dirty="0">
                          <a:solidFill>
                            <a:srgbClr val="122C41"/>
                          </a:solidFill>
                          <a:latin typeface="Arial"/>
                          <a:cs typeface="Arial"/>
                        </a:rPr>
                        <a:t>DC</a:t>
                      </a:r>
                      <a:endParaRPr sz="1200">
                        <a:latin typeface="Arial"/>
                        <a:cs typeface="Arial"/>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20"/>
                        </a:spcBef>
                      </a:pPr>
                      <a:endParaRPr sz="1200">
                        <a:latin typeface="Times New Roman"/>
                        <a:cs typeface="Times New Roman"/>
                      </a:endParaRPr>
                    </a:p>
                    <a:p>
                      <a:pPr marL="477520" marR="469900" indent="13335">
                        <a:lnSpc>
                          <a:spcPct val="106700"/>
                        </a:lnSpc>
                      </a:pPr>
                      <a:r>
                        <a:rPr sz="1200" spc="-15" dirty="0">
                          <a:solidFill>
                            <a:srgbClr val="122C41"/>
                          </a:solidFill>
                          <a:latin typeface="Arial"/>
                          <a:cs typeface="Arial"/>
                        </a:rPr>
                        <a:t>Vending </a:t>
                      </a:r>
                      <a:r>
                        <a:rPr sz="1200" spc="-5" dirty="0">
                          <a:solidFill>
                            <a:srgbClr val="122C41"/>
                          </a:solidFill>
                          <a:latin typeface="Arial"/>
                          <a:cs typeface="Arial"/>
                        </a:rPr>
                        <a:t>and  C</a:t>
                      </a:r>
                      <a:r>
                        <a:rPr sz="1200" dirty="0">
                          <a:solidFill>
                            <a:srgbClr val="122C41"/>
                          </a:solidFill>
                          <a:latin typeface="Arial"/>
                          <a:cs typeface="Arial"/>
                        </a:rPr>
                        <a:t>oncess</a:t>
                      </a:r>
                      <a:r>
                        <a:rPr sz="1200" spc="-5" dirty="0">
                          <a:solidFill>
                            <a:srgbClr val="122C41"/>
                          </a:solidFill>
                          <a:latin typeface="Arial"/>
                          <a:cs typeface="Arial"/>
                        </a:rPr>
                        <a:t>i</a:t>
                      </a:r>
                      <a:r>
                        <a:rPr sz="1200" dirty="0">
                          <a:solidFill>
                            <a:srgbClr val="122C41"/>
                          </a:solidFill>
                          <a:latin typeface="Arial"/>
                          <a:cs typeface="Arial"/>
                        </a:rPr>
                        <a:t>o</a:t>
                      </a:r>
                      <a:r>
                        <a:rPr sz="1200" spc="-10" dirty="0">
                          <a:solidFill>
                            <a:srgbClr val="122C41"/>
                          </a:solidFill>
                          <a:latin typeface="Arial"/>
                          <a:cs typeface="Arial"/>
                        </a:rPr>
                        <a:t>n</a:t>
                      </a:r>
                      <a:r>
                        <a:rPr sz="1200" dirty="0">
                          <a:solidFill>
                            <a:srgbClr val="122C41"/>
                          </a:solidFill>
                          <a:latin typeface="Arial"/>
                          <a:cs typeface="Arial"/>
                        </a:rPr>
                        <a:t>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15"/>
                        </a:spcBef>
                      </a:pPr>
                      <a:endParaRPr sz="1200">
                        <a:latin typeface="Times New Roman"/>
                        <a:cs typeface="Times New Roman"/>
                      </a:endParaRPr>
                    </a:p>
                    <a:p>
                      <a:pPr marL="70485" marR="63500" indent="-1270" algn="ctr">
                        <a:lnSpc>
                          <a:spcPct val="107100"/>
                        </a:lnSpc>
                      </a:pPr>
                      <a:r>
                        <a:rPr sz="1200" dirty="0">
                          <a:solidFill>
                            <a:srgbClr val="122C41"/>
                          </a:solidFill>
                          <a:latin typeface="Arial"/>
                          <a:cs typeface="Arial"/>
                        </a:rPr>
                        <a:t>named </a:t>
                      </a:r>
                      <a:r>
                        <a:rPr sz="1200" spc="-5" dirty="0">
                          <a:solidFill>
                            <a:srgbClr val="122C41"/>
                          </a:solidFill>
                          <a:latin typeface="Arial"/>
                          <a:cs typeface="Arial"/>
                        </a:rPr>
                        <a:t>a implementation lead;  100% </a:t>
                      </a:r>
                      <a:r>
                        <a:rPr sz="1200" dirty="0">
                          <a:solidFill>
                            <a:srgbClr val="122C41"/>
                          </a:solidFill>
                          <a:latin typeface="Arial"/>
                          <a:cs typeface="Arial"/>
                        </a:rPr>
                        <a:t>of </a:t>
                      </a:r>
                      <a:r>
                        <a:rPr sz="1200" spc="-5" dirty="0">
                          <a:solidFill>
                            <a:srgbClr val="122C41"/>
                          </a:solidFill>
                          <a:latin typeface="Arial"/>
                          <a:cs typeface="Arial"/>
                        </a:rPr>
                        <a:t>foods </a:t>
                      </a:r>
                      <a:r>
                        <a:rPr sz="1200" dirty="0">
                          <a:solidFill>
                            <a:srgbClr val="122C41"/>
                          </a:solidFill>
                          <a:latin typeface="Arial"/>
                          <a:cs typeface="Arial"/>
                        </a:rPr>
                        <a:t>to meet</a:t>
                      </a:r>
                      <a:r>
                        <a:rPr sz="1200" spc="-95" dirty="0">
                          <a:solidFill>
                            <a:srgbClr val="122C41"/>
                          </a:solidFill>
                          <a:latin typeface="Arial"/>
                          <a:cs typeface="Arial"/>
                        </a:rPr>
                        <a:t> </a:t>
                      </a:r>
                      <a:r>
                        <a:rPr sz="1200" spc="-5" dirty="0">
                          <a:solidFill>
                            <a:srgbClr val="122C41"/>
                          </a:solidFill>
                          <a:latin typeface="Arial"/>
                          <a:cs typeface="Arial"/>
                        </a:rPr>
                        <a:t>nutrition  standards</a:t>
                      </a:r>
                      <a:endParaRPr sz="12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100">
                        <a:latin typeface="Times New Roman"/>
                        <a:cs typeface="Times New Roman"/>
                      </a:endParaRPr>
                    </a:p>
                    <a:p>
                      <a:pPr>
                        <a:lnSpc>
                          <a:spcPct val="100000"/>
                        </a:lnSpc>
                        <a:spcBef>
                          <a:spcPts val="25"/>
                        </a:spcBef>
                      </a:pPr>
                      <a:endParaRPr sz="1300">
                        <a:latin typeface="Times New Roman"/>
                        <a:cs typeface="Times New Roman"/>
                      </a:endParaRPr>
                    </a:p>
                    <a:p>
                      <a:pPr marL="581025">
                        <a:lnSpc>
                          <a:spcPct val="100000"/>
                        </a:lnSpc>
                      </a:pPr>
                      <a:r>
                        <a:rPr sz="1100" dirty="0">
                          <a:solidFill>
                            <a:srgbClr val="122C41"/>
                          </a:solidFill>
                          <a:latin typeface="Calibri"/>
                          <a:cs typeface="Calibri"/>
                        </a:rPr>
                        <a:t>33%</a:t>
                      </a:r>
                      <a:endParaRPr sz="11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3"/>
                  </a:ext>
                </a:extLst>
              </a:tr>
              <a:tr h="805206">
                <a:tc>
                  <a:txBody>
                    <a:bodyPr/>
                    <a:lstStyle/>
                    <a:p>
                      <a:pPr>
                        <a:lnSpc>
                          <a:spcPct val="100000"/>
                        </a:lnSpc>
                        <a:spcBef>
                          <a:spcPts val="20"/>
                        </a:spcBef>
                      </a:pPr>
                      <a:endParaRPr sz="1200">
                        <a:latin typeface="Times New Roman"/>
                        <a:cs typeface="Times New Roman"/>
                      </a:endParaRPr>
                    </a:p>
                    <a:p>
                      <a:pPr marL="449580" marR="194945" indent="-247015">
                        <a:lnSpc>
                          <a:spcPct val="106700"/>
                        </a:lnSpc>
                      </a:pPr>
                      <a:r>
                        <a:rPr sz="1200" b="1" spc="-15" dirty="0">
                          <a:solidFill>
                            <a:srgbClr val="FFFFFF"/>
                          </a:solidFill>
                          <a:latin typeface="Arial"/>
                          <a:cs typeface="Arial"/>
                        </a:rPr>
                        <a:t>All </a:t>
                      </a:r>
                      <a:r>
                        <a:rPr sz="1200" b="1" spc="-5" dirty="0">
                          <a:solidFill>
                            <a:srgbClr val="FFFFFF"/>
                          </a:solidFill>
                          <a:latin typeface="Arial"/>
                          <a:cs typeface="Arial"/>
                        </a:rPr>
                        <a:t>government  property</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spcBef>
                          <a:spcPts val="45"/>
                        </a:spcBef>
                      </a:pPr>
                      <a:endParaRPr sz="1300">
                        <a:latin typeface="Times New Roman"/>
                        <a:cs typeface="Times New Roman"/>
                      </a:endParaRPr>
                    </a:p>
                    <a:p>
                      <a:pPr marL="1270" algn="ctr">
                        <a:lnSpc>
                          <a:spcPct val="100000"/>
                        </a:lnSpc>
                      </a:pPr>
                      <a:r>
                        <a:rPr sz="1200" dirty="0">
                          <a:solidFill>
                            <a:srgbClr val="122C41"/>
                          </a:solidFill>
                          <a:latin typeface="Arial"/>
                          <a:cs typeface="Arial"/>
                        </a:rPr>
                        <a:t>OR</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spcBef>
                          <a:spcPts val="20"/>
                        </a:spcBef>
                      </a:pPr>
                      <a:endParaRPr sz="1200">
                        <a:latin typeface="Times New Roman"/>
                        <a:cs typeface="Times New Roman"/>
                      </a:endParaRPr>
                    </a:p>
                    <a:p>
                      <a:pPr marL="274320" marR="224790" indent="320040">
                        <a:lnSpc>
                          <a:spcPct val="106700"/>
                        </a:lnSpc>
                      </a:pPr>
                      <a:r>
                        <a:rPr sz="1200" spc="-5" dirty="0">
                          <a:solidFill>
                            <a:srgbClr val="122C41"/>
                          </a:solidFill>
                          <a:latin typeface="Arial"/>
                          <a:cs typeface="Arial"/>
                        </a:rPr>
                        <a:t>All Foods  (vending</a:t>
                      </a:r>
                      <a:r>
                        <a:rPr sz="1200" spc="-65" dirty="0">
                          <a:solidFill>
                            <a:srgbClr val="122C41"/>
                          </a:solidFill>
                          <a:latin typeface="Arial"/>
                          <a:cs typeface="Arial"/>
                        </a:rPr>
                        <a:t> </a:t>
                      </a:r>
                      <a:r>
                        <a:rPr sz="1200" spc="-5" dirty="0">
                          <a:solidFill>
                            <a:srgbClr val="122C41"/>
                          </a:solidFill>
                          <a:latin typeface="Arial"/>
                          <a:cs typeface="Arial"/>
                        </a:rPr>
                        <a:t>machines,</a:t>
                      </a:r>
                      <a:endParaRPr sz="1200">
                        <a:latin typeface="Arial"/>
                        <a:cs typeface="Arial"/>
                      </a:endParaRPr>
                    </a:p>
                    <a:p>
                      <a:pPr marL="147955">
                        <a:lnSpc>
                          <a:spcPct val="100000"/>
                        </a:lnSpc>
                        <a:spcBef>
                          <a:spcPts val="110"/>
                        </a:spcBef>
                      </a:pPr>
                      <a:r>
                        <a:rPr sz="1200" spc="-5" dirty="0">
                          <a:solidFill>
                            <a:srgbClr val="122C41"/>
                          </a:solidFill>
                          <a:latin typeface="Arial"/>
                          <a:cs typeface="Arial"/>
                        </a:rPr>
                        <a:t>cafeterias, snack</a:t>
                      </a:r>
                      <a:r>
                        <a:rPr sz="1200" spc="-45" dirty="0">
                          <a:solidFill>
                            <a:srgbClr val="122C41"/>
                          </a:solidFill>
                          <a:latin typeface="Arial"/>
                          <a:cs typeface="Arial"/>
                        </a:rPr>
                        <a:t> </a:t>
                      </a:r>
                      <a:r>
                        <a:rPr sz="1200" spc="-5" dirty="0">
                          <a:solidFill>
                            <a:srgbClr val="122C41"/>
                          </a:solidFill>
                          <a:latin typeface="Arial"/>
                          <a:cs typeface="Arial"/>
                        </a:rPr>
                        <a:t>bars)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spcBef>
                          <a:spcPts val="20"/>
                        </a:spcBef>
                      </a:pPr>
                      <a:endParaRPr sz="1200">
                        <a:latin typeface="Times New Roman"/>
                        <a:cs typeface="Times New Roman"/>
                      </a:endParaRPr>
                    </a:p>
                    <a:p>
                      <a:pPr marL="481965" marR="99695" indent="-376555">
                        <a:lnSpc>
                          <a:spcPct val="106700"/>
                        </a:lnSpc>
                      </a:pPr>
                      <a:r>
                        <a:rPr sz="1200" dirty="0">
                          <a:solidFill>
                            <a:srgbClr val="122C41"/>
                          </a:solidFill>
                          <a:latin typeface="Arial"/>
                          <a:cs typeface="Arial"/>
                        </a:rPr>
                        <a:t>named </a:t>
                      </a:r>
                      <a:r>
                        <a:rPr sz="1200" spc="-5" dirty="0">
                          <a:solidFill>
                            <a:srgbClr val="122C41"/>
                          </a:solidFill>
                          <a:latin typeface="Arial"/>
                          <a:cs typeface="Arial"/>
                        </a:rPr>
                        <a:t>a implementation</a:t>
                      </a:r>
                      <a:r>
                        <a:rPr sz="1200" spc="-110" dirty="0">
                          <a:solidFill>
                            <a:srgbClr val="122C41"/>
                          </a:solidFill>
                          <a:latin typeface="Arial"/>
                          <a:cs typeface="Arial"/>
                        </a:rPr>
                        <a:t> </a:t>
                      </a:r>
                      <a:r>
                        <a:rPr sz="1200" spc="-5" dirty="0">
                          <a:solidFill>
                            <a:srgbClr val="122C41"/>
                          </a:solidFill>
                          <a:latin typeface="Arial"/>
                          <a:cs typeface="Arial"/>
                        </a:rPr>
                        <a:t>lead;  compliance</a:t>
                      </a:r>
                      <a:r>
                        <a:rPr sz="1200" spc="-50" dirty="0">
                          <a:solidFill>
                            <a:srgbClr val="122C41"/>
                          </a:solidFill>
                          <a:latin typeface="Arial"/>
                          <a:cs typeface="Arial"/>
                        </a:rPr>
                        <a:t> </a:t>
                      </a:r>
                      <a:r>
                        <a:rPr sz="1200" spc="-5" dirty="0">
                          <a:solidFill>
                            <a:srgbClr val="122C41"/>
                          </a:solidFill>
                          <a:latin typeface="Arial"/>
                          <a:cs typeface="Arial"/>
                        </a:rPr>
                        <a:t>checks</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nSpc>
                          <a:spcPct val="100000"/>
                        </a:lnSpc>
                      </a:pPr>
                      <a:endParaRPr sz="1100">
                        <a:latin typeface="Times New Roman"/>
                        <a:cs typeface="Times New Roman"/>
                      </a:endParaRPr>
                    </a:p>
                    <a:p>
                      <a:pPr>
                        <a:lnSpc>
                          <a:spcPct val="100000"/>
                        </a:lnSpc>
                        <a:spcBef>
                          <a:spcPts val="25"/>
                        </a:spcBef>
                      </a:pPr>
                      <a:endParaRPr sz="1300">
                        <a:latin typeface="Times New Roman"/>
                        <a:cs typeface="Times New Roman"/>
                      </a:endParaRPr>
                    </a:p>
                    <a:p>
                      <a:pPr marL="581025">
                        <a:lnSpc>
                          <a:spcPct val="100000"/>
                        </a:lnSpc>
                      </a:pPr>
                      <a:r>
                        <a:rPr sz="1100" dirty="0">
                          <a:solidFill>
                            <a:srgbClr val="122C41"/>
                          </a:solidFill>
                          <a:latin typeface="Calibri"/>
                          <a:cs typeface="Calibri"/>
                        </a:rPr>
                        <a:t>33%</a:t>
                      </a:r>
                      <a:endParaRPr sz="11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1355788">
                <a:tc>
                  <a:txBody>
                    <a:bodyPr/>
                    <a:lstStyle/>
                    <a:p>
                      <a:pPr>
                        <a:lnSpc>
                          <a:spcPct val="100000"/>
                        </a:lnSpc>
                        <a:spcBef>
                          <a:spcPts val="20"/>
                        </a:spcBef>
                      </a:pPr>
                      <a:endParaRPr sz="1200">
                        <a:latin typeface="Times New Roman"/>
                        <a:cs typeface="Times New Roman"/>
                      </a:endParaRPr>
                    </a:p>
                    <a:p>
                      <a:pPr marL="170815" marR="163195" algn="ctr">
                        <a:lnSpc>
                          <a:spcPct val="106900"/>
                        </a:lnSpc>
                      </a:pPr>
                      <a:r>
                        <a:rPr sz="1200" b="1" i="1" spc="-5" dirty="0">
                          <a:solidFill>
                            <a:srgbClr val="FFFFFF"/>
                          </a:solidFill>
                          <a:latin typeface="Arial"/>
                          <a:cs typeface="Arial"/>
                        </a:rPr>
                        <a:t>Foods</a:t>
                      </a:r>
                      <a:r>
                        <a:rPr sz="1200" b="1" i="1" spc="-45" dirty="0">
                          <a:solidFill>
                            <a:srgbClr val="FFFFFF"/>
                          </a:solidFill>
                          <a:latin typeface="Arial"/>
                          <a:cs typeface="Arial"/>
                        </a:rPr>
                        <a:t> </a:t>
                      </a:r>
                      <a:r>
                        <a:rPr sz="1200" b="1" i="1" spc="-5" dirty="0">
                          <a:solidFill>
                            <a:srgbClr val="FFFFFF"/>
                          </a:solidFill>
                          <a:latin typeface="Arial"/>
                          <a:cs typeface="Arial"/>
                        </a:rPr>
                        <a:t>Procured  </a:t>
                      </a:r>
                      <a:r>
                        <a:rPr sz="1200" b="1" spc="-5" dirty="0">
                          <a:solidFill>
                            <a:srgbClr val="FFFFFF"/>
                          </a:solidFill>
                          <a:latin typeface="Arial"/>
                          <a:cs typeface="Arial"/>
                        </a:rPr>
                        <a:t>on state </a:t>
                      </a:r>
                      <a:r>
                        <a:rPr sz="1200" b="1" dirty="0">
                          <a:solidFill>
                            <a:srgbClr val="FFFFFF"/>
                          </a:solidFill>
                          <a:latin typeface="Arial"/>
                          <a:cs typeface="Arial"/>
                        </a:rPr>
                        <a:t>owned  </a:t>
                      </a:r>
                      <a:r>
                        <a:rPr sz="1200" b="1" spc="-5" dirty="0">
                          <a:solidFill>
                            <a:srgbClr val="FFFFFF"/>
                          </a:solidFill>
                          <a:latin typeface="Arial"/>
                          <a:cs typeface="Arial"/>
                        </a:rPr>
                        <a:t>and operated  property</a:t>
                      </a:r>
                      <a:endParaRPr sz="1200">
                        <a:latin typeface="Arial"/>
                        <a:cs typeface="Aria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22C41"/>
                    </a:solidFill>
                  </a:tcPr>
                </a:tc>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40"/>
                        </a:spcBef>
                      </a:pPr>
                      <a:endParaRPr sz="1350">
                        <a:latin typeface="Times New Roman"/>
                        <a:cs typeface="Times New Roman"/>
                      </a:endParaRPr>
                    </a:p>
                    <a:p>
                      <a:pPr algn="ctr">
                        <a:lnSpc>
                          <a:spcPct val="100000"/>
                        </a:lnSpc>
                      </a:pPr>
                      <a:r>
                        <a:rPr sz="1200" dirty="0">
                          <a:solidFill>
                            <a:srgbClr val="122C41"/>
                          </a:solidFill>
                          <a:latin typeface="Arial"/>
                          <a:cs typeface="Arial"/>
                        </a:rPr>
                        <a:t>VT</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40"/>
                        </a:spcBef>
                      </a:pPr>
                      <a:endParaRPr sz="1350">
                        <a:latin typeface="Times New Roman"/>
                        <a:cs typeface="Times New Roman"/>
                      </a:endParaRPr>
                    </a:p>
                    <a:p>
                      <a:pPr algn="ctr">
                        <a:lnSpc>
                          <a:spcPct val="100000"/>
                        </a:lnSpc>
                      </a:pPr>
                      <a:r>
                        <a:rPr sz="1200" spc="-5" dirty="0">
                          <a:solidFill>
                            <a:srgbClr val="122C41"/>
                          </a:solidFill>
                          <a:latin typeface="Arial"/>
                          <a:cs typeface="Arial"/>
                        </a:rPr>
                        <a:t>All Foods</a:t>
                      </a:r>
                      <a:endParaRPr sz="1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spcBef>
                          <a:spcPts val="15"/>
                        </a:spcBef>
                      </a:pPr>
                      <a:endParaRPr sz="1200">
                        <a:latin typeface="Times New Roman"/>
                        <a:cs typeface="Times New Roman"/>
                      </a:endParaRPr>
                    </a:p>
                    <a:p>
                      <a:pPr marL="105410" marR="99695" algn="ctr">
                        <a:lnSpc>
                          <a:spcPct val="107000"/>
                        </a:lnSpc>
                        <a:spcBef>
                          <a:spcPts val="5"/>
                        </a:spcBef>
                      </a:pPr>
                      <a:r>
                        <a:rPr sz="1200" dirty="0">
                          <a:solidFill>
                            <a:srgbClr val="122C41"/>
                          </a:solidFill>
                          <a:latin typeface="Arial"/>
                          <a:cs typeface="Arial"/>
                        </a:rPr>
                        <a:t>named </a:t>
                      </a:r>
                      <a:r>
                        <a:rPr sz="1200" spc="-5" dirty="0">
                          <a:solidFill>
                            <a:srgbClr val="122C41"/>
                          </a:solidFill>
                          <a:latin typeface="Arial"/>
                          <a:cs typeface="Arial"/>
                        </a:rPr>
                        <a:t>a implementation</a:t>
                      </a:r>
                      <a:r>
                        <a:rPr sz="1200" spc="-114" dirty="0">
                          <a:solidFill>
                            <a:srgbClr val="122C41"/>
                          </a:solidFill>
                          <a:latin typeface="Arial"/>
                          <a:cs typeface="Arial"/>
                        </a:rPr>
                        <a:t> </a:t>
                      </a:r>
                      <a:r>
                        <a:rPr sz="1200" spc="-5" dirty="0">
                          <a:solidFill>
                            <a:srgbClr val="122C41"/>
                          </a:solidFill>
                          <a:latin typeface="Arial"/>
                          <a:cs typeface="Arial"/>
                        </a:rPr>
                        <a:t>lead;  compliance </a:t>
                      </a:r>
                      <a:r>
                        <a:rPr sz="1200" dirty="0">
                          <a:solidFill>
                            <a:srgbClr val="122C41"/>
                          </a:solidFill>
                          <a:latin typeface="Arial"/>
                          <a:cs typeface="Arial"/>
                        </a:rPr>
                        <a:t>checks; post-  </a:t>
                      </a:r>
                      <a:r>
                        <a:rPr sz="1200" spc="-5" dirty="0">
                          <a:solidFill>
                            <a:srgbClr val="122C41"/>
                          </a:solidFill>
                          <a:latin typeface="Arial"/>
                          <a:cs typeface="Arial"/>
                        </a:rPr>
                        <a:t>implementation nutrition  standard </a:t>
                      </a:r>
                      <a:r>
                        <a:rPr sz="1200" spc="-10" dirty="0">
                          <a:solidFill>
                            <a:srgbClr val="122C41"/>
                          </a:solidFill>
                          <a:latin typeface="Arial"/>
                          <a:cs typeface="Arial"/>
                        </a:rPr>
                        <a:t>review; </a:t>
                      </a:r>
                      <a:r>
                        <a:rPr sz="1200" spc="-5" dirty="0">
                          <a:solidFill>
                            <a:srgbClr val="122C41"/>
                          </a:solidFill>
                          <a:latin typeface="Arial"/>
                          <a:cs typeface="Arial"/>
                        </a:rPr>
                        <a:t>100% </a:t>
                      </a:r>
                      <a:r>
                        <a:rPr sz="1200" dirty="0">
                          <a:solidFill>
                            <a:srgbClr val="122C41"/>
                          </a:solidFill>
                          <a:latin typeface="Arial"/>
                          <a:cs typeface="Arial"/>
                        </a:rPr>
                        <a:t>of  foods to meet </a:t>
                      </a:r>
                      <a:r>
                        <a:rPr sz="1200" spc="-5" dirty="0">
                          <a:solidFill>
                            <a:srgbClr val="122C41"/>
                          </a:solidFill>
                          <a:latin typeface="Arial"/>
                          <a:cs typeface="Arial"/>
                        </a:rPr>
                        <a:t>nutrition  standards</a:t>
                      </a:r>
                      <a:endParaRPr sz="1200">
                        <a:latin typeface="Arial"/>
                        <a:cs typeface="Arial"/>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0"/>
                        </a:spcBef>
                      </a:pPr>
                      <a:endParaRPr sz="1400">
                        <a:latin typeface="Times New Roman"/>
                        <a:cs typeface="Times New Roman"/>
                      </a:endParaRPr>
                    </a:p>
                    <a:p>
                      <a:pPr marL="581025">
                        <a:lnSpc>
                          <a:spcPct val="100000"/>
                        </a:lnSpc>
                      </a:pPr>
                      <a:r>
                        <a:rPr sz="1100" dirty="0">
                          <a:solidFill>
                            <a:srgbClr val="122C41"/>
                          </a:solidFill>
                          <a:latin typeface="Calibri"/>
                          <a:cs typeface="Calibri"/>
                        </a:rPr>
                        <a:t>67%</a:t>
                      </a:r>
                      <a:endParaRPr sz="11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C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38952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05137"/>
            <a:ext cx="10383520" cy="766445"/>
          </a:xfrm>
          <a:prstGeom prst="rect">
            <a:avLst/>
          </a:prstGeom>
        </p:spPr>
        <p:txBody>
          <a:bodyPr vert="horz" wrap="square" lIns="0" tIns="13335" rIns="0" bIns="0" rtlCol="0">
            <a:spAutoFit/>
          </a:bodyPr>
          <a:lstStyle/>
          <a:p>
            <a:pPr marL="12700">
              <a:lnSpc>
                <a:spcPts val="3754"/>
              </a:lnSpc>
              <a:spcBef>
                <a:spcPts val="105"/>
              </a:spcBef>
            </a:pPr>
            <a:r>
              <a:rPr spc="-5" dirty="0"/>
              <a:t>ANOTHER </a:t>
            </a:r>
            <a:r>
              <a:rPr spc="-100" dirty="0"/>
              <a:t>WAY </a:t>
            </a:r>
            <a:r>
              <a:rPr spc="-25" dirty="0"/>
              <a:t>TO </a:t>
            </a:r>
            <a:r>
              <a:rPr spc="-10" dirty="0"/>
              <a:t>SURVEY </a:t>
            </a:r>
            <a:r>
              <a:rPr spc="-30" dirty="0"/>
              <a:t>MUNICIPAL </a:t>
            </a:r>
            <a:r>
              <a:rPr dirty="0"/>
              <a:t>FSG</a:t>
            </a:r>
            <a:r>
              <a:rPr spc="-330" dirty="0"/>
              <a:t> </a:t>
            </a:r>
            <a:r>
              <a:rPr dirty="0"/>
              <a:t>POLICIES:</a:t>
            </a:r>
          </a:p>
          <a:p>
            <a:pPr marL="12700">
              <a:lnSpc>
                <a:spcPts val="2075"/>
              </a:lnSpc>
            </a:pPr>
            <a:r>
              <a:rPr sz="1800" spc="-20" dirty="0"/>
              <a:t>COMMUNITY-BASED </a:t>
            </a:r>
            <a:r>
              <a:rPr sz="1800" spc="-10" dirty="0"/>
              <a:t>SURVEY </a:t>
            </a:r>
            <a:r>
              <a:rPr sz="1800" spc="-5" dirty="0"/>
              <a:t>OF SUPPORTS FOR HEALTHY </a:t>
            </a:r>
            <a:r>
              <a:rPr sz="1800" spc="-10" dirty="0"/>
              <a:t>EATING </a:t>
            </a:r>
            <a:r>
              <a:rPr sz="1800" dirty="0"/>
              <a:t>AND </a:t>
            </a:r>
            <a:r>
              <a:rPr sz="1800" spc="-10" dirty="0"/>
              <a:t>ACTIVE</a:t>
            </a:r>
            <a:r>
              <a:rPr sz="1800" spc="15" dirty="0"/>
              <a:t> </a:t>
            </a:r>
            <a:r>
              <a:rPr sz="1800" spc="-5" dirty="0"/>
              <a:t>LIVING</a:t>
            </a:r>
            <a:endParaRPr sz="1800"/>
          </a:p>
        </p:txBody>
      </p:sp>
      <p:sp>
        <p:nvSpPr>
          <p:cNvPr id="3" name="object 3"/>
          <p:cNvSpPr txBox="1">
            <a:spLocks noGrp="1"/>
          </p:cNvSpPr>
          <p:nvPr>
            <p:ph type="body" idx="1"/>
          </p:nvPr>
        </p:nvSpPr>
        <p:spPr>
          <a:prstGeom prst="rect">
            <a:avLst/>
          </a:prstGeom>
        </p:spPr>
        <p:txBody>
          <a:bodyPr vert="horz" wrap="square" lIns="0" tIns="53975" rIns="0" bIns="0" rtlCol="0">
            <a:spAutoFit/>
          </a:bodyPr>
          <a:lstStyle/>
          <a:p>
            <a:pPr marL="374015" marR="321945" indent="-306705">
              <a:lnSpc>
                <a:spcPts val="2590"/>
              </a:lnSpc>
              <a:spcBef>
                <a:spcPts val="425"/>
              </a:spcBef>
              <a:buClr>
                <a:srgbClr val="007A7C"/>
              </a:buClr>
              <a:buSzPct val="91666"/>
              <a:buFont typeface="Arial"/>
              <a:buChar char="•"/>
              <a:tabLst>
                <a:tab pos="374650" algn="l"/>
                <a:tab pos="375285" algn="l"/>
              </a:tabLst>
            </a:pPr>
            <a:r>
              <a:rPr spc="-5" dirty="0"/>
              <a:t>National </a:t>
            </a:r>
            <a:r>
              <a:rPr spc="10" dirty="0"/>
              <a:t>Survey </a:t>
            </a:r>
            <a:r>
              <a:rPr spc="-30" dirty="0"/>
              <a:t>of </a:t>
            </a:r>
            <a:r>
              <a:rPr spc="-5" dirty="0"/>
              <a:t>Community-Based </a:t>
            </a:r>
            <a:r>
              <a:rPr spc="-20" dirty="0"/>
              <a:t>Policy </a:t>
            </a:r>
            <a:r>
              <a:rPr spc="-5" dirty="0"/>
              <a:t>and </a:t>
            </a:r>
            <a:r>
              <a:rPr spc="-10" dirty="0"/>
              <a:t>Environmental </a:t>
            </a:r>
            <a:r>
              <a:rPr spc="5" dirty="0"/>
              <a:t>Supports </a:t>
            </a:r>
            <a:r>
              <a:rPr spc="-5" dirty="0"/>
              <a:t>for  Healthy Eating and Active Living</a:t>
            </a:r>
            <a:r>
              <a:rPr spc="90" dirty="0"/>
              <a:t> </a:t>
            </a:r>
            <a:r>
              <a:rPr spc="-5" dirty="0"/>
              <a:t>(CBS-HEAL)</a:t>
            </a:r>
          </a:p>
          <a:p>
            <a:pPr marL="55244">
              <a:lnSpc>
                <a:spcPct val="100000"/>
              </a:lnSpc>
              <a:buClr>
                <a:srgbClr val="007A7C"/>
              </a:buClr>
              <a:buFont typeface="Arial"/>
              <a:buChar char="•"/>
            </a:pPr>
            <a:endParaRPr sz="2850"/>
          </a:p>
          <a:p>
            <a:pPr marL="697230" marR="284480" lvl="1" indent="-304800">
              <a:lnSpc>
                <a:spcPts val="2160"/>
              </a:lnSpc>
              <a:spcBef>
                <a:spcPts val="5"/>
              </a:spcBef>
              <a:buClr>
                <a:srgbClr val="007A7C"/>
              </a:buClr>
              <a:buSzPct val="90000"/>
              <a:buFont typeface="Arial"/>
              <a:buChar char="•"/>
              <a:tabLst>
                <a:tab pos="697865" algn="l"/>
                <a:tab pos="698500" algn="l"/>
              </a:tabLst>
            </a:pPr>
            <a:r>
              <a:rPr sz="2000" spc="10" dirty="0">
                <a:solidFill>
                  <a:srgbClr val="122C41"/>
                </a:solidFill>
                <a:latin typeface="Gadugi"/>
                <a:cs typeface="Gadugi"/>
              </a:rPr>
              <a:t>Survey </a:t>
            </a:r>
            <a:r>
              <a:rPr sz="2000" spc="-20" dirty="0">
                <a:solidFill>
                  <a:srgbClr val="122C41"/>
                </a:solidFill>
                <a:latin typeface="Gadugi"/>
                <a:cs typeface="Gadugi"/>
              </a:rPr>
              <a:t>of </a:t>
            </a:r>
            <a:r>
              <a:rPr sz="2000" spc="-5" dirty="0">
                <a:solidFill>
                  <a:srgbClr val="122C41"/>
                </a:solidFill>
                <a:latin typeface="Gadugi"/>
                <a:cs typeface="Gadugi"/>
              </a:rPr>
              <a:t>4,484 municipalities </a:t>
            </a:r>
            <a:r>
              <a:rPr sz="2000" spc="-10" dirty="0">
                <a:solidFill>
                  <a:srgbClr val="122C41"/>
                </a:solidFill>
                <a:latin typeface="Gadugi"/>
                <a:cs typeface="Gadugi"/>
              </a:rPr>
              <a:t>from </a:t>
            </a:r>
            <a:r>
              <a:rPr sz="2000" spc="-5" dirty="0">
                <a:solidFill>
                  <a:srgbClr val="122C41"/>
                </a:solidFill>
                <a:latin typeface="Gadugi"/>
                <a:cs typeface="Gadugi"/>
              </a:rPr>
              <a:t>all 50 states conducted </a:t>
            </a:r>
            <a:r>
              <a:rPr sz="2000" dirty="0">
                <a:solidFill>
                  <a:srgbClr val="122C41"/>
                </a:solidFill>
                <a:latin typeface="Gadugi"/>
                <a:cs typeface="Gadugi"/>
              </a:rPr>
              <a:t>May </a:t>
            </a:r>
            <a:r>
              <a:rPr sz="2000" spc="-5" dirty="0">
                <a:solidFill>
                  <a:srgbClr val="122C41"/>
                </a:solidFill>
                <a:latin typeface="Gadugi"/>
                <a:cs typeface="Gadugi"/>
              </a:rPr>
              <a:t>2014 through September  2014</a:t>
            </a:r>
            <a:endParaRPr sz="2000">
              <a:latin typeface="Gadugi"/>
              <a:cs typeface="Gadugi"/>
            </a:endParaRPr>
          </a:p>
          <a:p>
            <a:pPr marL="697230" lvl="1" indent="-305435">
              <a:lnSpc>
                <a:spcPct val="100000"/>
              </a:lnSpc>
              <a:spcBef>
                <a:spcPts val="805"/>
              </a:spcBef>
              <a:buClr>
                <a:srgbClr val="007A7C"/>
              </a:buClr>
              <a:buSzPct val="90000"/>
              <a:buFont typeface="Arial"/>
              <a:buChar char="•"/>
              <a:tabLst>
                <a:tab pos="697865" algn="l"/>
                <a:tab pos="698500" algn="l"/>
              </a:tabLst>
            </a:pPr>
            <a:r>
              <a:rPr sz="2000" spc="-10" dirty="0">
                <a:solidFill>
                  <a:srgbClr val="122C41"/>
                </a:solidFill>
                <a:latin typeface="Gadugi"/>
                <a:cs typeface="Gadugi"/>
              </a:rPr>
              <a:t>Response </a:t>
            </a:r>
            <a:r>
              <a:rPr sz="2000" spc="-5" dirty="0">
                <a:solidFill>
                  <a:srgbClr val="122C41"/>
                </a:solidFill>
                <a:latin typeface="Gadugi"/>
                <a:cs typeface="Gadugi"/>
              </a:rPr>
              <a:t>rate=50% </a:t>
            </a:r>
            <a:r>
              <a:rPr sz="2000" dirty="0">
                <a:solidFill>
                  <a:srgbClr val="122C41"/>
                </a:solidFill>
                <a:latin typeface="Gadugi"/>
                <a:cs typeface="Gadugi"/>
              </a:rPr>
              <a:t>(n=</a:t>
            </a:r>
            <a:r>
              <a:rPr sz="2000" spc="-25" dirty="0">
                <a:solidFill>
                  <a:srgbClr val="122C41"/>
                </a:solidFill>
                <a:latin typeface="Gadugi"/>
                <a:cs typeface="Gadugi"/>
              </a:rPr>
              <a:t> </a:t>
            </a:r>
            <a:r>
              <a:rPr sz="2000" spc="-5" dirty="0">
                <a:solidFill>
                  <a:srgbClr val="122C41"/>
                </a:solidFill>
                <a:latin typeface="Gadugi"/>
                <a:cs typeface="Gadugi"/>
              </a:rPr>
              <a:t>2,232)</a:t>
            </a:r>
            <a:endParaRPr sz="2000">
              <a:latin typeface="Gadugi"/>
              <a:cs typeface="Gadugi"/>
            </a:endParaRPr>
          </a:p>
          <a:p>
            <a:pPr marL="697230" lvl="1" indent="-305435">
              <a:lnSpc>
                <a:spcPct val="100000"/>
              </a:lnSpc>
              <a:spcBef>
                <a:spcPts val="840"/>
              </a:spcBef>
              <a:buClr>
                <a:srgbClr val="007A7C"/>
              </a:buClr>
              <a:buSzPct val="90000"/>
              <a:buFont typeface="Arial"/>
              <a:buChar char="•"/>
              <a:tabLst>
                <a:tab pos="697865" algn="l"/>
                <a:tab pos="698500" algn="l"/>
              </a:tabLst>
            </a:pPr>
            <a:r>
              <a:rPr sz="2000" spc="-5" dirty="0">
                <a:solidFill>
                  <a:srgbClr val="122C41"/>
                </a:solidFill>
                <a:latin typeface="Gadugi"/>
                <a:cs typeface="Gadugi"/>
              </a:rPr>
              <a:t>Respondent </a:t>
            </a:r>
            <a:r>
              <a:rPr sz="2000" dirty="0">
                <a:solidFill>
                  <a:srgbClr val="122C41"/>
                </a:solidFill>
                <a:latin typeface="Gadugi"/>
                <a:cs typeface="Gadugi"/>
              </a:rPr>
              <a:t>was </a:t>
            </a:r>
            <a:r>
              <a:rPr sz="2000" spc="-5" dirty="0">
                <a:solidFill>
                  <a:srgbClr val="122C41"/>
                </a:solidFill>
                <a:latin typeface="Gadugi"/>
                <a:cs typeface="Gadugi"/>
              </a:rPr>
              <a:t>city </a:t>
            </a:r>
            <a:r>
              <a:rPr sz="2000" dirty="0">
                <a:solidFill>
                  <a:srgbClr val="122C41"/>
                </a:solidFill>
                <a:latin typeface="Gadugi"/>
                <a:cs typeface="Gadugi"/>
              </a:rPr>
              <a:t>or </a:t>
            </a:r>
            <a:r>
              <a:rPr sz="2000" spc="-5" dirty="0">
                <a:solidFill>
                  <a:srgbClr val="122C41"/>
                </a:solidFill>
                <a:latin typeface="Gadugi"/>
                <a:cs typeface="Gadugi"/>
              </a:rPr>
              <a:t>town </a:t>
            </a:r>
            <a:r>
              <a:rPr sz="2000" spc="-20" dirty="0">
                <a:solidFill>
                  <a:srgbClr val="122C41"/>
                </a:solidFill>
                <a:latin typeface="Gadugi"/>
                <a:cs typeface="Gadugi"/>
              </a:rPr>
              <a:t>manager, planner, </a:t>
            </a:r>
            <a:r>
              <a:rPr sz="2000" dirty="0">
                <a:solidFill>
                  <a:srgbClr val="122C41"/>
                </a:solidFill>
                <a:latin typeface="Gadugi"/>
                <a:cs typeface="Gadugi"/>
              </a:rPr>
              <a:t>or person </a:t>
            </a:r>
            <a:r>
              <a:rPr sz="2000" spc="-5" dirty="0">
                <a:solidFill>
                  <a:srgbClr val="122C41"/>
                </a:solidFill>
                <a:latin typeface="Gadugi"/>
                <a:cs typeface="Gadugi"/>
              </a:rPr>
              <a:t>with similar</a:t>
            </a:r>
            <a:r>
              <a:rPr sz="2000" spc="65" dirty="0">
                <a:solidFill>
                  <a:srgbClr val="122C41"/>
                </a:solidFill>
                <a:latin typeface="Gadugi"/>
                <a:cs typeface="Gadugi"/>
              </a:rPr>
              <a:t> </a:t>
            </a:r>
            <a:r>
              <a:rPr sz="2000" spc="-5" dirty="0">
                <a:solidFill>
                  <a:srgbClr val="122C41"/>
                </a:solidFill>
                <a:latin typeface="Gadugi"/>
                <a:cs typeface="Gadugi"/>
              </a:rPr>
              <a:t>responsibilities</a:t>
            </a:r>
            <a:endParaRPr sz="2000">
              <a:latin typeface="Gadugi"/>
              <a:cs typeface="Gadugi"/>
            </a:endParaRPr>
          </a:p>
          <a:p>
            <a:pPr marL="697230" lvl="1" indent="-305435">
              <a:lnSpc>
                <a:spcPct val="100000"/>
              </a:lnSpc>
              <a:spcBef>
                <a:spcPts val="840"/>
              </a:spcBef>
              <a:buClr>
                <a:srgbClr val="007A7C"/>
              </a:buClr>
              <a:buSzPct val="90000"/>
              <a:buFont typeface="Arial"/>
              <a:buChar char="•"/>
              <a:tabLst>
                <a:tab pos="697865" algn="l"/>
                <a:tab pos="698500" algn="l"/>
              </a:tabLst>
            </a:pPr>
            <a:r>
              <a:rPr sz="2000" spc="-10" dirty="0">
                <a:solidFill>
                  <a:srgbClr val="122C41"/>
                </a:solidFill>
                <a:latin typeface="Gadugi"/>
                <a:cs typeface="Gadugi"/>
              </a:rPr>
              <a:t>Stratified </a:t>
            </a:r>
            <a:r>
              <a:rPr sz="2000" dirty="0">
                <a:solidFill>
                  <a:srgbClr val="122C41"/>
                </a:solidFill>
                <a:latin typeface="Gadugi"/>
                <a:cs typeface="Gadugi"/>
              </a:rPr>
              <a:t>on census </a:t>
            </a:r>
            <a:r>
              <a:rPr sz="2000" spc="-10" dirty="0">
                <a:solidFill>
                  <a:srgbClr val="122C41"/>
                </a:solidFill>
                <a:latin typeface="Gadugi"/>
                <a:cs typeface="Gadugi"/>
              </a:rPr>
              <a:t>region </a:t>
            </a:r>
            <a:r>
              <a:rPr sz="2000" dirty="0">
                <a:solidFill>
                  <a:srgbClr val="122C41"/>
                </a:solidFill>
                <a:latin typeface="Gadugi"/>
                <a:cs typeface="Gadugi"/>
              </a:rPr>
              <a:t>and </a:t>
            </a:r>
            <a:r>
              <a:rPr sz="2000" spc="-5" dirty="0">
                <a:solidFill>
                  <a:srgbClr val="122C41"/>
                </a:solidFill>
                <a:latin typeface="Gadugi"/>
                <a:cs typeface="Gadugi"/>
              </a:rPr>
              <a:t>urban/rural </a:t>
            </a:r>
            <a:r>
              <a:rPr sz="2000" dirty="0">
                <a:solidFill>
                  <a:srgbClr val="122C41"/>
                </a:solidFill>
                <a:latin typeface="Gadugi"/>
                <a:cs typeface="Gadugi"/>
              </a:rPr>
              <a:t>status </a:t>
            </a:r>
            <a:r>
              <a:rPr sz="2000" spc="-5" dirty="0">
                <a:solidFill>
                  <a:srgbClr val="122C41"/>
                </a:solidFill>
                <a:latin typeface="Gadugi"/>
                <a:cs typeface="Gadugi"/>
              </a:rPr>
              <a:t>to </a:t>
            </a:r>
            <a:r>
              <a:rPr sz="2000" spc="-10" dirty="0">
                <a:solidFill>
                  <a:srgbClr val="122C41"/>
                </a:solidFill>
                <a:latin typeface="Gadugi"/>
                <a:cs typeface="Gadugi"/>
              </a:rPr>
              <a:t>create </a:t>
            </a:r>
            <a:r>
              <a:rPr sz="2000" spc="-5" dirty="0">
                <a:solidFill>
                  <a:srgbClr val="122C41"/>
                </a:solidFill>
                <a:latin typeface="Gadugi"/>
                <a:cs typeface="Gadugi"/>
              </a:rPr>
              <a:t>nationally representative</a:t>
            </a:r>
            <a:r>
              <a:rPr sz="2000" spc="95" dirty="0">
                <a:solidFill>
                  <a:srgbClr val="122C41"/>
                </a:solidFill>
                <a:latin typeface="Gadugi"/>
                <a:cs typeface="Gadugi"/>
              </a:rPr>
              <a:t> </a:t>
            </a:r>
            <a:r>
              <a:rPr sz="2000" spc="-5" dirty="0">
                <a:solidFill>
                  <a:srgbClr val="122C41"/>
                </a:solidFill>
                <a:latin typeface="Gadugi"/>
                <a:cs typeface="Gadugi"/>
              </a:rPr>
              <a:t>sample</a:t>
            </a:r>
            <a:endParaRPr sz="2000">
              <a:latin typeface="Gadugi"/>
              <a:cs typeface="Gadugi"/>
            </a:endParaRPr>
          </a:p>
        </p:txBody>
      </p:sp>
      <p:sp>
        <p:nvSpPr>
          <p:cNvPr id="4" name="object 4"/>
          <p:cNvSpPr txBox="1"/>
          <p:nvPr/>
        </p:nvSpPr>
        <p:spPr>
          <a:xfrm>
            <a:off x="979244" y="5796872"/>
            <a:ext cx="10362565" cy="501650"/>
          </a:xfrm>
          <a:prstGeom prst="rect">
            <a:avLst/>
          </a:prstGeom>
        </p:spPr>
        <p:txBody>
          <a:bodyPr vert="horz" wrap="square" lIns="0" tIns="50165" rIns="0" bIns="0" rtlCol="0">
            <a:spAutoFit/>
          </a:bodyPr>
          <a:lstStyle/>
          <a:p>
            <a:pPr marL="12700" marR="5080" lvl="0" indent="0" algn="l" defTabSz="914400" rtl="0" eaLnBrk="1" fontAlgn="auto" latinLnBrk="0" hangingPunct="1">
              <a:lnSpc>
                <a:spcPts val="1730"/>
              </a:lnSpc>
              <a:spcBef>
                <a:spcPts val="395"/>
              </a:spcBef>
              <a:spcAft>
                <a:spcPts val="0"/>
              </a:spcAft>
              <a:buClrTx/>
              <a:buSzTx/>
              <a:buFontTx/>
              <a:buNone/>
              <a:tabLst/>
              <a:defRPr/>
            </a:pPr>
            <a:r>
              <a:rPr kumimoji="0" sz="1650" b="0" i="1" u="none" strike="noStrike" kern="1200" cap="none" spc="-35" normalizeH="0" baseline="0" noProof="0" dirty="0">
                <a:ln>
                  <a:noFill/>
                </a:ln>
                <a:solidFill>
                  <a:srgbClr val="122C41"/>
                </a:solidFill>
                <a:effectLst/>
                <a:uLnTx/>
                <a:uFillTx/>
                <a:latin typeface="Gadugi"/>
                <a:ea typeface="+mn-ea"/>
                <a:cs typeface="Gadugi"/>
              </a:rPr>
              <a:t>Onufrak </a:t>
            </a:r>
            <a:r>
              <a:rPr kumimoji="0" sz="1650" b="0" i="1" u="none" strike="noStrike" kern="1200" cap="none" spc="-25" normalizeH="0" baseline="0" noProof="0" dirty="0">
                <a:ln>
                  <a:noFill/>
                </a:ln>
                <a:solidFill>
                  <a:srgbClr val="122C41"/>
                </a:solidFill>
                <a:effectLst/>
                <a:uLnTx/>
                <a:uFillTx/>
                <a:latin typeface="Gadugi"/>
                <a:ea typeface="+mn-ea"/>
                <a:cs typeface="Gadugi"/>
              </a:rPr>
              <a:t>SJ et </a:t>
            </a:r>
            <a:r>
              <a:rPr kumimoji="0" sz="1650" b="0" i="1" u="none" strike="noStrike" kern="1200" cap="none" spc="-20" normalizeH="0" baseline="0" noProof="0" dirty="0">
                <a:ln>
                  <a:noFill/>
                </a:ln>
                <a:solidFill>
                  <a:srgbClr val="122C41"/>
                </a:solidFill>
                <a:effectLst/>
                <a:uLnTx/>
                <a:uFillTx/>
                <a:latin typeface="Gadugi"/>
                <a:ea typeface="+mn-ea"/>
                <a:cs typeface="Gadugi"/>
              </a:rPr>
              <a:t>al. </a:t>
            </a:r>
            <a:r>
              <a:rPr kumimoji="0" sz="1650" b="0" i="1" u="none" strike="noStrike" kern="1200" cap="none" spc="-30" normalizeH="0" baseline="0" noProof="0" dirty="0">
                <a:ln>
                  <a:noFill/>
                </a:ln>
                <a:solidFill>
                  <a:srgbClr val="122C41"/>
                </a:solidFill>
                <a:effectLst/>
                <a:uLnTx/>
                <a:uFillTx/>
                <a:latin typeface="Gadugi"/>
                <a:ea typeface="+mn-ea"/>
                <a:cs typeface="Gadugi"/>
              </a:rPr>
              <a:t>Nutrition </a:t>
            </a:r>
            <a:r>
              <a:rPr kumimoji="0" sz="1650" b="0" i="1" u="none" strike="noStrike" kern="1200" cap="none" spc="-40" normalizeH="0" baseline="0" noProof="0" dirty="0">
                <a:ln>
                  <a:noFill/>
                </a:ln>
                <a:solidFill>
                  <a:srgbClr val="122C41"/>
                </a:solidFill>
                <a:effectLst/>
                <a:uLnTx/>
                <a:uFillTx/>
                <a:latin typeface="Gadugi"/>
                <a:ea typeface="+mn-ea"/>
                <a:cs typeface="Gadugi"/>
              </a:rPr>
              <a:t>Standards </a:t>
            </a:r>
            <a:r>
              <a:rPr kumimoji="0" sz="1650" b="0" i="1" u="none" strike="noStrike" kern="1200" cap="none" spc="-25" normalizeH="0" baseline="0" noProof="0" dirty="0">
                <a:ln>
                  <a:noFill/>
                </a:ln>
                <a:solidFill>
                  <a:srgbClr val="122C41"/>
                </a:solidFill>
                <a:effectLst/>
                <a:uLnTx/>
                <a:uFillTx/>
                <a:latin typeface="Gadugi"/>
                <a:ea typeface="+mn-ea"/>
                <a:cs typeface="Gadugi"/>
              </a:rPr>
              <a:t>for </a:t>
            </a:r>
            <a:r>
              <a:rPr kumimoji="0" sz="1650" b="0" i="1" u="none" strike="noStrike" kern="1200" cap="none" spc="-35" normalizeH="0" baseline="0" noProof="0" dirty="0">
                <a:ln>
                  <a:noFill/>
                </a:ln>
                <a:solidFill>
                  <a:srgbClr val="122C41"/>
                </a:solidFill>
                <a:effectLst/>
                <a:uLnTx/>
                <a:uFillTx/>
                <a:latin typeface="Gadugi"/>
                <a:ea typeface="+mn-ea"/>
                <a:cs typeface="Gadugi"/>
              </a:rPr>
              <a:t>Food </a:t>
            </a:r>
            <a:r>
              <a:rPr kumimoji="0" sz="1650" b="0" i="1" u="none" strike="noStrike" kern="1200" cap="none" spc="-20" normalizeH="0" baseline="0" noProof="0" dirty="0">
                <a:ln>
                  <a:noFill/>
                </a:ln>
                <a:solidFill>
                  <a:srgbClr val="122C41"/>
                </a:solidFill>
                <a:effectLst/>
                <a:uLnTx/>
                <a:uFillTx/>
                <a:latin typeface="Gadugi"/>
                <a:ea typeface="+mn-ea"/>
                <a:cs typeface="Gadugi"/>
              </a:rPr>
              <a:t>Service </a:t>
            </a:r>
            <a:r>
              <a:rPr kumimoji="0" sz="1650" b="0" i="1" u="none" strike="noStrike" kern="1200" cap="none" spc="-30" normalizeH="0" baseline="0" noProof="0" dirty="0">
                <a:ln>
                  <a:noFill/>
                </a:ln>
                <a:solidFill>
                  <a:srgbClr val="122C41"/>
                </a:solidFill>
                <a:effectLst/>
                <a:uLnTx/>
                <a:uFillTx/>
                <a:latin typeface="Gadugi"/>
                <a:ea typeface="+mn-ea"/>
                <a:cs typeface="Gadugi"/>
              </a:rPr>
              <a:t>Guidelines </a:t>
            </a:r>
            <a:r>
              <a:rPr kumimoji="0" sz="1650" b="0" i="1" u="none" strike="noStrike" kern="1200" cap="none" spc="-25" normalizeH="0" baseline="0" noProof="0" dirty="0">
                <a:ln>
                  <a:noFill/>
                </a:ln>
                <a:solidFill>
                  <a:srgbClr val="122C41"/>
                </a:solidFill>
                <a:effectLst/>
                <a:uLnTx/>
                <a:uFillTx/>
                <a:latin typeface="Gadugi"/>
                <a:ea typeface="+mn-ea"/>
                <a:cs typeface="Gadugi"/>
              </a:rPr>
              <a:t>for </a:t>
            </a:r>
            <a:r>
              <a:rPr kumimoji="0" sz="1650" b="0" i="1" u="none" strike="noStrike" kern="1200" cap="none" spc="-30" normalizeH="0" baseline="0" noProof="0" dirty="0">
                <a:ln>
                  <a:noFill/>
                </a:ln>
                <a:solidFill>
                  <a:srgbClr val="122C41"/>
                </a:solidFill>
                <a:effectLst/>
                <a:uLnTx/>
                <a:uFillTx/>
                <a:latin typeface="Gadugi"/>
                <a:ea typeface="+mn-ea"/>
                <a:cs typeface="Gadugi"/>
              </a:rPr>
              <a:t>Foods </a:t>
            </a:r>
            <a:r>
              <a:rPr kumimoji="0" sz="1650" b="0" i="1" u="none" strike="noStrike" kern="1200" cap="none" spc="-20" normalizeH="0" baseline="0" noProof="0" dirty="0">
                <a:ln>
                  <a:noFill/>
                </a:ln>
                <a:solidFill>
                  <a:srgbClr val="122C41"/>
                </a:solidFill>
                <a:effectLst/>
                <a:uLnTx/>
                <a:uFillTx/>
                <a:latin typeface="Gadugi"/>
                <a:ea typeface="+mn-ea"/>
                <a:cs typeface="Gadugi"/>
              </a:rPr>
              <a:t>Served </a:t>
            </a:r>
            <a:r>
              <a:rPr kumimoji="0" sz="1650" b="0" i="1" u="none" strike="noStrike" kern="1200" cap="none" spc="-30" normalizeH="0" baseline="0" noProof="0" dirty="0">
                <a:ln>
                  <a:noFill/>
                </a:ln>
                <a:solidFill>
                  <a:srgbClr val="122C41"/>
                </a:solidFill>
                <a:effectLst/>
                <a:uLnTx/>
                <a:uFillTx/>
                <a:latin typeface="Gadugi"/>
                <a:ea typeface="+mn-ea"/>
                <a:cs typeface="Gadugi"/>
              </a:rPr>
              <a:t>or Sold </a:t>
            </a:r>
            <a:r>
              <a:rPr kumimoji="0" sz="1650" b="0" i="1" u="none" strike="noStrike" kern="1200" cap="none" spc="-25" normalizeH="0" baseline="0" noProof="0" dirty="0">
                <a:ln>
                  <a:noFill/>
                </a:ln>
                <a:solidFill>
                  <a:srgbClr val="122C41"/>
                </a:solidFill>
                <a:effectLst/>
                <a:uLnTx/>
                <a:uFillTx/>
                <a:latin typeface="Gadugi"/>
                <a:ea typeface="+mn-ea"/>
                <a:cs typeface="Gadugi"/>
              </a:rPr>
              <a:t>in </a:t>
            </a:r>
            <a:r>
              <a:rPr kumimoji="0" sz="1650" b="0" i="1" u="none" strike="noStrike" kern="1200" cap="none" spc="-35" normalizeH="0" baseline="0" noProof="0" dirty="0">
                <a:ln>
                  <a:noFill/>
                </a:ln>
                <a:solidFill>
                  <a:srgbClr val="122C41"/>
                </a:solidFill>
                <a:effectLst/>
                <a:uLnTx/>
                <a:uFillTx/>
                <a:latin typeface="Gadugi"/>
                <a:ea typeface="+mn-ea"/>
                <a:cs typeface="Gadugi"/>
              </a:rPr>
              <a:t>Municipal Government  </a:t>
            </a:r>
            <a:r>
              <a:rPr kumimoji="0" sz="1650" b="0" i="1" u="none" strike="noStrike" kern="1200" cap="none" spc="-30" normalizeH="0" baseline="0" noProof="0" dirty="0">
                <a:ln>
                  <a:noFill/>
                </a:ln>
                <a:solidFill>
                  <a:srgbClr val="122C41"/>
                </a:solidFill>
                <a:effectLst/>
                <a:uLnTx/>
                <a:uFillTx/>
                <a:latin typeface="Gadugi"/>
                <a:ea typeface="+mn-ea"/>
                <a:cs typeface="Gadugi"/>
              </a:rPr>
              <a:t>Buildings or </a:t>
            </a:r>
            <a:r>
              <a:rPr kumimoji="0" sz="1650" b="0" i="1" u="none" strike="noStrike" kern="1200" cap="none" spc="-35" normalizeH="0" baseline="0" noProof="0" dirty="0">
                <a:ln>
                  <a:noFill/>
                </a:ln>
                <a:solidFill>
                  <a:srgbClr val="122C41"/>
                </a:solidFill>
                <a:effectLst/>
                <a:uLnTx/>
                <a:uFillTx/>
                <a:latin typeface="Gadugi"/>
                <a:ea typeface="+mn-ea"/>
                <a:cs typeface="Gadugi"/>
              </a:rPr>
              <a:t>Worksites, United States, </a:t>
            </a:r>
            <a:r>
              <a:rPr kumimoji="0" sz="1650" b="0" i="1" u="none" strike="noStrike" kern="1200" cap="none" spc="-30" normalizeH="0" baseline="0" noProof="0" dirty="0">
                <a:ln>
                  <a:noFill/>
                </a:ln>
                <a:solidFill>
                  <a:srgbClr val="122C41"/>
                </a:solidFill>
                <a:effectLst/>
                <a:uLnTx/>
                <a:uFillTx/>
                <a:latin typeface="Gadugi"/>
                <a:ea typeface="+mn-ea"/>
                <a:cs typeface="Gadugi"/>
              </a:rPr>
              <a:t>2014. </a:t>
            </a:r>
            <a:r>
              <a:rPr kumimoji="0" sz="1650" b="0" i="1" u="none" strike="noStrike" kern="1200" cap="none" spc="-35" normalizeH="0" baseline="0" noProof="0" dirty="0">
                <a:ln>
                  <a:noFill/>
                </a:ln>
                <a:solidFill>
                  <a:srgbClr val="122C41"/>
                </a:solidFill>
                <a:effectLst/>
                <a:uLnTx/>
                <a:uFillTx/>
                <a:latin typeface="Gadugi"/>
                <a:ea typeface="+mn-ea"/>
                <a:cs typeface="Gadugi"/>
              </a:rPr>
              <a:t>Prev Chronic </a:t>
            </a:r>
            <a:r>
              <a:rPr kumimoji="0" sz="1650" b="0" i="1" u="none" strike="noStrike" kern="1200" cap="none" spc="-30" normalizeH="0" baseline="0" noProof="0" dirty="0">
                <a:ln>
                  <a:noFill/>
                </a:ln>
                <a:solidFill>
                  <a:srgbClr val="122C41"/>
                </a:solidFill>
                <a:effectLst/>
                <a:uLnTx/>
                <a:uFillTx/>
                <a:latin typeface="Gadugi"/>
                <a:ea typeface="+mn-ea"/>
                <a:cs typeface="Gadugi"/>
              </a:rPr>
              <a:t>Dis. 2016 </a:t>
            </a:r>
            <a:r>
              <a:rPr kumimoji="0" sz="1650" b="0" i="1" u="none" strike="noStrike" kern="1200" cap="none" spc="-35" normalizeH="0" baseline="0" noProof="0" dirty="0">
                <a:ln>
                  <a:noFill/>
                </a:ln>
                <a:solidFill>
                  <a:srgbClr val="122C41"/>
                </a:solidFill>
                <a:effectLst/>
                <a:uLnTx/>
                <a:uFillTx/>
                <a:latin typeface="Gadugi"/>
                <a:ea typeface="+mn-ea"/>
                <a:cs typeface="Gadugi"/>
              </a:rPr>
              <a:t>Dec</a:t>
            </a:r>
            <a:r>
              <a:rPr kumimoji="0" sz="1650" b="0" i="1" u="none" strike="noStrike" kern="1200" cap="none" spc="265" normalizeH="0" baseline="0" noProof="0" dirty="0">
                <a:ln>
                  <a:noFill/>
                </a:ln>
                <a:solidFill>
                  <a:srgbClr val="122C41"/>
                </a:solidFill>
                <a:effectLst/>
                <a:uLnTx/>
                <a:uFillTx/>
                <a:latin typeface="Gadugi"/>
                <a:ea typeface="+mn-ea"/>
                <a:cs typeface="Gadugi"/>
              </a:rPr>
              <a:t> </a:t>
            </a:r>
            <a:r>
              <a:rPr kumimoji="0" sz="1650" b="0" i="1" u="none" strike="noStrike" kern="1200" cap="none" spc="-25" normalizeH="0" baseline="0" noProof="0" dirty="0">
                <a:ln>
                  <a:noFill/>
                </a:ln>
                <a:solidFill>
                  <a:srgbClr val="122C41"/>
                </a:solidFill>
                <a:effectLst/>
                <a:uLnTx/>
                <a:uFillTx/>
                <a:latin typeface="Gadugi"/>
                <a:ea typeface="+mn-ea"/>
                <a:cs typeface="Gadugi"/>
              </a:rPr>
              <a:t>22;13:E172.</a:t>
            </a:r>
            <a:endParaRPr kumimoji="0" sz="165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1510393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3975" rIns="0" bIns="0" rtlCol="0">
            <a:spAutoFit/>
          </a:bodyPr>
          <a:lstStyle/>
          <a:p>
            <a:pPr marL="12700" marR="5080">
              <a:lnSpc>
                <a:spcPts val="2590"/>
              </a:lnSpc>
              <a:spcBef>
                <a:spcPts val="425"/>
              </a:spcBef>
            </a:pPr>
            <a:r>
              <a:rPr sz="2400" spc="-30" dirty="0"/>
              <a:t>OVERALL </a:t>
            </a:r>
            <a:r>
              <a:rPr sz="2400" spc="-15" dirty="0"/>
              <a:t>PREVALENCE </a:t>
            </a:r>
            <a:r>
              <a:rPr sz="2400" spc="-5" dirty="0"/>
              <a:t>OF </a:t>
            </a:r>
            <a:r>
              <a:rPr sz="2400" dirty="0"/>
              <a:t>WRITTEN </a:t>
            </a:r>
            <a:r>
              <a:rPr sz="2400" spc="-5" dirty="0"/>
              <a:t>NUTRITION </a:t>
            </a:r>
            <a:r>
              <a:rPr sz="2400" spc="-10" dirty="0"/>
              <a:t>STANDARDS </a:t>
            </a:r>
            <a:r>
              <a:rPr sz="2400" spc="-5" dirty="0"/>
              <a:t>FOR</a:t>
            </a:r>
            <a:r>
              <a:rPr sz="2400" spc="-235" dirty="0"/>
              <a:t> </a:t>
            </a:r>
            <a:r>
              <a:rPr sz="2400" spc="-5" dirty="0"/>
              <a:t>FOOD  SOLD OR </a:t>
            </a:r>
            <a:r>
              <a:rPr sz="2400" spc="-10" dirty="0"/>
              <a:t>SERVED </a:t>
            </a:r>
            <a:r>
              <a:rPr sz="2400" dirty="0"/>
              <a:t>IN </a:t>
            </a:r>
            <a:r>
              <a:rPr sz="2400" spc="-20" dirty="0"/>
              <a:t>GOVERNMENT </a:t>
            </a:r>
            <a:r>
              <a:rPr sz="2400" spc="-10" dirty="0"/>
              <a:t>BUILDINGS </a:t>
            </a:r>
            <a:r>
              <a:rPr sz="2400" spc="-5" dirty="0"/>
              <a:t>AMONG US  </a:t>
            </a:r>
            <a:r>
              <a:rPr sz="2400" spc="-20" dirty="0"/>
              <a:t>MUNICIPALITIES,</a:t>
            </a:r>
            <a:r>
              <a:rPr sz="2400" spc="-229" dirty="0"/>
              <a:t> </a:t>
            </a:r>
            <a:r>
              <a:rPr sz="2400" spc="-5" dirty="0"/>
              <a:t>2014</a:t>
            </a:r>
            <a:endParaRPr sz="2400"/>
          </a:p>
        </p:txBody>
      </p:sp>
      <p:sp>
        <p:nvSpPr>
          <p:cNvPr id="3" name="object 3"/>
          <p:cNvSpPr/>
          <p:nvPr/>
        </p:nvSpPr>
        <p:spPr>
          <a:xfrm>
            <a:off x="5400675" y="2425691"/>
            <a:ext cx="328295" cy="1593850"/>
          </a:xfrm>
          <a:custGeom>
            <a:avLst/>
            <a:gdLst/>
            <a:ahLst/>
            <a:cxnLst/>
            <a:rect l="l" t="t" r="r" b="b"/>
            <a:pathLst>
              <a:path w="328295" h="1593850">
                <a:moveTo>
                  <a:pt x="0" y="0"/>
                </a:moveTo>
                <a:lnTo>
                  <a:pt x="0" y="1593786"/>
                </a:lnTo>
                <a:lnTo>
                  <a:pt x="328104" y="34137"/>
                </a:lnTo>
                <a:lnTo>
                  <a:pt x="281741" y="25100"/>
                </a:lnTo>
                <a:lnTo>
                  <a:pt x="235156" y="17444"/>
                </a:lnTo>
                <a:lnTo>
                  <a:pt x="188382" y="11173"/>
                </a:lnTo>
                <a:lnTo>
                  <a:pt x="141448" y="6290"/>
                </a:lnTo>
                <a:lnTo>
                  <a:pt x="94386" y="2797"/>
                </a:lnTo>
                <a:lnTo>
                  <a:pt x="47226" y="700"/>
                </a:lnTo>
                <a:lnTo>
                  <a:pt x="0"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3806564" y="2425691"/>
            <a:ext cx="3188335" cy="3188335"/>
          </a:xfrm>
          <a:custGeom>
            <a:avLst/>
            <a:gdLst/>
            <a:ahLst/>
            <a:cxnLst/>
            <a:rect l="l" t="t" r="r" b="b"/>
            <a:pathLst>
              <a:path w="3188334" h="3188335">
                <a:moveTo>
                  <a:pt x="1594106" y="0"/>
                </a:moveTo>
                <a:lnTo>
                  <a:pt x="1545098" y="745"/>
                </a:lnTo>
                <a:lnTo>
                  <a:pt x="1496405" y="2968"/>
                </a:lnTo>
                <a:lnTo>
                  <a:pt x="1448053" y="6649"/>
                </a:lnTo>
                <a:lnTo>
                  <a:pt x="1400067" y="11769"/>
                </a:lnTo>
                <a:lnTo>
                  <a:pt x="1352469" y="18307"/>
                </a:lnTo>
                <a:lnTo>
                  <a:pt x="1305284" y="26245"/>
                </a:lnTo>
                <a:lnTo>
                  <a:pt x="1258537" y="35562"/>
                </a:lnTo>
                <a:lnTo>
                  <a:pt x="1212251" y="46239"/>
                </a:lnTo>
                <a:lnTo>
                  <a:pt x="1166451" y="58257"/>
                </a:lnTo>
                <a:lnTo>
                  <a:pt x="1121161" y="71595"/>
                </a:lnTo>
                <a:lnTo>
                  <a:pt x="1076405" y="86234"/>
                </a:lnTo>
                <a:lnTo>
                  <a:pt x="1032208" y="102154"/>
                </a:lnTo>
                <a:lnTo>
                  <a:pt x="988593" y="119337"/>
                </a:lnTo>
                <a:lnTo>
                  <a:pt x="945584" y="137761"/>
                </a:lnTo>
                <a:lnTo>
                  <a:pt x="903207" y="157408"/>
                </a:lnTo>
                <a:lnTo>
                  <a:pt x="861485" y="178258"/>
                </a:lnTo>
                <a:lnTo>
                  <a:pt x="820442" y="200290"/>
                </a:lnTo>
                <a:lnTo>
                  <a:pt x="780103" y="223487"/>
                </a:lnTo>
                <a:lnTo>
                  <a:pt x="740491" y="247827"/>
                </a:lnTo>
                <a:lnTo>
                  <a:pt x="701632" y="273292"/>
                </a:lnTo>
                <a:lnTo>
                  <a:pt x="663548" y="299862"/>
                </a:lnTo>
                <a:lnTo>
                  <a:pt x="626265" y="327516"/>
                </a:lnTo>
                <a:lnTo>
                  <a:pt x="589806" y="356236"/>
                </a:lnTo>
                <a:lnTo>
                  <a:pt x="554196" y="386002"/>
                </a:lnTo>
                <a:lnTo>
                  <a:pt x="519459" y="416794"/>
                </a:lnTo>
                <a:lnTo>
                  <a:pt x="485619" y="448592"/>
                </a:lnTo>
                <a:lnTo>
                  <a:pt x="452700" y="481377"/>
                </a:lnTo>
                <a:lnTo>
                  <a:pt x="420726" y="515130"/>
                </a:lnTo>
                <a:lnTo>
                  <a:pt x="389723" y="549830"/>
                </a:lnTo>
                <a:lnTo>
                  <a:pt x="359713" y="585458"/>
                </a:lnTo>
                <a:lnTo>
                  <a:pt x="330721" y="621995"/>
                </a:lnTo>
                <a:lnTo>
                  <a:pt x="302771" y="659420"/>
                </a:lnTo>
                <a:lnTo>
                  <a:pt x="275888" y="697714"/>
                </a:lnTo>
                <a:lnTo>
                  <a:pt x="250095" y="736858"/>
                </a:lnTo>
                <a:lnTo>
                  <a:pt x="225417" y="776832"/>
                </a:lnTo>
                <a:lnTo>
                  <a:pt x="201879" y="817615"/>
                </a:lnTo>
                <a:lnTo>
                  <a:pt x="179503" y="859190"/>
                </a:lnTo>
                <a:lnTo>
                  <a:pt x="158315" y="901535"/>
                </a:lnTo>
                <a:lnTo>
                  <a:pt x="138338" y="944631"/>
                </a:lnTo>
                <a:lnTo>
                  <a:pt x="119597" y="988460"/>
                </a:lnTo>
                <a:lnTo>
                  <a:pt x="102116" y="1033000"/>
                </a:lnTo>
                <a:lnTo>
                  <a:pt x="85919" y="1078233"/>
                </a:lnTo>
                <a:lnTo>
                  <a:pt x="71031" y="1124138"/>
                </a:lnTo>
                <a:lnTo>
                  <a:pt x="57475" y="1170696"/>
                </a:lnTo>
                <a:lnTo>
                  <a:pt x="45276" y="1217888"/>
                </a:lnTo>
                <a:lnTo>
                  <a:pt x="34457" y="1265694"/>
                </a:lnTo>
                <a:lnTo>
                  <a:pt x="25298" y="1312658"/>
                </a:lnTo>
                <a:lnTo>
                  <a:pt x="17576" y="1359566"/>
                </a:lnTo>
                <a:lnTo>
                  <a:pt x="11276" y="1406395"/>
                </a:lnTo>
                <a:lnTo>
                  <a:pt x="6384" y="1453122"/>
                </a:lnTo>
                <a:lnTo>
                  <a:pt x="2884" y="1499724"/>
                </a:lnTo>
                <a:lnTo>
                  <a:pt x="761" y="1546176"/>
                </a:lnTo>
                <a:lnTo>
                  <a:pt x="0" y="1592457"/>
                </a:lnTo>
                <a:lnTo>
                  <a:pt x="584" y="1638541"/>
                </a:lnTo>
                <a:lnTo>
                  <a:pt x="2500" y="1684407"/>
                </a:lnTo>
                <a:lnTo>
                  <a:pt x="5732" y="1730030"/>
                </a:lnTo>
                <a:lnTo>
                  <a:pt x="10265" y="1775388"/>
                </a:lnTo>
                <a:lnTo>
                  <a:pt x="16083" y="1820456"/>
                </a:lnTo>
                <a:lnTo>
                  <a:pt x="23171" y="1865212"/>
                </a:lnTo>
                <a:lnTo>
                  <a:pt x="31514" y="1909633"/>
                </a:lnTo>
                <a:lnTo>
                  <a:pt x="41097" y="1953694"/>
                </a:lnTo>
                <a:lnTo>
                  <a:pt x="51904" y="1997372"/>
                </a:lnTo>
                <a:lnTo>
                  <a:pt x="63921" y="2040645"/>
                </a:lnTo>
                <a:lnTo>
                  <a:pt x="77131" y="2083489"/>
                </a:lnTo>
                <a:lnTo>
                  <a:pt x="91520" y="2125879"/>
                </a:lnTo>
                <a:lnTo>
                  <a:pt x="107073" y="2167794"/>
                </a:lnTo>
                <a:lnTo>
                  <a:pt x="123774" y="2209210"/>
                </a:lnTo>
                <a:lnTo>
                  <a:pt x="141608" y="2250103"/>
                </a:lnTo>
                <a:lnTo>
                  <a:pt x="160560" y="2290450"/>
                </a:lnTo>
                <a:lnTo>
                  <a:pt x="180614" y="2330227"/>
                </a:lnTo>
                <a:lnTo>
                  <a:pt x="201756" y="2369412"/>
                </a:lnTo>
                <a:lnTo>
                  <a:pt x="223969" y="2407980"/>
                </a:lnTo>
                <a:lnTo>
                  <a:pt x="247240" y="2445909"/>
                </a:lnTo>
                <a:lnTo>
                  <a:pt x="271552" y="2483175"/>
                </a:lnTo>
                <a:lnTo>
                  <a:pt x="296890" y="2519755"/>
                </a:lnTo>
                <a:lnTo>
                  <a:pt x="323240" y="2555626"/>
                </a:lnTo>
                <a:lnTo>
                  <a:pt x="350585" y="2590763"/>
                </a:lnTo>
                <a:lnTo>
                  <a:pt x="378911" y="2625144"/>
                </a:lnTo>
                <a:lnTo>
                  <a:pt x="408202" y="2658746"/>
                </a:lnTo>
                <a:lnTo>
                  <a:pt x="438443" y="2691545"/>
                </a:lnTo>
                <a:lnTo>
                  <a:pt x="469620" y="2723517"/>
                </a:lnTo>
                <a:lnTo>
                  <a:pt x="501716" y="2754639"/>
                </a:lnTo>
                <a:lnTo>
                  <a:pt x="534716" y="2784889"/>
                </a:lnTo>
                <a:lnTo>
                  <a:pt x="568606" y="2814241"/>
                </a:lnTo>
                <a:lnTo>
                  <a:pt x="603369" y="2842675"/>
                </a:lnTo>
                <a:lnTo>
                  <a:pt x="638991" y="2870164"/>
                </a:lnTo>
                <a:lnTo>
                  <a:pt x="675457" y="2896688"/>
                </a:lnTo>
                <a:lnTo>
                  <a:pt x="712750" y="2922221"/>
                </a:lnTo>
                <a:lnTo>
                  <a:pt x="750857" y="2946742"/>
                </a:lnTo>
                <a:lnTo>
                  <a:pt x="789762" y="2970225"/>
                </a:lnTo>
                <a:lnTo>
                  <a:pt x="829449" y="2992649"/>
                </a:lnTo>
                <a:lnTo>
                  <a:pt x="869903" y="3013989"/>
                </a:lnTo>
                <a:lnTo>
                  <a:pt x="911109" y="3034223"/>
                </a:lnTo>
                <a:lnTo>
                  <a:pt x="953052" y="3053326"/>
                </a:lnTo>
                <a:lnTo>
                  <a:pt x="995716" y="3071277"/>
                </a:lnTo>
                <a:lnTo>
                  <a:pt x="1039087" y="3088050"/>
                </a:lnTo>
                <a:lnTo>
                  <a:pt x="1083149" y="3103623"/>
                </a:lnTo>
                <a:lnTo>
                  <a:pt x="1127887" y="3117973"/>
                </a:lnTo>
                <a:lnTo>
                  <a:pt x="1173285" y="3131076"/>
                </a:lnTo>
                <a:lnTo>
                  <a:pt x="1219328" y="3142908"/>
                </a:lnTo>
                <a:lnTo>
                  <a:pt x="1266002" y="3153448"/>
                </a:lnTo>
                <a:lnTo>
                  <a:pt x="1312966" y="3162607"/>
                </a:lnTo>
                <a:lnTo>
                  <a:pt x="1359875" y="3170329"/>
                </a:lnTo>
                <a:lnTo>
                  <a:pt x="1406705" y="3176629"/>
                </a:lnTo>
                <a:lnTo>
                  <a:pt x="1453432" y="3181521"/>
                </a:lnTo>
                <a:lnTo>
                  <a:pt x="1500035" y="3185021"/>
                </a:lnTo>
                <a:lnTo>
                  <a:pt x="1546488" y="3187144"/>
                </a:lnTo>
                <a:lnTo>
                  <a:pt x="1592769" y="3187906"/>
                </a:lnTo>
                <a:lnTo>
                  <a:pt x="1638854" y="3187321"/>
                </a:lnTo>
                <a:lnTo>
                  <a:pt x="1684720" y="3185405"/>
                </a:lnTo>
                <a:lnTo>
                  <a:pt x="1730344" y="3182173"/>
                </a:lnTo>
                <a:lnTo>
                  <a:pt x="1775702" y="3177640"/>
                </a:lnTo>
                <a:lnTo>
                  <a:pt x="1820771" y="3171822"/>
                </a:lnTo>
                <a:lnTo>
                  <a:pt x="1865527" y="3164734"/>
                </a:lnTo>
                <a:lnTo>
                  <a:pt x="1909948" y="3156391"/>
                </a:lnTo>
                <a:lnTo>
                  <a:pt x="1954009" y="3146808"/>
                </a:lnTo>
                <a:lnTo>
                  <a:pt x="1997688" y="3136000"/>
                </a:lnTo>
                <a:lnTo>
                  <a:pt x="2040961" y="3123984"/>
                </a:lnTo>
                <a:lnTo>
                  <a:pt x="2083805" y="3110773"/>
                </a:lnTo>
                <a:lnTo>
                  <a:pt x="2126196" y="3096384"/>
                </a:lnTo>
                <a:lnTo>
                  <a:pt x="2168111" y="3080831"/>
                </a:lnTo>
                <a:lnTo>
                  <a:pt x="2209527" y="3064130"/>
                </a:lnTo>
                <a:lnTo>
                  <a:pt x="2250420" y="3046296"/>
                </a:lnTo>
                <a:lnTo>
                  <a:pt x="2290767" y="3027344"/>
                </a:lnTo>
                <a:lnTo>
                  <a:pt x="2330545" y="3007290"/>
                </a:lnTo>
                <a:lnTo>
                  <a:pt x="2369730" y="2986148"/>
                </a:lnTo>
                <a:lnTo>
                  <a:pt x="2408299" y="2963934"/>
                </a:lnTo>
                <a:lnTo>
                  <a:pt x="2446228" y="2940664"/>
                </a:lnTo>
                <a:lnTo>
                  <a:pt x="2483494" y="2916352"/>
                </a:lnTo>
                <a:lnTo>
                  <a:pt x="2520074" y="2891013"/>
                </a:lnTo>
                <a:lnTo>
                  <a:pt x="2555945" y="2864663"/>
                </a:lnTo>
                <a:lnTo>
                  <a:pt x="2591083" y="2837318"/>
                </a:lnTo>
                <a:lnTo>
                  <a:pt x="2625464" y="2808992"/>
                </a:lnTo>
                <a:lnTo>
                  <a:pt x="2659066" y="2779700"/>
                </a:lnTo>
                <a:lnTo>
                  <a:pt x="2691864" y="2749459"/>
                </a:lnTo>
                <a:lnTo>
                  <a:pt x="2723837" y="2718282"/>
                </a:lnTo>
                <a:lnTo>
                  <a:pt x="2754959" y="2686186"/>
                </a:lnTo>
                <a:lnTo>
                  <a:pt x="2785208" y="2653185"/>
                </a:lnTo>
                <a:lnTo>
                  <a:pt x="2814561" y="2619295"/>
                </a:lnTo>
                <a:lnTo>
                  <a:pt x="2842995" y="2584532"/>
                </a:lnTo>
                <a:lnTo>
                  <a:pt x="2870485" y="2548909"/>
                </a:lnTo>
                <a:lnTo>
                  <a:pt x="2897008" y="2512443"/>
                </a:lnTo>
                <a:lnTo>
                  <a:pt x="2922542" y="2475149"/>
                </a:lnTo>
                <a:lnTo>
                  <a:pt x="2947062" y="2437042"/>
                </a:lnTo>
                <a:lnTo>
                  <a:pt x="2970545" y="2398137"/>
                </a:lnTo>
                <a:lnTo>
                  <a:pt x="2992969" y="2358450"/>
                </a:lnTo>
                <a:lnTo>
                  <a:pt x="3014310" y="2317995"/>
                </a:lnTo>
                <a:lnTo>
                  <a:pt x="3034543" y="2276788"/>
                </a:lnTo>
                <a:lnTo>
                  <a:pt x="3053647" y="2234845"/>
                </a:lnTo>
                <a:lnTo>
                  <a:pt x="3071597" y="2192180"/>
                </a:lnTo>
                <a:lnTo>
                  <a:pt x="3088370" y="2148808"/>
                </a:lnTo>
                <a:lnTo>
                  <a:pt x="3103944" y="2104746"/>
                </a:lnTo>
                <a:lnTo>
                  <a:pt x="3118293" y="2060008"/>
                </a:lnTo>
                <a:lnTo>
                  <a:pt x="3131396" y="2014609"/>
                </a:lnTo>
                <a:lnTo>
                  <a:pt x="3143229" y="1968565"/>
                </a:lnTo>
                <a:lnTo>
                  <a:pt x="3153768" y="1921890"/>
                </a:lnTo>
                <a:lnTo>
                  <a:pt x="3162928" y="1874926"/>
                </a:lnTo>
                <a:lnTo>
                  <a:pt x="3170650" y="1828017"/>
                </a:lnTo>
                <a:lnTo>
                  <a:pt x="3176949" y="1781188"/>
                </a:lnTo>
                <a:lnTo>
                  <a:pt x="3181841" y="1734460"/>
                </a:lnTo>
                <a:lnTo>
                  <a:pt x="3185341" y="1687858"/>
                </a:lnTo>
                <a:lnTo>
                  <a:pt x="3187464" y="1641405"/>
                </a:lnTo>
                <a:lnTo>
                  <a:pt x="3188226" y="1595124"/>
                </a:lnTo>
                <a:lnTo>
                  <a:pt x="3188209" y="1593786"/>
                </a:lnTo>
                <a:lnTo>
                  <a:pt x="1594106" y="1593786"/>
                </a:lnTo>
                <a:lnTo>
                  <a:pt x="1594106" y="0"/>
                </a:lnTo>
                <a:close/>
              </a:path>
              <a:path w="3188334" h="3188335">
                <a:moveTo>
                  <a:pt x="1922211" y="34137"/>
                </a:moveTo>
                <a:lnTo>
                  <a:pt x="1594106" y="1593786"/>
                </a:lnTo>
                <a:lnTo>
                  <a:pt x="3188209" y="1593786"/>
                </a:lnTo>
                <a:lnTo>
                  <a:pt x="3187641" y="1549039"/>
                </a:lnTo>
                <a:lnTo>
                  <a:pt x="3185725" y="1503173"/>
                </a:lnTo>
                <a:lnTo>
                  <a:pt x="3182493" y="1457549"/>
                </a:lnTo>
                <a:lnTo>
                  <a:pt x="3177960" y="1412191"/>
                </a:lnTo>
                <a:lnTo>
                  <a:pt x="3172142" y="1367122"/>
                </a:lnTo>
                <a:lnTo>
                  <a:pt x="3165054" y="1322365"/>
                </a:lnTo>
                <a:lnTo>
                  <a:pt x="3156711" y="1277945"/>
                </a:lnTo>
                <a:lnTo>
                  <a:pt x="3147128" y="1233883"/>
                </a:lnTo>
                <a:lnTo>
                  <a:pt x="3136321" y="1190204"/>
                </a:lnTo>
                <a:lnTo>
                  <a:pt x="3124304" y="1146931"/>
                </a:lnTo>
                <a:lnTo>
                  <a:pt x="3111094" y="1104088"/>
                </a:lnTo>
                <a:lnTo>
                  <a:pt x="3096704" y="1061697"/>
                </a:lnTo>
                <a:lnTo>
                  <a:pt x="3081152" y="1019782"/>
                </a:lnTo>
                <a:lnTo>
                  <a:pt x="3064451" y="978366"/>
                </a:lnTo>
                <a:lnTo>
                  <a:pt x="3046617" y="937473"/>
                </a:lnTo>
                <a:lnTo>
                  <a:pt x="3027665" y="897126"/>
                </a:lnTo>
                <a:lnTo>
                  <a:pt x="3007610" y="857348"/>
                </a:lnTo>
                <a:lnTo>
                  <a:pt x="2986469" y="818164"/>
                </a:lnTo>
                <a:lnTo>
                  <a:pt x="2964255" y="779595"/>
                </a:lnTo>
                <a:lnTo>
                  <a:pt x="2940984" y="741666"/>
                </a:lnTo>
                <a:lnTo>
                  <a:pt x="2916672" y="704400"/>
                </a:lnTo>
                <a:lnTo>
                  <a:pt x="2891333" y="667820"/>
                </a:lnTo>
                <a:lnTo>
                  <a:pt x="2864984" y="631949"/>
                </a:lnTo>
                <a:lnTo>
                  <a:pt x="2837638" y="596812"/>
                </a:lnTo>
                <a:lnTo>
                  <a:pt x="2809312" y="562431"/>
                </a:lnTo>
                <a:lnTo>
                  <a:pt x="2780021" y="528830"/>
                </a:lnTo>
                <a:lnTo>
                  <a:pt x="2749779" y="496031"/>
                </a:lnTo>
                <a:lnTo>
                  <a:pt x="2718602" y="464059"/>
                </a:lnTo>
                <a:lnTo>
                  <a:pt x="2686506" y="432937"/>
                </a:lnTo>
                <a:lnTo>
                  <a:pt x="2653506" y="402688"/>
                </a:lnTo>
                <a:lnTo>
                  <a:pt x="2619616" y="373335"/>
                </a:lnTo>
                <a:lnTo>
                  <a:pt x="2584852" y="344902"/>
                </a:lnTo>
                <a:lnTo>
                  <a:pt x="2549230" y="317413"/>
                </a:lnTo>
                <a:lnTo>
                  <a:pt x="2512764" y="290890"/>
                </a:lnTo>
                <a:lnTo>
                  <a:pt x="2475469" y="265356"/>
                </a:lnTo>
                <a:lnTo>
                  <a:pt x="2437362" y="240837"/>
                </a:lnTo>
                <a:lnTo>
                  <a:pt x="2398457" y="217353"/>
                </a:lnTo>
                <a:lnTo>
                  <a:pt x="2358770" y="194930"/>
                </a:lnTo>
                <a:lnTo>
                  <a:pt x="2318315" y="173590"/>
                </a:lnTo>
                <a:lnTo>
                  <a:pt x="2277109" y="153357"/>
                </a:lnTo>
                <a:lnTo>
                  <a:pt x="2235165" y="134254"/>
                </a:lnTo>
                <a:lnTo>
                  <a:pt x="2192500" y="116304"/>
                </a:lnTo>
                <a:lnTo>
                  <a:pt x="2149129" y="99532"/>
                </a:lnTo>
                <a:lnTo>
                  <a:pt x="2105066" y="83959"/>
                </a:lnTo>
                <a:lnTo>
                  <a:pt x="2060328" y="69610"/>
                </a:lnTo>
                <a:lnTo>
                  <a:pt x="2014929" y="56508"/>
                </a:lnTo>
                <a:lnTo>
                  <a:pt x="1968885" y="44676"/>
                </a:lnTo>
                <a:lnTo>
                  <a:pt x="1922211" y="34137"/>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5565647" y="2433827"/>
            <a:ext cx="1559560" cy="96520"/>
          </a:xfrm>
          <a:custGeom>
            <a:avLst/>
            <a:gdLst/>
            <a:ahLst/>
            <a:cxnLst/>
            <a:rect l="l" t="t" r="r" b="b"/>
            <a:pathLst>
              <a:path w="1559559" h="96519">
                <a:moveTo>
                  <a:pt x="0" y="0"/>
                </a:moveTo>
                <a:lnTo>
                  <a:pt x="1501140" y="96012"/>
                </a:lnTo>
                <a:lnTo>
                  <a:pt x="1559052" y="96012"/>
                </a:lnTo>
              </a:path>
            </a:pathLst>
          </a:custGeom>
          <a:ln w="9525">
            <a:solidFill>
              <a:srgbClr val="8AB9D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p:nvPr/>
        </p:nvSpPr>
        <p:spPr>
          <a:xfrm>
            <a:off x="1987132" y="4981139"/>
            <a:ext cx="132524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296595"/>
                </a:solidFill>
                <a:effectLst/>
                <a:uLnTx/>
                <a:uFillTx/>
                <a:latin typeface="Gadugi"/>
                <a:ea typeface="+mn-ea"/>
                <a:cs typeface="Gadugi"/>
              </a:rPr>
              <a:t>No</a:t>
            </a:r>
            <a:r>
              <a:rPr kumimoji="0" sz="2400" b="0" i="0" u="none" strike="noStrike" kern="1200" cap="none" spc="-70" normalizeH="0" baseline="0" noProof="0" dirty="0">
                <a:ln>
                  <a:noFill/>
                </a:ln>
                <a:solidFill>
                  <a:srgbClr val="296595"/>
                </a:solidFill>
                <a:effectLst/>
                <a:uLnTx/>
                <a:uFillTx/>
                <a:latin typeface="Gadugi"/>
                <a:ea typeface="+mn-ea"/>
                <a:cs typeface="Gadugi"/>
              </a:rPr>
              <a:t> </a:t>
            </a:r>
            <a:r>
              <a:rPr kumimoji="0" sz="2400" b="0" i="0" u="none" strike="noStrike" kern="1200" cap="none" spc="-5" normalizeH="0" baseline="0" noProof="0" dirty="0">
                <a:ln>
                  <a:noFill/>
                </a:ln>
                <a:solidFill>
                  <a:srgbClr val="296595"/>
                </a:solidFill>
                <a:effectLst/>
                <a:uLnTx/>
                <a:uFillTx/>
                <a:latin typeface="Gadugi"/>
                <a:ea typeface="+mn-ea"/>
                <a:cs typeface="Gadugi"/>
              </a:rPr>
              <a:t>96.7%</a:t>
            </a:r>
            <a:endParaRPr kumimoji="0" sz="2400" b="0" i="0" u="none" strike="noStrike" kern="1200" cap="none" spc="0" normalizeH="0" baseline="0" noProof="0">
              <a:ln>
                <a:noFill/>
              </a:ln>
              <a:solidFill>
                <a:prstClr val="black"/>
              </a:solidFill>
              <a:effectLst/>
              <a:uLnTx/>
              <a:uFillTx/>
              <a:latin typeface="Gadugi"/>
              <a:ea typeface="+mn-ea"/>
              <a:cs typeface="Gadugi"/>
            </a:endParaRPr>
          </a:p>
        </p:txBody>
      </p:sp>
      <p:sp>
        <p:nvSpPr>
          <p:cNvPr id="7" name="object 7"/>
          <p:cNvSpPr/>
          <p:nvPr/>
        </p:nvSpPr>
        <p:spPr>
          <a:xfrm>
            <a:off x="5045202" y="6023609"/>
            <a:ext cx="91440" cy="91440"/>
          </a:xfrm>
          <a:custGeom>
            <a:avLst/>
            <a:gdLst/>
            <a:ahLst/>
            <a:cxnLst/>
            <a:rect l="l" t="t" r="r" b="b"/>
            <a:pathLst>
              <a:path w="91439" h="91439">
                <a:moveTo>
                  <a:pt x="0" y="0"/>
                </a:moveTo>
                <a:lnTo>
                  <a:pt x="91439" y="0"/>
                </a:lnTo>
                <a:lnTo>
                  <a:pt x="91439" y="91439"/>
                </a:lnTo>
                <a:lnTo>
                  <a:pt x="0" y="91439"/>
                </a:lnTo>
                <a:lnTo>
                  <a:pt x="0"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txBox="1"/>
          <p:nvPr/>
        </p:nvSpPr>
        <p:spPr>
          <a:xfrm>
            <a:off x="5164577" y="5954801"/>
            <a:ext cx="25336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327BB6"/>
                </a:solidFill>
                <a:effectLst/>
                <a:uLnTx/>
                <a:uFillTx/>
                <a:latin typeface="Gadugi"/>
                <a:ea typeface="+mn-ea"/>
                <a:cs typeface="Gadugi"/>
              </a:rPr>
              <a:t>Yes</a:t>
            </a:r>
            <a:endParaRPr kumimoji="0" sz="1200" b="0" i="0" u="none" strike="noStrike" kern="1200" cap="none" spc="0" normalizeH="0" baseline="0" noProof="0">
              <a:ln>
                <a:noFill/>
              </a:ln>
              <a:solidFill>
                <a:prstClr val="black"/>
              </a:solidFill>
              <a:effectLst/>
              <a:uLnTx/>
              <a:uFillTx/>
              <a:latin typeface="Gadugi"/>
              <a:ea typeface="+mn-ea"/>
              <a:cs typeface="Gadugi"/>
            </a:endParaRPr>
          </a:p>
        </p:txBody>
      </p:sp>
      <p:sp>
        <p:nvSpPr>
          <p:cNvPr id="9" name="object 9"/>
          <p:cNvSpPr/>
          <p:nvPr/>
        </p:nvSpPr>
        <p:spPr>
          <a:xfrm>
            <a:off x="6046470" y="6023609"/>
            <a:ext cx="91440" cy="91440"/>
          </a:xfrm>
          <a:custGeom>
            <a:avLst/>
            <a:gdLst/>
            <a:ahLst/>
            <a:cxnLst/>
            <a:rect l="l" t="t" r="r" b="b"/>
            <a:pathLst>
              <a:path w="91439" h="91439">
                <a:moveTo>
                  <a:pt x="0" y="0"/>
                </a:moveTo>
                <a:lnTo>
                  <a:pt x="91439" y="0"/>
                </a:lnTo>
                <a:lnTo>
                  <a:pt x="91439" y="91439"/>
                </a:lnTo>
                <a:lnTo>
                  <a:pt x="0" y="91439"/>
                </a:lnTo>
                <a:lnTo>
                  <a:pt x="0"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txBox="1"/>
          <p:nvPr/>
        </p:nvSpPr>
        <p:spPr>
          <a:xfrm>
            <a:off x="6165189" y="5954801"/>
            <a:ext cx="229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327BB6"/>
                </a:solidFill>
                <a:effectLst/>
                <a:uLnTx/>
                <a:uFillTx/>
                <a:latin typeface="Gadugi"/>
                <a:ea typeface="+mn-ea"/>
                <a:cs typeface="Gadugi"/>
              </a:rPr>
              <a:t>No</a:t>
            </a:r>
            <a:endParaRPr kumimoji="0" sz="1200" b="0" i="0" u="none" strike="noStrike" kern="1200" cap="none" spc="0" normalizeH="0" baseline="0" noProof="0">
              <a:ln>
                <a:noFill/>
              </a:ln>
              <a:solidFill>
                <a:prstClr val="black"/>
              </a:solidFill>
              <a:effectLst/>
              <a:uLnTx/>
              <a:uFillTx/>
              <a:latin typeface="Gadugi"/>
              <a:ea typeface="+mn-ea"/>
              <a:cs typeface="Gadugi"/>
            </a:endParaRPr>
          </a:p>
        </p:txBody>
      </p:sp>
      <p:sp>
        <p:nvSpPr>
          <p:cNvPr id="11" name="object 11"/>
          <p:cNvSpPr txBox="1"/>
          <p:nvPr/>
        </p:nvSpPr>
        <p:spPr>
          <a:xfrm>
            <a:off x="1447528" y="5900962"/>
            <a:ext cx="260032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990600" algn="l"/>
              </a:tabLst>
              <a:defRPr/>
            </a:pPr>
            <a:r>
              <a:rPr kumimoji="0" sz="2000" b="0" i="0" u="none" strike="noStrike" kern="1200" cap="none" spc="-5" normalizeH="0" baseline="0" noProof="0" dirty="0">
                <a:ln>
                  <a:noFill/>
                </a:ln>
                <a:solidFill>
                  <a:srgbClr val="2C5760"/>
                </a:solidFill>
                <a:effectLst/>
                <a:uLnTx/>
                <a:uFillTx/>
                <a:latin typeface="Gadugi"/>
                <a:ea typeface="+mn-ea"/>
                <a:cs typeface="Gadugi"/>
              </a:rPr>
              <a:t>(95%CI:	95.5%</a:t>
            </a:r>
            <a:r>
              <a:rPr kumimoji="0" sz="2000" b="0" i="0" u="none" strike="noStrike" kern="1200" cap="none" spc="-65" normalizeH="0" baseline="0" noProof="0" dirty="0">
                <a:ln>
                  <a:noFill/>
                </a:ln>
                <a:solidFill>
                  <a:srgbClr val="2C5760"/>
                </a:solidFill>
                <a:effectLst/>
                <a:uLnTx/>
                <a:uFillTx/>
                <a:latin typeface="Gadugi"/>
                <a:ea typeface="+mn-ea"/>
                <a:cs typeface="Gadugi"/>
              </a:rPr>
              <a:t> </a:t>
            </a:r>
            <a:r>
              <a:rPr kumimoji="0" sz="2000" b="0" i="0" u="none" strike="noStrike" kern="1200" cap="none" spc="-5" normalizeH="0" baseline="0" noProof="0" dirty="0">
                <a:ln>
                  <a:noFill/>
                </a:ln>
                <a:solidFill>
                  <a:srgbClr val="2C5760"/>
                </a:solidFill>
                <a:effectLst/>
                <a:uLnTx/>
                <a:uFillTx/>
                <a:latin typeface="Gadugi"/>
                <a:ea typeface="+mn-ea"/>
                <a:cs typeface="Gadugi"/>
              </a:rPr>
              <a:t>-97.1%)</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12" name="object 12"/>
          <p:cNvSpPr txBox="1"/>
          <p:nvPr/>
        </p:nvSpPr>
        <p:spPr>
          <a:xfrm>
            <a:off x="7087425" y="2123932"/>
            <a:ext cx="2140585" cy="859155"/>
          </a:xfrm>
          <a:prstGeom prst="rect">
            <a:avLst/>
          </a:prstGeom>
        </p:spPr>
        <p:txBody>
          <a:bodyPr vert="horz" wrap="square" lIns="0" tIns="100965" rIns="0" bIns="0" rtlCol="0">
            <a:spAutoFit/>
          </a:bodyPr>
          <a:lstStyle/>
          <a:p>
            <a:pPr marL="55244" marR="0" lvl="0" indent="0" algn="l" defTabSz="914400" rtl="0" eaLnBrk="1" fontAlgn="auto" latinLnBrk="0" hangingPunct="1">
              <a:lnSpc>
                <a:spcPct val="100000"/>
              </a:lnSpc>
              <a:spcBef>
                <a:spcPts val="795"/>
              </a:spcBef>
              <a:spcAft>
                <a:spcPts val="0"/>
              </a:spcAft>
              <a:buClrTx/>
              <a:buSzTx/>
              <a:buFontTx/>
              <a:buNone/>
              <a:tabLst/>
              <a:defRPr/>
            </a:pPr>
            <a:r>
              <a:rPr kumimoji="0" sz="2400" b="0" i="0" u="none" strike="noStrike" kern="1200" cap="none" spc="-75" normalizeH="0" baseline="0" noProof="0" dirty="0">
                <a:ln>
                  <a:noFill/>
                </a:ln>
                <a:solidFill>
                  <a:srgbClr val="296595"/>
                </a:solidFill>
                <a:effectLst/>
                <a:uLnTx/>
                <a:uFillTx/>
                <a:latin typeface="Gadugi"/>
                <a:ea typeface="+mn-ea"/>
                <a:cs typeface="Gadugi"/>
              </a:rPr>
              <a:t>Yes</a:t>
            </a:r>
            <a:r>
              <a:rPr kumimoji="0" sz="2400" b="0" i="0" u="none" strike="noStrike" kern="1200" cap="none" spc="-20" normalizeH="0" baseline="0" noProof="0" dirty="0">
                <a:ln>
                  <a:noFill/>
                </a:ln>
                <a:solidFill>
                  <a:srgbClr val="296595"/>
                </a:solidFill>
                <a:effectLst/>
                <a:uLnTx/>
                <a:uFillTx/>
                <a:latin typeface="Gadugi"/>
                <a:ea typeface="+mn-ea"/>
                <a:cs typeface="Gadugi"/>
              </a:rPr>
              <a:t> </a:t>
            </a:r>
            <a:r>
              <a:rPr kumimoji="0" sz="2400" b="0" i="0" u="none" strike="noStrike" kern="1200" cap="none" spc="-5" normalizeH="0" baseline="0" noProof="0" dirty="0">
                <a:ln>
                  <a:noFill/>
                </a:ln>
                <a:solidFill>
                  <a:srgbClr val="296595"/>
                </a:solidFill>
                <a:effectLst/>
                <a:uLnTx/>
                <a:uFillTx/>
                <a:latin typeface="Gadugi"/>
                <a:ea typeface="+mn-ea"/>
                <a:cs typeface="Gadugi"/>
              </a:rPr>
              <a:t>3.3%</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585"/>
              </a:spcBef>
              <a:spcAft>
                <a:spcPts val="0"/>
              </a:spcAft>
              <a:buClrTx/>
              <a:buSzTx/>
              <a:buFontTx/>
              <a:buNone/>
              <a:tabLst/>
              <a:defRPr/>
            </a:pPr>
            <a:r>
              <a:rPr kumimoji="0" sz="2000" b="0" i="0" u="none" strike="noStrike" kern="1200" cap="none" spc="-5" normalizeH="0" baseline="0" noProof="0" dirty="0">
                <a:ln>
                  <a:noFill/>
                </a:ln>
                <a:solidFill>
                  <a:srgbClr val="0E6545"/>
                </a:solidFill>
                <a:effectLst/>
                <a:uLnTx/>
                <a:uFillTx/>
                <a:latin typeface="Calibri"/>
                <a:ea typeface="+mn-ea"/>
                <a:cs typeface="Calibri"/>
              </a:rPr>
              <a:t>(95%CI: </a:t>
            </a:r>
            <a:r>
              <a:rPr kumimoji="0" sz="2000" b="0" i="0" u="none" strike="noStrike" kern="1200" cap="none" spc="0" normalizeH="0" baseline="0" noProof="0" dirty="0">
                <a:ln>
                  <a:noFill/>
                </a:ln>
                <a:solidFill>
                  <a:srgbClr val="0E6545"/>
                </a:solidFill>
                <a:effectLst/>
                <a:uLnTx/>
                <a:uFillTx/>
                <a:latin typeface="Calibri"/>
                <a:ea typeface="+mn-ea"/>
                <a:cs typeface="Calibri"/>
              </a:rPr>
              <a:t>2.5%</a:t>
            </a:r>
            <a:r>
              <a:rPr kumimoji="0" sz="2000" b="0" i="0" u="none" strike="noStrike" kern="1200" cap="none" spc="-95" normalizeH="0" baseline="0" noProof="0" dirty="0">
                <a:ln>
                  <a:noFill/>
                </a:ln>
                <a:solidFill>
                  <a:srgbClr val="0E6545"/>
                </a:solidFill>
                <a:effectLst/>
                <a:uLnTx/>
                <a:uFillTx/>
                <a:latin typeface="Calibri"/>
                <a:ea typeface="+mn-ea"/>
                <a:cs typeface="Calibri"/>
              </a:rPr>
              <a:t> </a:t>
            </a:r>
            <a:r>
              <a:rPr kumimoji="0" sz="2000" b="0" i="0" u="none" strike="noStrike" kern="1200" cap="none" spc="-5" normalizeH="0" baseline="0" noProof="0" dirty="0">
                <a:ln>
                  <a:noFill/>
                </a:ln>
                <a:solidFill>
                  <a:srgbClr val="0E6545"/>
                </a:solidFill>
                <a:effectLst/>
                <a:uLnTx/>
                <a:uFillTx/>
                <a:latin typeface="Calibri"/>
                <a:ea typeface="+mn-ea"/>
                <a:cs typeface="Calibri"/>
              </a:rPr>
              <a:t>-4.1%)</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7815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4990" y="6105326"/>
            <a:ext cx="7092950"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0070C0"/>
                </a:solidFill>
                <a:effectLst/>
                <a:uLnTx/>
                <a:uFillTx/>
                <a:latin typeface="Gadugi"/>
                <a:ea typeface="+mn-ea"/>
                <a:cs typeface="Gadugi"/>
              </a:rPr>
              <a:t>Chi-Square p&lt;0.001 </a:t>
            </a:r>
            <a:r>
              <a:rPr kumimoji="0" sz="2000" b="0" i="0" u="none" strike="noStrike" kern="1200" cap="none" spc="0" normalizeH="0" baseline="0" noProof="0" dirty="0">
                <a:ln>
                  <a:noFill/>
                </a:ln>
                <a:solidFill>
                  <a:srgbClr val="0070C0"/>
                </a:solidFill>
                <a:effectLst/>
                <a:uLnTx/>
                <a:uFillTx/>
                <a:latin typeface="Gadugi"/>
                <a:ea typeface="+mn-ea"/>
                <a:cs typeface="Gadugi"/>
              </a:rPr>
              <a:t>for </a:t>
            </a:r>
            <a:r>
              <a:rPr kumimoji="0" sz="2000" b="0" i="0" u="none" strike="noStrike" kern="1200" cap="none" spc="-5" normalizeH="0" baseline="0" noProof="0" dirty="0">
                <a:ln>
                  <a:noFill/>
                </a:ln>
                <a:solidFill>
                  <a:srgbClr val="0070C0"/>
                </a:solidFill>
                <a:effectLst/>
                <a:uLnTx/>
                <a:uFillTx/>
                <a:latin typeface="Gadugi"/>
                <a:ea typeface="+mn-ea"/>
                <a:cs typeface="Gadugi"/>
              </a:rPr>
              <a:t>difference according to population</a:t>
            </a:r>
            <a:r>
              <a:rPr kumimoji="0" sz="2000" b="0" i="0" u="none" strike="noStrike" kern="1200" cap="none" spc="20" normalizeH="0" baseline="0" noProof="0" dirty="0">
                <a:ln>
                  <a:noFill/>
                </a:ln>
                <a:solidFill>
                  <a:srgbClr val="0070C0"/>
                </a:solidFill>
                <a:effectLst/>
                <a:uLnTx/>
                <a:uFillTx/>
                <a:latin typeface="Gadugi"/>
                <a:ea typeface="+mn-ea"/>
                <a:cs typeface="Gadugi"/>
              </a:rPr>
              <a:t> </a:t>
            </a:r>
            <a:r>
              <a:rPr kumimoji="0" sz="2000" b="0" i="0" u="none" strike="noStrike" kern="1200" cap="none" spc="0" normalizeH="0" baseline="0" noProof="0" dirty="0">
                <a:ln>
                  <a:noFill/>
                </a:ln>
                <a:solidFill>
                  <a:srgbClr val="0070C0"/>
                </a:solidFill>
                <a:effectLst/>
                <a:uLnTx/>
                <a:uFillTx/>
                <a:latin typeface="Gadugi"/>
                <a:ea typeface="+mn-ea"/>
                <a:cs typeface="Gadugi"/>
              </a:rPr>
              <a:t>size</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 name="object 3"/>
          <p:cNvSpPr/>
          <p:nvPr/>
        </p:nvSpPr>
        <p:spPr>
          <a:xfrm>
            <a:off x="5768340" y="4704588"/>
            <a:ext cx="996950" cy="508000"/>
          </a:xfrm>
          <a:custGeom>
            <a:avLst/>
            <a:gdLst/>
            <a:ahLst/>
            <a:cxnLst/>
            <a:rect l="l" t="t" r="r" b="b"/>
            <a:pathLst>
              <a:path w="996950" h="508000">
                <a:moveTo>
                  <a:pt x="0" y="0"/>
                </a:moveTo>
                <a:lnTo>
                  <a:pt x="996695" y="0"/>
                </a:lnTo>
                <a:lnTo>
                  <a:pt x="996695" y="507492"/>
                </a:lnTo>
                <a:lnTo>
                  <a:pt x="0" y="507492"/>
                </a:lnTo>
                <a:lnTo>
                  <a:pt x="0" y="0"/>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8258556" y="3630167"/>
            <a:ext cx="996950" cy="1582420"/>
          </a:xfrm>
          <a:custGeom>
            <a:avLst/>
            <a:gdLst/>
            <a:ahLst/>
            <a:cxnLst/>
            <a:rect l="l" t="t" r="r" b="b"/>
            <a:pathLst>
              <a:path w="996950" h="1582420">
                <a:moveTo>
                  <a:pt x="0" y="0"/>
                </a:moveTo>
                <a:lnTo>
                  <a:pt x="996696" y="0"/>
                </a:lnTo>
                <a:lnTo>
                  <a:pt x="996696" y="1581911"/>
                </a:lnTo>
                <a:lnTo>
                  <a:pt x="0" y="1581911"/>
                </a:lnTo>
                <a:lnTo>
                  <a:pt x="0" y="0"/>
                </a:lnTo>
                <a:close/>
              </a:path>
            </a:pathLst>
          </a:custGeom>
          <a:solidFill>
            <a:srgbClr val="5ACC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3276600" y="4957571"/>
            <a:ext cx="996950" cy="254635"/>
          </a:xfrm>
          <a:custGeom>
            <a:avLst/>
            <a:gdLst/>
            <a:ahLst/>
            <a:cxnLst/>
            <a:rect l="l" t="t" r="r" b="b"/>
            <a:pathLst>
              <a:path w="996950" h="254635">
                <a:moveTo>
                  <a:pt x="0" y="0"/>
                </a:moveTo>
                <a:lnTo>
                  <a:pt x="996696" y="0"/>
                </a:lnTo>
                <a:lnTo>
                  <a:pt x="996696" y="254507"/>
                </a:lnTo>
                <a:lnTo>
                  <a:pt x="0" y="254507"/>
                </a:lnTo>
                <a:lnTo>
                  <a:pt x="0"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2529839" y="2194560"/>
            <a:ext cx="0" cy="3017520"/>
          </a:xfrm>
          <a:custGeom>
            <a:avLst/>
            <a:gdLst/>
            <a:ahLst/>
            <a:cxnLst/>
            <a:rect l="l" t="t" r="r" b="b"/>
            <a:pathLst>
              <a:path h="3017520">
                <a:moveTo>
                  <a:pt x="0" y="3017520"/>
                </a:moveTo>
                <a:lnTo>
                  <a:pt x="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2438400" y="5212079"/>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2438400" y="4608576"/>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2438400" y="4005071"/>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2438400" y="3401567"/>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2438400" y="2798064"/>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2438400" y="2194560"/>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2529839" y="5212079"/>
            <a:ext cx="7473950" cy="0"/>
          </a:xfrm>
          <a:custGeom>
            <a:avLst/>
            <a:gdLst/>
            <a:ahLst/>
            <a:cxnLst/>
            <a:rect l="l" t="t" r="r" b="b"/>
            <a:pathLst>
              <a:path w="7473950">
                <a:moveTo>
                  <a:pt x="0" y="0"/>
                </a:moveTo>
                <a:lnTo>
                  <a:pt x="7473696"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2529839" y="5212079"/>
            <a:ext cx="0" cy="91440"/>
          </a:xfrm>
          <a:custGeom>
            <a:avLst/>
            <a:gdLst/>
            <a:ahLst/>
            <a:cxnLst/>
            <a:rect l="l" t="t" r="r" b="b"/>
            <a:pathLst>
              <a:path h="91439">
                <a:moveTo>
                  <a:pt x="0" y="0"/>
                </a:moveTo>
                <a:lnTo>
                  <a:pt x="0" y="9144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5020055" y="5212079"/>
            <a:ext cx="0" cy="91440"/>
          </a:xfrm>
          <a:custGeom>
            <a:avLst/>
            <a:gdLst/>
            <a:ahLst/>
            <a:cxnLst/>
            <a:rect l="l" t="t" r="r" b="b"/>
            <a:pathLst>
              <a:path h="91439">
                <a:moveTo>
                  <a:pt x="0" y="0"/>
                </a:moveTo>
                <a:lnTo>
                  <a:pt x="0" y="9144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7511795" y="5212079"/>
            <a:ext cx="0" cy="91440"/>
          </a:xfrm>
          <a:custGeom>
            <a:avLst/>
            <a:gdLst/>
            <a:ahLst/>
            <a:cxnLst/>
            <a:rect l="l" t="t" r="r" b="b"/>
            <a:pathLst>
              <a:path h="91439">
                <a:moveTo>
                  <a:pt x="0" y="0"/>
                </a:moveTo>
                <a:lnTo>
                  <a:pt x="0" y="9144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0003535" y="5212079"/>
            <a:ext cx="0" cy="91440"/>
          </a:xfrm>
          <a:custGeom>
            <a:avLst/>
            <a:gdLst/>
            <a:ahLst/>
            <a:cxnLst/>
            <a:rect l="l" t="t" r="r" b="b"/>
            <a:pathLst>
              <a:path h="91439">
                <a:moveTo>
                  <a:pt x="0" y="0"/>
                </a:moveTo>
                <a:lnTo>
                  <a:pt x="0" y="9144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txBox="1"/>
          <p:nvPr/>
        </p:nvSpPr>
        <p:spPr>
          <a:xfrm>
            <a:off x="1982690" y="2011638"/>
            <a:ext cx="300355" cy="3348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25</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20</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15</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10</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Gadugi"/>
              <a:ea typeface="+mn-ea"/>
              <a:cs typeface="Gadugi"/>
            </a:endParaRPr>
          </a:p>
          <a:p>
            <a:pPr marL="149225"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5</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Gadugi"/>
              <a:ea typeface="+mn-ea"/>
              <a:cs typeface="Gadugi"/>
            </a:endParaRPr>
          </a:p>
          <a:p>
            <a:pPr marL="14922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0</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19" name="object 19"/>
          <p:cNvSpPr txBox="1"/>
          <p:nvPr/>
        </p:nvSpPr>
        <p:spPr>
          <a:xfrm>
            <a:off x="2831474" y="5401939"/>
            <a:ext cx="18878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&lt;10,000</a:t>
            </a:r>
            <a:r>
              <a:rPr kumimoji="0" sz="2000" b="0" i="0" u="none" strike="noStrike" kern="1200" cap="none" spc="-55" normalizeH="0" baseline="0" noProof="0" dirty="0">
                <a:ln>
                  <a:noFill/>
                </a:ln>
                <a:solidFill>
                  <a:srgbClr val="122C41"/>
                </a:solidFill>
                <a:effectLst/>
                <a:uLnTx/>
                <a:uFillTx/>
                <a:latin typeface="Gadugi"/>
                <a:ea typeface="+mn-ea"/>
                <a:cs typeface="Gadugi"/>
              </a:rPr>
              <a:t> </a:t>
            </a:r>
            <a:r>
              <a:rPr kumimoji="0" sz="2000" b="0" i="0" u="none" strike="noStrike" kern="1200" cap="none" spc="-5" normalizeH="0" baseline="0" noProof="0" dirty="0">
                <a:ln>
                  <a:noFill/>
                </a:ln>
                <a:solidFill>
                  <a:srgbClr val="122C41"/>
                </a:solidFill>
                <a:effectLst/>
                <a:uLnTx/>
                <a:uFillTx/>
                <a:latin typeface="Gadugi"/>
                <a:ea typeface="+mn-ea"/>
                <a:cs typeface="Gadugi"/>
              </a:rPr>
              <a:t>persons</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0" name="object 20"/>
          <p:cNvSpPr txBox="1"/>
          <p:nvPr/>
        </p:nvSpPr>
        <p:spPr>
          <a:xfrm>
            <a:off x="5463087" y="5369616"/>
            <a:ext cx="1605915" cy="701040"/>
          </a:xfrm>
          <a:prstGeom prst="rect">
            <a:avLst/>
          </a:prstGeom>
        </p:spPr>
        <p:txBody>
          <a:bodyPr vert="horz" wrap="square" lIns="0" tIns="45085" rIns="0" bIns="0" rtlCol="0">
            <a:spAutoFit/>
          </a:bodyPr>
          <a:lstStyle/>
          <a:p>
            <a:pPr marL="0" marR="0" lvl="0" indent="0" algn="ctr" defTabSz="914400" rtl="0" eaLnBrk="1" fontAlgn="auto" latinLnBrk="0" hangingPunct="1">
              <a:lnSpc>
                <a:spcPct val="100000"/>
              </a:lnSpc>
              <a:spcBef>
                <a:spcPts val="355"/>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10,0</a:t>
            </a:r>
            <a:r>
              <a:rPr kumimoji="0" sz="2000" b="0" i="0" u="none" strike="noStrike" kern="1200" cap="none" spc="-15" normalizeH="0" baseline="0" noProof="0" dirty="0">
                <a:ln>
                  <a:noFill/>
                </a:ln>
                <a:solidFill>
                  <a:srgbClr val="122C41"/>
                </a:solidFill>
                <a:effectLst/>
                <a:uLnTx/>
                <a:uFillTx/>
                <a:latin typeface="Gadugi"/>
                <a:ea typeface="+mn-ea"/>
                <a:cs typeface="Gadugi"/>
              </a:rPr>
              <a:t>0</a:t>
            </a:r>
            <a:r>
              <a:rPr kumimoji="0" sz="2000" b="0" i="0" u="none" strike="noStrike" kern="1200" cap="none" spc="-5" normalizeH="0" baseline="0" noProof="0" dirty="0">
                <a:ln>
                  <a:noFill/>
                </a:ln>
                <a:solidFill>
                  <a:srgbClr val="122C41"/>
                </a:solidFill>
                <a:effectLst/>
                <a:uLnTx/>
                <a:uFillTx/>
                <a:latin typeface="Gadugi"/>
                <a:ea typeface="+mn-ea"/>
                <a:cs typeface="Gadugi"/>
              </a:rPr>
              <a:t>0</a:t>
            </a:r>
            <a:r>
              <a:rPr kumimoji="0" sz="2000" b="0" i="0" u="none" strike="noStrike" kern="1200" cap="none" spc="0" normalizeH="0" baseline="0" noProof="0" dirty="0">
                <a:ln>
                  <a:noFill/>
                </a:ln>
                <a:solidFill>
                  <a:srgbClr val="122C41"/>
                </a:solidFill>
                <a:effectLst/>
                <a:uLnTx/>
                <a:uFillTx/>
                <a:latin typeface="Gadugi"/>
                <a:ea typeface="+mn-ea"/>
                <a:cs typeface="Gadugi"/>
              </a:rPr>
              <a:t>-</a:t>
            </a:r>
            <a:r>
              <a:rPr kumimoji="0" sz="2000" b="0" i="0" u="none" strike="noStrike" kern="1200" cap="none" spc="-5" normalizeH="0" baseline="0" noProof="0" dirty="0">
                <a:ln>
                  <a:noFill/>
                </a:ln>
                <a:solidFill>
                  <a:srgbClr val="122C41"/>
                </a:solidFill>
                <a:effectLst/>
                <a:uLnTx/>
                <a:uFillTx/>
                <a:latin typeface="Gadugi"/>
                <a:ea typeface="+mn-ea"/>
                <a:cs typeface="Gadugi"/>
              </a:rPr>
              <a:t>49,9</a:t>
            </a:r>
            <a:r>
              <a:rPr kumimoji="0" sz="2000" b="0" i="0" u="none" strike="noStrike" kern="1200" cap="none" spc="-15" normalizeH="0" baseline="0" noProof="0" dirty="0">
                <a:ln>
                  <a:noFill/>
                </a:ln>
                <a:solidFill>
                  <a:srgbClr val="122C41"/>
                </a:solidFill>
                <a:effectLst/>
                <a:uLnTx/>
                <a:uFillTx/>
                <a:latin typeface="Gadugi"/>
                <a:ea typeface="+mn-ea"/>
                <a:cs typeface="Gadugi"/>
              </a:rPr>
              <a:t>9</a:t>
            </a:r>
            <a:r>
              <a:rPr kumimoji="0" sz="2000" b="0" i="0" u="none" strike="noStrike" kern="1200" cap="none" spc="0" normalizeH="0" baseline="0" noProof="0" dirty="0">
                <a:ln>
                  <a:noFill/>
                </a:ln>
                <a:solidFill>
                  <a:srgbClr val="122C41"/>
                </a:solidFill>
                <a:effectLst/>
                <a:uLnTx/>
                <a:uFillTx/>
                <a:latin typeface="Gadugi"/>
                <a:ea typeface="+mn-ea"/>
                <a:cs typeface="Gadugi"/>
              </a:rPr>
              <a:t>9</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ctr" defTabSz="914400" rtl="0" eaLnBrk="1" fontAlgn="auto" latinLnBrk="0" hangingPunct="1">
              <a:lnSpc>
                <a:spcPct val="100000"/>
              </a:lnSpc>
              <a:spcBef>
                <a:spcPts val="26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persons</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1" name="object 21"/>
          <p:cNvSpPr txBox="1"/>
          <p:nvPr/>
        </p:nvSpPr>
        <p:spPr>
          <a:xfrm>
            <a:off x="7811433" y="5401939"/>
            <a:ext cx="1891030"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≥50,000</a:t>
            </a:r>
            <a:r>
              <a:rPr kumimoji="0" sz="2000" b="0" i="0" u="none" strike="noStrike" kern="1200" cap="none" spc="-60"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persons</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2" name="object 22"/>
          <p:cNvSpPr txBox="1"/>
          <p:nvPr/>
        </p:nvSpPr>
        <p:spPr>
          <a:xfrm>
            <a:off x="2626580" y="3811637"/>
            <a:ext cx="1986280" cy="8102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039A6"/>
                </a:solidFill>
                <a:effectLst/>
                <a:uLnTx/>
                <a:uFillTx/>
                <a:latin typeface="Calibri"/>
                <a:ea typeface="+mn-ea"/>
                <a:cs typeface="Calibri"/>
              </a:rPr>
              <a:t>(95%CI: </a:t>
            </a:r>
            <a:r>
              <a:rPr kumimoji="0" sz="1800" b="0" i="0" u="none" strike="noStrike" kern="1200" cap="none" spc="0" normalizeH="0" baseline="0" noProof="0" dirty="0">
                <a:ln>
                  <a:noFill/>
                </a:ln>
                <a:solidFill>
                  <a:srgbClr val="0039A6"/>
                </a:solidFill>
                <a:effectLst/>
                <a:uLnTx/>
                <a:uFillTx/>
                <a:latin typeface="Calibri"/>
                <a:ea typeface="+mn-ea"/>
                <a:cs typeface="Calibri"/>
              </a:rPr>
              <a:t>1.3% -</a:t>
            </a:r>
            <a:r>
              <a:rPr kumimoji="0" sz="1800" b="0" i="0" u="none" strike="noStrike" kern="1200" cap="none" spc="-25" normalizeH="0" baseline="0" noProof="0" dirty="0">
                <a:ln>
                  <a:noFill/>
                </a:ln>
                <a:solidFill>
                  <a:srgbClr val="0039A6"/>
                </a:solidFill>
                <a:effectLst/>
                <a:uLnTx/>
                <a:uFillTx/>
                <a:latin typeface="Calibri"/>
                <a:ea typeface="+mn-ea"/>
                <a:cs typeface="Calibri"/>
              </a:rPr>
              <a:t> </a:t>
            </a:r>
            <a:r>
              <a:rPr kumimoji="0" sz="1800" b="0" i="0" u="none" strike="noStrike" kern="1200" cap="none" spc="-5" normalizeH="0" baseline="0" noProof="0" dirty="0">
                <a:ln>
                  <a:noFill/>
                </a:ln>
                <a:solidFill>
                  <a:srgbClr val="0039A6"/>
                </a:solidFill>
                <a:effectLst/>
                <a:uLnTx/>
                <a:uFillTx/>
                <a:latin typeface="Calibri"/>
                <a:ea typeface="+mn-ea"/>
                <a:cs typeface="Calibri"/>
              </a:rPr>
              <a:t>2.8%)</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65505" marR="0" lvl="0" indent="0" algn="l" defTabSz="914400" rtl="0" eaLnBrk="1" fontAlgn="auto" latinLnBrk="0" hangingPunct="1">
              <a:lnSpc>
                <a:spcPct val="100000"/>
              </a:lnSpc>
              <a:spcBef>
                <a:spcPts val="1614"/>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2.1%</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3" name="object 23"/>
          <p:cNvSpPr txBox="1"/>
          <p:nvPr/>
        </p:nvSpPr>
        <p:spPr>
          <a:xfrm>
            <a:off x="5103004" y="3573688"/>
            <a:ext cx="1986280" cy="706120"/>
          </a:xfrm>
          <a:prstGeom prst="rect">
            <a:avLst/>
          </a:prstGeom>
        </p:spPr>
        <p:txBody>
          <a:bodyPr vert="horz" wrap="square" lIns="0" tIns="60325" rIns="0" bIns="0" rtlCol="0">
            <a:spAutoFit/>
          </a:bodyPr>
          <a:lstStyle/>
          <a:p>
            <a:pPr marL="12700" marR="0" lvl="0" indent="0" algn="l" defTabSz="914400" rtl="0" eaLnBrk="1" fontAlgn="auto" latinLnBrk="0" hangingPunct="1">
              <a:lnSpc>
                <a:spcPct val="100000"/>
              </a:lnSpc>
              <a:spcBef>
                <a:spcPts val="475"/>
              </a:spcBef>
              <a:spcAft>
                <a:spcPts val="0"/>
              </a:spcAft>
              <a:buClrTx/>
              <a:buSzTx/>
              <a:buFontTx/>
              <a:buNone/>
              <a:tabLst/>
              <a:defRPr/>
            </a:pPr>
            <a:r>
              <a:rPr kumimoji="0" sz="1800" b="0" i="0" u="none" strike="noStrike" kern="1200" cap="none" spc="-5" normalizeH="0" baseline="0" noProof="0" dirty="0">
                <a:ln>
                  <a:noFill/>
                </a:ln>
                <a:solidFill>
                  <a:srgbClr val="0039A6"/>
                </a:solidFill>
                <a:effectLst/>
                <a:uLnTx/>
                <a:uFillTx/>
                <a:latin typeface="Calibri"/>
                <a:ea typeface="+mn-ea"/>
                <a:cs typeface="Calibri"/>
              </a:rPr>
              <a:t>(95%CI: </a:t>
            </a:r>
            <a:r>
              <a:rPr kumimoji="0" sz="1800" b="0" i="0" u="none" strike="noStrike" kern="1200" cap="none" spc="0" normalizeH="0" baseline="0" noProof="0" dirty="0">
                <a:ln>
                  <a:noFill/>
                </a:ln>
                <a:solidFill>
                  <a:srgbClr val="0039A6"/>
                </a:solidFill>
                <a:effectLst/>
                <a:uLnTx/>
                <a:uFillTx/>
                <a:latin typeface="Calibri"/>
                <a:ea typeface="+mn-ea"/>
                <a:cs typeface="Calibri"/>
              </a:rPr>
              <a:t>2.4% -</a:t>
            </a:r>
            <a:r>
              <a:rPr kumimoji="0" sz="1800" b="0" i="0" u="none" strike="noStrike" kern="1200" cap="none" spc="-25" normalizeH="0" baseline="0" noProof="0" dirty="0">
                <a:ln>
                  <a:noFill/>
                </a:ln>
                <a:solidFill>
                  <a:srgbClr val="0039A6"/>
                </a:solidFill>
                <a:effectLst/>
                <a:uLnTx/>
                <a:uFillTx/>
                <a:latin typeface="Calibri"/>
                <a:ea typeface="+mn-ea"/>
                <a:cs typeface="Calibri"/>
              </a:rPr>
              <a:t> </a:t>
            </a:r>
            <a:r>
              <a:rPr kumimoji="0" sz="1800" b="0" i="0" u="none" strike="noStrike" kern="1200" cap="none" spc="-5" normalizeH="0" baseline="0" noProof="0" dirty="0">
                <a:ln>
                  <a:noFill/>
                </a:ln>
                <a:solidFill>
                  <a:srgbClr val="0039A6"/>
                </a:solidFill>
                <a:effectLst/>
                <a:uLnTx/>
                <a:uFillTx/>
                <a:latin typeface="Calibri"/>
                <a:ea typeface="+mn-ea"/>
                <a:cs typeface="Calibri"/>
              </a:rPr>
              <a:t>6.0%)</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93444" marR="0" lvl="0" indent="0" algn="l" defTabSz="914400" rtl="0" eaLnBrk="1" fontAlgn="auto" latinLnBrk="0" hangingPunct="1">
              <a:lnSpc>
                <a:spcPct val="100000"/>
              </a:lnSpc>
              <a:spcBef>
                <a:spcPts val="42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4.2%</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4" name="object 24"/>
          <p:cNvSpPr txBox="1"/>
          <p:nvPr/>
        </p:nvSpPr>
        <p:spPr>
          <a:xfrm>
            <a:off x="7759565" y="2508463"/>
            <a:ext cx="2102485" cy="772795"/>
          </a:xfrm>
          <a:prstGeom prst="rect">
            <a:avLst/>
          </a:prstGeom>
        </p:spPr>
        <p:txBody>
          <a:bodyPr vert="horz" wrap="square" lIns="0" tIns="92075" rIns="0" bIns="0" rtlCol="0">
            <a:spAutoFit/>
          </a:bodyPr>
          <a:lstStyle/>
          <a:p>
            <a:pPr marL="12700" marR="0" lvl="0" indent="0" algn="l" defTabSz="914400" rtl="0" eaLnBrk="1" fontAlgn="auto" latinLnBrk="0" hangingPunct="1">
              <a:lnSpc>
                <a:spcPct val="100000"/>
              </a:lnSpc>
              <a:spcBef>
                <a:spcPts val="725"/>
              </a:spcBef>
              <a:spcAft>
                <a:spcPts val="0"/>
              </a:spcAft>
              <a:buClrTx/>
              <a:buSzTx/>
              <a:buFontTx/>
              <a:buNone/>
              <a:tabLst/>
              <a:defRPr/>
            </a:pPr>
            <a:r>
              <a:rPr kumimoji="0" sz="1800" b="0" i="0" u="none" strike="noStrike" kern="1200" cap="none" spc="-5" normalizeH="0" baseline="0" noProof="0" dirty="0">
                <a:ln>
                  <a:noFill/>
                </a:ln>
                <a:solidFill>
                  <a:srgbClr val="0039A6"/>
                </a:solidFill>
                <a:effectLst/>
                <a:uLnTx/>
                <a:uFillTx/>
                <a:latin typeface="Calibri"/>
                <a:ea typeface="+mn-ea"/>
                <a:cs typeface="Calibri"/>
              </a:rPr>
              <a:t>(95%CI: </a:t>
            </a:r>
            <a:r>
              <a:rPr kumimoji="0" sz="1800" b="0" i="0" u="none" strike="noStrike" kern="1200" cap="none" spc="0" normalizeH="0" baseline="0" noProof="0" dirty="0">
                <a:ln>
                  <a:noFill/>
                </a:ln>
                <a:solidFill>
                  <a:srgbClr val="0039A6"/>
                </a:solidFill>
                <a:effectLst/>
                <a:uLnTx/>
                <a:uFillTx/>
                <a:latin typeface="Calibri"/>
                <a:ea typeface="+mn-ea"/>
                <a:cs typeface="Calibri"/>
              </a:rPr>
              <a:t>7.4% -</a:t>
            </a:r>
            <a:r>
              <a:rPr kumimoji="0" sz="1800" b="0" i="0" u="none" strike="noStrike" kern="1200" cap="none" spc="-20" normalizeH="0" baseline="0" noProof="0" dirty="0">
                <a:ln>
                  <a:noFill/>
                </a:ln>
                <a:solidFill>
                  <a:srgbClr val="0039A6"/>
                </a:solidFill>
                <a:effectLst/>
                <a:uLnTx/>
                <a:uFillTx/>
                <a:latin typeface="Calibri"/>
                <a:ea typeface="+mn-ea"/>
                <a:cs typeface="Calibri"/>
              </a:rPr>
              <a:t> </a:t>
            </a:r>
            <a:r>
              <a:rPr kumimoji="0" sz="1800" b="0" i="0" u="none" strike="noStrike" kern="1200" cap="none" spc="-5" normalizeH="0" baseline="0" noProof="0" dirty="0">
                <a:ln>
                  <a:noFill/>
                </a:ln>
                <a:solidFill>
                  <a:srgbClr val="0039A6"/>
                </a:solidFill>
                <a:effectLst/>
                <a:uLnTx/>
                <a:uFillTx/>
                <a:latin typeface="Calibri"/>
                <a:ea typeface="+mn-ea"/>
                <a:cs typeface="Calibri"/>
              </a:rPr>
              <a:t>18.7%)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659130" marR="0" lvl="0" indent="0" algn="l" defTabSz="914400" rtl="0" eaLnBrk="1" fontAlgn="auto" latinLnBrk="0" hangingPunct="1">
              <a:lnSpc>
                <a:spcPct val="100000"/>
              </a:lnSpc>
              <a:spcBef>
                <a:spcPts val="695"/>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13.1%</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5" name="object 25"/>
          <p:cNvSpPr txBox="1">
            <a:spLocks noGrp="1"/>
          </p:cNvSpPr>
          <p:nvPr>
            <p:ph type="title"/>
          </p:nvPr>
        </p:nvSpPr>
        <p:spPr>
          <a:prstGeom prst="rect">
            <a:avLst/>
          </a:prstGeom>
        </p:spPr>
        <p:txBody>
          <a:bodyPr vert="horz" wrap="square" lIns="0" tIns="151138" rIns="0" bIns="0" rtlCol="0">
            <a:spAutoFit/>
          </a:bodyPr>
          <a:lstStyle/>
          <a:p>
            <a:pPr marL="12700" marR="5080">
              <a:lnSpc>
                <a:spcPts val="3130"/>
              </a:lnSpc>
              <a:spcBef>
                <a:spcPts val="500"/>
              </a:spcBef>
            </a:pPr>
            <a:r>
              <a:rPr sz="2900" spc="-5" dirty="0"/>
              <a:t>PERCENT </a:t>
            </a:r>
            <a:r>
              <a:rPr sz="2900" dirty="0"/>
              <a:t>OF </a:t>
            </a:r>
            <a:r>
              <a:rPr sz="2900" spc="-15" dirty="0"/>
              <a:t>MUNICIPALITIES </a:t>
            </a:r>
            <a:r>
              <a:rPr sz="2900" dirty="0"/>
              <a:t>WITH NUTRITION</a:t>
            </a:r>
            <a:r>
              <a:rPr sz="2900" spc="-325" dirty="0"/>
              <a:t> </a:t>
            </a:r>
            <a:r>
              <a:rPr sz="2900" spc="-15" dirty="0"/>
              <a:t>STANDARDS  </a:t>
            </a:r>
            <a:r>
              <a:rPr sz="2900" dirty="0"/>
              <a:t>BY </a:t>
            </a:r>
            <a:r>
              <a:rPr sz="2900" spc="-5" dirty="0"/>
              <a:t>POPULATION SIZE,</a:t>
            </a:r>
            <a:r>
              <a:rPr sz="2900" spc="-260" dirty="0"/>
              <a:t> </a:t>
            </a:r>
            <a:r>
              <a:rPr sz="2900" spc="-5" dirty="0"/>
              <a:t>2014</a:t>
            </a:r>
            <a:endParaRPr sz="2900"/>
          </a:p>
        </p:txBody>
      </p:sp>
    </p:spTree>
    <p:extLst>
      <p:ext uri="{BB962C8B-B14F-4D97-AF65-F5344CB8AC3E}">
        <p14:creationId xmlns:p14="http://schemas.microsoft.com/office/powerpoint/2010/main" val="567010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226" y="839806"/>
            <a:ext cx="11077575" cy="866140"/>
          </a:xfrm>
          <a:prstGeom prst="rect">
            <a:avLst/>
          </a:prstGeom>
        </p:spPr>
        <p:txBody>
          <a:bodyPr vert="horz" wrap="square" lIns="0" tIns="63500" rIns="0" bIns="0" rtlCol="0">
            <a:spAutoFit/>
          </a:bodyPr>
          <a:lstStyle/>
          <a:p>
            <a:pPr marL="12700" marR="5080">
              <a:lnSpc>
                <a:spcPts val="3130"/>
              </a:lnSpc>
              <a:spcBef>
                <a:spcPts val="500"/>
              </a:spcBef>
            </a:pPr>
            <a:r>
              <a:rPr sz="2900" spc="-5" dirty="0"/>
              <a:t>PERCENT </a:t>
            </a:r>
            <a:r>
              <a:rPr sz="2900" dirty="0"/>
              <a:t>OF UNITED </a:t>
            </a:r>
            <a:r>
              <a:rPr sz="2900" spc="-25" dirty="0"/>
              <a:t>STATES </a:t>
            </a:r>
            <a:r>
              <a:rPr sz="2900" spc="-15" dirty="0"/>
              <a:t>MUNICIPALITIES </a:t>
            </a:r>
            <a:r>
              <a:rPr sz="2900" dirty="0"/>
              <a:t>WITH</a:t>
            </a:r>
            <a:r>
              <a:rPr sz="2900" spc="-315" dirty="0"/>
              <a:t> </a:t>
            </a:r>
            <a:r>
              <a:rPr sz="2900" dirty="0"/>
              <a:t>NUTRITION  </a:t>
            </a:r>
            <a:r>
              <a:rPr sz="2900" spc="-15" dirty="0"/>
              <a:t>STANDARDS </a:t>
            </a:r>
            <a:r>
              <a:rPr sz="2900" spc="-10" dirty="0"/>
              <a:t>ACCORDING </a:t>
            </a:r>
            <a:r>
              <a:rPr sz="2900" spc="-20" dirty="0"/>
              <a:t>TO </a:t>
            </a:r>
            <a:r>
              <a:rPr sz="2900" spc="-5" dirty="0"/>
              <a:t>CENSUS </a:t>
            </a:r>
            <a:r>
              <a:rPr sz="2900" spc="-20" dirty="0"/>
              <a:t>REGION,</a:t>
            </a:r>
            <a:r>
              <a:rPr sz="2900" spc="-380" dirty="0"/>
              <a:t> </a:t>
            </a:r>
            <a:r>
              <a:rPr sz="2900" spc="-5" dirty="0"/>
              <a:t>2014</a:t>
            </a:r>
            <a:endParaRPr sz="2900"/>
          </a:p>
        </p:txBody>
      </p:sp>
      <p:sp>
        <p:nvSpPr>
          <p:cNvPr id="3" name="object 3"/>
          <p:cNvSpPr/>
          <p:nvPr/>
        </p:nvSpPr>
        <p:spPr>
          <a:xfrm>
            <a:off x="4823459" y="5120640"/>
            <a:ext cx="746760" cy="256540"/>
          </a:xfrm>
          <a:custGeom>
            <a:avLst/>
            <a:gdLst/>
            <a:ahLst/>
            <a:cxnLst/>
            <a:rect l="l" t="t" r="r" b="b"/>
            <a:pathLst>
              <a:path w="746760" h="256539">
                <a:moveTo>
                  <a:pt x="0" y="256032"/>
                </a:moveTo>
                <a:lnTo>
                  <a:pt x="746760" y="256032"/>
                </a:lnTo>
                <a:lnTo>
                  <a:pt x="746760" y="0"/>
                </a:lnTo>
                <a:lnTo>
                  <a:pt x="0" y="0"/>
                </a:lnTo>
                <a:lnTo>
                  <a:pt x="0" y="256032"/>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6691883" y="4960620"/>
            <a:ext cx="746760" cy="416559"/>
          </a:xfrm>
          <a:custGeom>
            <a:avLst/>
            <a:gdLst/>
            <a:ahLst/>
            <a:cxnLst/>
            <a:rect l="l" t="t" r="r" b="b"/>
            <a:pathLst>
              <a:path w="746759" h="416560">
                <a:moveTo>
                  <a:pt x="0" y="416051"/>
                </a:moveTo>
                <a:lnTo>
                  <a:pt x="746759" y="416051"/>
                </a:lnTo>
                <a:lnTo>
                  <a:pt x="746759" y="0"/>
                </a:lnTo>
                <a:lnTo>
                  <a:pt x="0" y="0"/>
                </a:lnTo>
                <a:lnTo>
                  <a:pt x="0" y="416051"/>
                </a:lnTo>
                <a:close/>
              </a:path>
            </a:pathLst>
          </a:custGeom>
          <a:solidFill>
            <a:srgbClr val="5ACC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8560307" y="4477511"/>
            <a:ext cx="747395" cy="899160"/>
          </a:xfrm>
          <a:custGeom>
            <a:avLst/>
            <a:gdLst/>
            <a:ahLst/>
            <a:cxnLst/>
            <a:rect l="l" t="t" r="r" b="b"/>
            <a:pathLst>
              <a:path w="747395" h="899160">
                <a:moveTo>
                  <a:pt x="0" y="899160"/>
                </a:moveTo>
                <a:lnTo>
                  <a:pt x="746772" y="899160"/>
                </a:lnTo>
                <a:lnTo>
                  <a:pt x="746772" y="0"/>
                </a:lnTo>
                <a:lnTo>
                  <a:pt x="0" y="0"/>
                </a:lnTo>
                <a:lnTo>
                  <a:pt x="0" y="899160"/>
                </a:lnTo>
                <a:close/>
              </a:path>
            </a:pathLst>
          </a:custGeom>
          <a:solidFill>
            <a:srgbClr val="969FA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2955035" y="4866132"/>
            <a:ext cx="747395" cy="510540"/>
          </a:xfrm>
          <a:custGeom>
            <a:avLst/>
            <a:gdLst/>
            <a:ahLst/>
            <a:cxnLst/>
            <a:rect l="l" t="t" r="r" b="b"/>
            <a:pathLst>
              <a:path w="747395" h="510539">
                <a:moveTo>
                  <a:pt x="0" y="510540"/>
                </a:moveTo>
                <a:lnTo>
                  <a:pt x="746772" y="510540"/>
                </a:lnTo>
                <a:lnTo>
                  <a:pt x="746772" y="0"/>
                </a:lnTo>
                <a:lnTo>
                  <a:pt x="0" y="0"/>
                </a:lnTo>
                <a:lnTo>
                  <a:pt x="0" y="51054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2394204" y="2020823"/>
            <a:ext cx="0" cy="3355975"/>
          </a:xfrm>
          <a:custGeom>
            <a:avLst/>
            <a:gdLst/>
            <a:ahLst/>
            <a:cxnLst/>
            <a:rect l="l" t="t" r="r" b="b"/>
            <a:pathLst>
              <a:path h="3355975">
                <a:moveTo>
                  <a:pt x="0" y="3355848"/>
                </a:moveTo>
                <a:lnTo>
                  <a:pt x="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2302764" y="5376671"/>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2302764" y="4704588"/>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2302764" y="4034028"/>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2302764" y="3363467"/>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2302764" y="2691383"/>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2302764" y="2020823"/>
            <a:ext cx="91440" cy="0"/>
          </a:xfrm>
          <a:custGeom>
            <a:avLst/>
            <a:gdLst/>
            <a:ahLst/>
            <a:cxnLst/>
            <a:rect l="l" t="t" r="r" b="b"/>
            <a:pathLst>
              <a:path w="91439">
                <a:moveTo>
                  <a:pt x="0" y="0"/>
                </a:moveTo>
                <a:lnTo>
                  <a:pt x="9144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2394204" y="5376671"/>
            <a:ext cx="7473950" cy="0"/>
          </a:xfrm>
          <a:custGeom>
            <a:avLst/>
            <a:gdLst/>
            <a:ahLst/>
            <a:cxnLst/>
            <a:rect l="l" t="t" r="r" b="b"/>
            <a:pathLst>
              <a:path w="7473950">
                <a:moveTo>
                  <a:pt x="0" y="0"/>
                </a:moveTo>
                <a:lnTo>
                  <a:pt x="7473696"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2394204" y="5376671"/>
            <a:ext cx="0" cy="91440"/>
          </a:xfrm>
          <a:custGeom>
            <a:avLst/>
            <a:gdLst/>
            <a:ahLst/>
            <a:cxnLst/>
            <a:rect l="l" t="t" r="r" b="b"/>
            <a:pathLst>
              <a:path h="91439">
                <a:moveTo>
                  <a:pt x="0" y="0"/>
                </a:moveTo>
                <a:lnTo>
                  <a:pt x="0" y="91439"/>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4262628" y="5376671"/>
            <a:ext cx="0" cy="91440"/>
          </a:xfrm>
          <a:custGeom>
            <a:avLst/>
            <a:gdLst/>
            <a:ahLst/>
            <a:cxnLst/>
            <a:rect l="l" t="t" r="r" b="b"/>
            <a:pathLst>
              <a:path h="91439">
                <a:moveTo>
                  <a:pt x="0" y="0"/>
                </a:moveTo>
                <a:lnTo>
                  <a:pt x="0" y="91439"/>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6131052" y="5376671"/>
            <a:ext cx="0" cy="91440"/>
          </a:xfrm>
          <a:custGeom>
            <a:avLst/>
            <a:gdLst/>
            <a:ahLst/>
            <a:cxnLst/>
            <a:rect l="l" t="t" r="r" b="b"/>
            <a:pathLst>
              <a:path h="91439">
                <a:moveTo>
                  <a:pt x="0" y="0"/>
                </a:moveTo>
                <a:lnTo>
                  <a:pt x="0" y="91439"/>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7999476" y="5376671"/>
            <a:ext cx="0" cy="91440"/>
          </a:xfrm>
          <a:custGeom>
            <a:avLst/>
            <a:gdLst/>
            <a:ahLst/>
            <a:cxnLst/>
            <a:rect l="l" t="t" r="r" b="b"/>
            <a:pathLst>
              <a:path h="91439">
                <a:moveTo>
                  <a:pt x="0" y="0"/>
                </a:moveTo>
                <a:lnTo>
                  <a:pt x="0" y="91439"/>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9867900" y="5376671"/>
            <a:ext cx="0" cy="91440"/>
          </a:xfrm>
          <a:custGeom>
            <a:avLst/>
            <a:gdLst/>
            <a:ahLst/>
            <a:cxnLst/>
            <a:rect l="l" t="t" r="r" b="b"/>
            <a:pathLst>
              <a:path h="91439">
                <a:moveTo>
                  <a:pt x="0" y="0"/>
                </a:moveTo>
                <a:lnTo>
                  <a:pt x="0" y="91439"/>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txBox="1"/>
          <p:nvPr/>
        </p:nvSpPr>
        <p:spPr>
          <a:xfrm>
            <a:off x="1984810" y="5193433"/>
            <a:ext cx="16319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0</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1" name="object 21"/>
          <p:cNvSpPr txBox="1"/>
          <p:nvPr/>
        </p:nvSpPr>
        <p:spPr>
          <a:xfrm>
            <a:off x="1984810" y="4522296"/>
            <a:ext cx="16319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5</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2" name="object 22"/>
          <p:cNvSpPr txBox="1"/>
          <p:nvPr/>
        </p:nvSpPr>
        <p:spPr>
          <a:xfrm>
            <a:off x="1847884" y="3851158"/>
            <a:ext cx="3003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10</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3" name="object 23"/>
          <p:cNvSpPr txBox="1"/>
          <p:nvPr/>
        </p:nvSpPr>
        <p:spPr>
          <a:xfrm>
            <a:off x="1847884" y="1837745"/>
            <a:ext cx="300355" cy="167322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25</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20</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15</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4" name="object 24"/>
          <p:cNvSpPr txBox="1"/>
          <p:nvPr/>
        </p:nvSpPr>
        <p:spPr>
          <a:xfrm>
            <a:off x="550226" y="5565778"/>
            <a:ext cx="6928484" cy="861060"/>
          </a:xfrm>
          <a:prstGeom prst="rect">
            <a:avLst/>
          </a:prstGeom>
        </p:spPr>
        <p:txBody>
          <a:bodyPr vert="horz" wrap="square" lIns="0" tIns="12700" rIns="0" bIns="0" rtlCol="0">
            <a:spAutoFit/>
          </a:bodyPr>
          <a:lstStyle/>
          <a:p>
            <a:pPr marL="0" marR="76200" lvl="0" indent="0" algn="r" defTabSz="914400" rtl="0" eaLnBrk="1" fontAlgn="auto" latinLnBrk="0" hangingPunct="1">
              <a:lnSpc>
                <a:spcPct val="100000"/>
              </a:lnSpc>
              <a:spcBef>
                <a:spcPts val="100"/>
              </a:spcBef>
              <a:spcAft>
                <a:spcPts val="0"/>
              </a:spcAft>
              <a:buClrTx/>
              <a:buSzTx/>
              <a:buFontTx/>
              <a:buNone/>
              <a:tabLst>
                <a:tab pos="1947545" algn="l"/>
                <a:tab pos="3961765" algn="l"/>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N</a:t>
            </a:r>
            <a:r>
              <a:rPr kumimoji="0" sz="2000" b="0" i="0" u="none" strike="noStrike" kern="1200" cap="none" spc="-15" normalizeH="0" baseline="0" noProof="0" dirty="0">
                <a:ln>
                  <a:noFill/>
                </a:ln>
                <a:solidFill>
                  <a:srgbClr val="122C41"/>
                </a:solidFill>
                <a:effectLst/>
                <a:uLnTx/>
                <a:uFillTx/>
                <a:latin typeface="Gadugi"/>
                <a:ea typeface="+mn-ea"/>
                <a:cs typeface="Gadugi"/>
              </a:rPr>
              <a:t>o</a:t>
            </a:r>
            <a:r>
              <a:rPr kumimoji="0" sz="2000" b="0" i="0" u="none" strike="noStrike" kern="1200" cap="none" spc="-5" normalizeH="0" baseline="0" noProof="0" dirty="0">
                <a:ln>
                  <a:noFill/>
                </a:ln>
                <a:solidFill>
                  <a:srgbClr val="122C41"/>
                </a:solidFill>
                <a:effectLst/>
                <a:uLnTx/>
                <a:uFillTx/>
                <a:latin typeface="Gadugi"/>
                <a:ea typeface="+mn-ea"/>
                <a:cs typeface="Gadugi"/>
              </a:rPr>
              <a:t>r</a:t>
            </a:r>
            <a:r>
              <a:rPr kumimoji="0" sz="2000" b="0" i="0" u="none" strike="noStrike" kern="1200" cap="none" spc="0" normalizeH="0" baseline="0" noProof="0" dirty="0">
                <a:ln>
                  <a:noFill/>
                </a:ln>
                <a:solidFill>
                  <a:srgbClr val="122C41"/>
                </a:solidFill>
                <a:effectLst/>
                <a:uLnTx/>
                <a:uFillTx/>
                <a:latin typeface="Gadugi"/>
                <a:ea typeface="+mn-ea"/>
                <a:cs typeface="Gadugi"/>
              </a:rPr>
              <a:t>t</a:t>
            </a:r>
            <a:r>
              <a:rPr kumimoji="0" sz="2000" b="0" i="0" u="none" strike="noStrike" kern="1200" cap="none" spc="-10" normalizeH="0" baseline="0" noProof="0" dirty="0">
                <a:ln>
                  <a:noFill/>
                </a:ln>
                <a:solidFill>
                  <a:srgbClr val="122C41"/>
                </a:solidFill>
                <a:effectLst/>
                <a:uLnTx/>
                <a:uFillTx/>
                <a:latin typeface="Gadugi"/>
                <a:ea typeface="+mn-ea"/>
                <a:cs typeface="Gadugi"/>
              </a:rPr>
              <a:t>hE</a:t>
            </a:r>
            <a:r>
              <a:rPr kumimoji="0" sz="2000" b="0" i="0" u="none" strike="noStrike" kern="1200" cap="none" spc="0" normalizeH="0" baseline="0" noProof="0" dirty="0">
                <a:ln>
                  <a:noFill/>
                </a:ln>
                <a:solidFill>
                  <a:srgbClr val="122C41"/>
                </a:solidFill>
                <a:effectLst/>
                <a:uLnTx/>
                <a:uFillTx/>
                <a:latin typeface="Gadugi"/>
                <a:ea typeface="+mn-ea"/>
                <a:cs typeface="Gadugi"/>
              </a:rPr>
              <a:t>ast	M</a:t>
            </a:r>
            <a:r>
              <a:rPr kumimoji="0" sz="2000" b="0" i="0" u="none" strike="noStrike" kern="1200" cap="none" spc="-10" normalizeH="0" baseline="0" noProof="0" dirty="0">
                <a:ln>
                  <a:noFill/>
                </a:ln>
                <a:solidFill>
                  <a:srgbClr val="122C41"/>
                </a:solidFill>
                <a:effectLst/>
                <a:uLnTx/>
                <a:uFillTx/>
                <a:latin typeface="Gadugi"/>
                <a:ea typeface="+mn-ea"/>
                <a:cs typeface="Gadugi"/>
              </a:rPr>
              <a:t>i</a:t>
            </a:r>
            <a:r>
              <a:rPr kumimoji="0" sz="2000" b="0" i="0" u="none" strike="noStrike" kern="1200" cap="none" spc="-5" normalizeH="0" baseline="0" noProof="0" dirty="0">
                <a:ln>
                  <a:noFill/>
                </a:ln>
                <a:solidFill>
                  <a:srgbClr val="122C41"/>
                </a:solidFill>
                <a:effectLst/>
                <a:uLnTx/>
                <a:uFillTx/>
                <a:latin typeface="Gadugi"/>
                <a:ea typeface="+mn-ea"/>
                <a:cs typeface="Gadugi"/>
              </a:rPr>
              <a:t>d</a:t>
            </a:r>
            <a:r>
              <a:rPr kumimoji="0" sz="2000" b="0" i="0" u="none" strike="noStrike" kern="1200" cap="none" spc="0" normalizeH="0" baseline="0" noProof="0" dirty="0">
                <a:ln>
                  <a:noFill/>
                </a:ln>
                <a:solidFill>
                  <a:srgbClr val="122C41"/>
                </a:solidFill>
                <a:effectLst/>
                <a:uLnTx/>
                <a:uFillTx/>
                <a:latin typeface="Gadugi"/>
                <a:ea typeface="+mn-ea"/>
                <a:cs typeface="Gadugi"/>
              </a:rPr>
              <a:t>w</a:t>
            </a:r>
            <a:r>
              <a:rPr kumimoji="0" sz="2000" b="0" i="0" u="none" strike="noStrike" kern="1200" cap="none" spc="-5" normalizeH="0" baseline="0" noProof="0" dirty="0">
                <a:ln>
                  <a:noFill/>
                </a:ln>
                <a:solidFill>
                  <a:srgbClr val="122C41"/>
                </a:solidFill>
                <a:effectLst/>
                <a:uLnTx/>
                <a:uFillTx/>
                <a:latin typeface="Gadugi"/>
                <a:ea typeface="+mn-ea"/>
                <a:cs typeface="Gadugi"/>
              </a:rPr>
              <a:t>e</a:t>
            </a:r>
            <a:r>
              <a:rPr kumimoji="0" sz="2000" b="0" i="0" u="none" strike="noStrike" kern="1200" cap="none" spc="0" normalizeH="0" baseline="0" noProof="0" dirty="0">
                <a:ln>
                  <a:noFill/>
                </a:ln>
                <a:solidFill>
                  <a:srgbClr val="122C41"/>
                </a:solidFill>
                <a:effectLst/>
                <a:uLnTx/>
                <a:uFillTx/>
                <a:latin typeface="Gadugi"/>
                <a:ea typeface="+mn-ea"/>
                <a:cs typeface="Gadugi"/>
              </a:rPr>
              <a:t>st	S</a:t>
            </a:r>
            <a:r>
              <a:rPr kumimoji="0" sz="2000" b="0" i="0" u="none" strike="noStrike" kern="1200" cap="none" spc="-10" normalizeH="0" baseline="0" noProof="0" dirty="0">
                <a:ln>
                  <a:noFill/>
                </a:ln>
                <a:solidFill>
                  <a:srgbClr val="122C41"/>
                </a:solidFill>
                <a:effectLst/>
                <a:uLnTx/>
                <a:uFillTx/>
                <a:latin typeface="Gadugi"/>
                <a:ea typeface="+mn-ea"/>
                <a:cs typeface="Gadugi"/>
              </a:rPr>
              <a:t>o</a:t>
            </a:r>
            <a:r>
              <a:rPr kumimoji="0" sz="2000" b="0" i="0" u="none" strike="noStrike" kern="1200" cap="none" spc="5" normalizeH="0" baseline="0" noProof="0" dirty="0">
                <a:ln>
                  <a:noFill/>
                </a:ln>
                <a:solidFill>
                  <a:srgbClr val="122C41"/>
                </a:solidFill>
                <a:effectLst/>
                <a:uLnTx/>
                <a:uFillTx/>
                <a:latin typeface="Gadugi"/>
                <a:ea typeface="+mn-ea"/>
                <a:cs typeface="Gadugi"/>
              </a:rPr>
              <a:t>u</a:t>
            </a:r>
            <a:r>
              <a:rPr kumimoji="0" sz="2000" b="0" i="0" u="none" strike="noStrike" kern="1200" cap="none" spc="-10" normalizeH="0" baseline="0" noProof="0" dirty="0">
                <a:ln>
                  <a:noFill/>
                </a:ln>
                <a:solidFill>
                  <a:srgbClr val="122C41"/>
                </a:solidFill>
                <a:effectLst/>
                <a:uLnTx/>
                <a:uFillTx/>
                <a:latin typeface="Gadugi"/>
                <a:ea typeface="+mn-ea"/>
                <a:cs typeface="Gadugi"/>
              </a:rPr>
              <a:t>t</a:t>
            </a:r>
            <a:r>
              <a:rPr kumimoji="0" sz="2000" b="0" i="0" u="none" strike="noStrike" kern="1200" cap="none" spc="0" normalizeH="0" baseline="0" noProof="0" dirty="0">
                <a:ln>
                  <a:noFill/>
                </a:ln>
                <a:solidFill>
                  <a:srgbClr val="122C41"/>
                </a:solidFill>
                <a:effectLst/>
                <a:uLnTx/>
                <a:uFillTx/>
                <a:latin typeface="Gadugi"/>
                <a:ea typeface="+mn-ea"/>
                <a:cs typeface="Gadugi"/>
              </a:rPr>
              <a:t>h</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775"/>
              </a:spcBef>
              <a:spcAft>
                <a:spcPts val="0"/>
              </a:spcAft>
              <a:buClrTx/>
              <a:buSzTx/>
              <a:buFontTx/>
              <a:buNone/>
              <a:tabLst/>
              <a:defRPr/>
            </a:pPr>
            <a:r>
              <a:rPr kumimoji="0" sz="2000" b="0" i="0" u="none" strike="noStrike" kern="1200" cap="none" spc="-5" normalizeH="0" baseline="0" noProof="0" dirty="0">
                <a:ln>
                  <a:noFill/>
                </a:ln>
                <a:solidFill>
                  <a:srgbClr val="0039A6"/>
                </a:solidFill>
                <a:effectLst/>
                <a:uLnTx/>
                <a:uFillTx/>
                <a:latin typeface="Gadugi"/>
                <a:ea typeface="+mn-ea"/>
                <a:cs typeface="Gadugi"/>
              </a:rPr>
              <a:t>Chi-Square p&lt;0.001 </a:t>
            </a:r>
            <a:r>
              <a:rPr kumimoji="0" sz="2000" b="0" i="0" u="none" strike="noStrike" kern="1200" cap="none" spc="0" normalizeH="0" baseline="0" noProof="0" dirty="0">
                <a:ln>
                  <a:noFill/>
                </a:ln>
                <a:solidFill>
                  <a:srgbClr val="0039A6"/>
                </a:solidFill>
                <a:effectLst/>
                <a:uLnTx/>
                <a:uFillTx/>
                <a:latin typeface="Gadugi"/>
                <a:ea typeface="+mn-ea"/>
                <a:cs typeface="Gadugi"/>
              </a:rPr>
              <a:t>for </a:t>
            </a:r>
            <a:r>
              <a:rPr kumimoji="0" sz="2000" b="0" i="0" u="none" strike="noStrike" kern="1200" cap="none" spc="-5" normalizeH="0" baseline="0" noProof="0" dirty="0">
                <a:ln>
                  <a:noFill/>
                </a:ln>
                <a:solidFill>
                  <a:srgbClr val="0039A6"/>
                </a:solidFill>
                <a:effectLst/>
                <a:uLnTx/>
                <a:uFillTx/>
                <a:latin typeface="Gadugi"/>
                <a:ea typeface="+mn-ea"/>
                <a:cs typeface="Gadugi"/>
              </a:rPr>
              <a:t>difference according to </a:t>
            </a:r>
            <a:r>
              <a:rPr kumimoji="0" sz="2000" b="0" i="0" u="none" strike="noStrike" kern="1200" cap="none" spc="0" normalizeH="0" baseline="0" noProof="0" dirty="0">
                <a:ln>
                  <a:noFill/>
                </a:ln>
                <a:solidFill>
                  <a:srgbClr val="0039A6"/>
                </a:solidFill>
                <a:effectLst/>
                <a:uLnTx/>
                <a:uFillTx/>
                <a:latin typeface="Gadugi"/>
                <a:ea typeface="+mn-ea"/>
                <a:cs typeface="Gadugi"/>
              </a:rPr>
              <a:t>census </a:t>
            </a:r>
            <a:r>
              <a:rPr kumimoji="0" sz="2000" b="0" i="0" u="none" strike="noStrike" kern="1200" cap="none" spc="-5" normalizeH="0" baseline="0" noProof="0" dirty="0">
                <a:ln>
                  <a:noFill/>
                </a:ln>
                <a:solidFill>
                  <a:srgbClr val="0039A6"/>
                </a:solidFill>
                <a:effectLst/>
                <a:uLnTx/>
                <a:uFillTx/>
                <a:latin typeface="Gadugi"/>
                <a:ea typeface="+mn-ea"/>
                <a:cs typeface="Gadugi"/>
              </a:rPr>
              <a:t>region</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5" name="object 25"/>
          <p:cNvSpPr txBox="1"/>
          <p:nvPr/>
        </p:nvSpPr>
        <p:spPr>
          <a:xfrm>
            <a:off x="8639176" y="5565778"/>
            <a:ext cx="590550"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122C41"/>
                </a:solidFill>
                <a:effectLst/>
                <a:uLnTx/>
                <a:uFillTx/>
                <a:latin typeface="Gadugi"/>
                <a:ea typeface="+mn-ea"/>
                <a:cs typeface="Gadugi"/>
              </a:rPr>
              <a:t>W</a:t>
            </a:r>
            <a:r>
              <a:rPr kumimoji="0" sz="2000" b="0" i="0" u="none" strike="noStrike" kern="1200" cap="none" spc="-5" normalizeH="0" baseline="0" noProof="0" dirty="0">
                <a:ln>
                  <a:noFill/>
                </a:ln>
                <a:solidFill>
                  <a:srgbClr val="122C41"/>
                </a:solidFill>
                <a:effectLst/>
                <a:uLnTx/>
                <a:uFillTx/>
                <a:latin typeface="Gadugi"/>
                <a:ea typeface="+mn-ea"/>
                <a:cs typeface="Gadugi"/>
              </a:rPr>
              <a:t>e</a:t>
            </a:r>
            <a:r>
              <a:rPr kumimoji="0" sz="2000" b="0" i="0" u="none" strike="noStrike" kern="1200" cap="none" spc="0" normalizeH="0" baseline="0" noProof="0" dirty="0">
                <a:ln>
                  <a:noFill/>
                </a:ln>
                <a:solidFill>
                  <a:srgbClr val="122C41"/>
                </a:solidFill>
                <a:effectLst/>
                <a:uLnTx/>
                <a:uFillTx/>
                <a:latin typeface="Gadugi"/>
                <a:ea typeface="+mn-ea"/>
                <a:cs typeface="Gadugi"/>
              </a:rPr>
              <a:t>st</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6" name="object 26"/>
          <p:cNvSpPr txBox="1"/>
          <p:nvPr/>
        </p:nvSpPr>
        <p:spPr>
          <a:xfrm>
            <a:off x="4655025" y="4390460"/>
            <a:ext cx="1509395" cy="532765"/>
          </a:xfrm>
          <a:prstGeom prst="rect">
            <a:avLst/>
          </a:prstGeom>
        </p:spPr>
        <p:txBody>
          <a:bodyPr vert="horz" wrap="square" lIns="0" tIns="12700" rIns="0" bIns="0" rtlCol="0">
            <a:spAutoFit/>
          </a:bodyPr>
          <a:lstStyle/>
          <a:p>
            <a:pPr marL="271780" marR="0" lvl="0" indent="0" algn="l" defTabSz="914400" rtl="0" eaLnBrk="1" fontAlgn="auto" latinLnBrk="0" hangingPunct="1">
              <a:lnSpc>
                <a:spcPts val="2355"/>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1.9%</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ts val="1635"/>
              </a:lnSpc>
              <a:spcBef>
                <a:spcPts val="0"/>
              </a:spcBef>
              <a:spcAft>
                <a:spcPts val="0"/>
              </a:spcAft>
              <a:buClrTx/>
              <a:buSzTx/>
              <a:buFontTx/>
              <a:buNone/>
              <a:tabLst/>
              <a:defRPr/>
            </a:pPr>
            <a:r>
              <a:rPr kumimoji="0" sz="1400" b="0" i="0" u="none" strike="noStrike" kern="1200" cap="none" spc="-5" normalizeH="0" baseline="0" noProof="0" dirty="0">
                <a:ln>
                  <a:noFill/>
                </a:ln>
                <a:solidFill>
                  <a:srgbClr val="0039A6"/>
                </a:solidFill>
                <a:effectLst/>
                <a:uLnTx/>
                <a:uFillTx/>
                <a:latin typeface="Calibri"/>
                <a:ea typeface="+mn-ea"/>
                <a:cs typeface="Calibri"/>
              </a:rPr>
              <a:t>(95%CI: </a:t>
            </a:r>
            <a:r>
              <a:rPr kumimoji="0" sz="1400" b="0" i="0" u="none" strike="noStrike" kern="1200" cap="none" spc="0" normalizeH="0" baseline="0" noProof="0" dirty="0">
                <a:ln>
                  <a:noFill/>
                </a:ln>
                <a:solidFill>
                  <a:srgbClr val="0039A6"/>
                </a:solidFill>
                <a:effectLst/>
                <a:uLnTx/>
                <a:uFillTx/>
                <a:latin typeface="Calibri"/>
                <a:ea typeface="+mn-ea"/>
                <a:cs typeface="Calibri"/>
              </a:rPr>
              <a:t>0.9%</a:t>
            </a:r>
            <a:r>
              <a:rPr kumimoji="0" sz="1400" b="0" i="0" u="none" strike="noStrike" kern="1200" cap="none" spc="-70" normalizeH="0" baseline="0" noProof="0" dirty="0">
                <a:ln>
                  <a:noFill/>
                </a:ln>
                <a:solidFill>
                  <a:srgbClr val="0039A6"/>
                </a:solidFill>
                <a:effectLst/>
                <a:uLnTx/>
                <a:uFillTx/>
                <a:latin typeface="Calibri"/>
                <a:ea typeface="+mn-ea"/>
                <a:cs typeface="Calibri"/>
              </a:rPr>
              <a:t> </a:t>
            </a:r>
            <a:r>
              <a:rPr kumimoji="0" sz="1400" b="0" i="0" u="none" strike="noStrike" kern="1200" cap="none" spc="0" normalizeH="0" baseline="0" noProof="0" dirty="0">
                <a:ln>
                  <a:noFill/>
                </a:ln>
                <a:solidFill>
                  <a:srgbClr val="0039A6"/>
                </a:solidFill>
                <a:effectLst/>
                <a:uLnTx/>
                <a:uFillTx/>
                <a:latin typeface="Calibri"/>
                <a:ea typeface="+mn-ea"/>
                <a:cs typeface="Calibri"/>
              </a:rPr>
              <a:t>-2.9%)</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8236341" y="3784222"/>
            <a:ext cx="1509395" cy="467359"/>
          </a:xfrm>
          <a:prstGeom prst="rect">
            <a:avLst/>
          </a:prstGeom>
        </p:spPr>
        <p:txBody>
          <a:bodyPr vert="horz" wrap="square" lIns="0" tIns="12700" rIns="0" bIns="0" rtlCol="0">
            <a:spAutoFit/>
          </a:bodyPr>
          <a:lstStyle/>
          <a:p>
            <a:pPr marL="414655" marR="0" lvl="0" indent="0" algn="l" defTabSz="914400" rtl="0" eaLnBrk="1" fontAlgn="auto" latinLnBrk="0" hangingPunct="1">
              <a:lnSpc>
                <a:spcPts val="2095"/>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6.7%</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ts val="1375"/>
              </a:lnSpc>
              <a:spcBef>
                <a:spcPts val="0"/>
              </a:spcBef>
              <a:spcAft>
                <a:spcPts val="0"/>
              </a:spcAft>
              <a:buClrTx/>
              <a:buSzTx/>
              <a:buFontTx/>
              <a:buNone/>
              <a:tabLst/>
              <a:defRPr/>
            </a:pPr>
            <a:r>
              <a:rPr kumimoji="0" sz="1400" b="0" i="0" u="none" strike="noStrike" kern="1200" cap="none" spc="-5" normalizeH="0" baseline="0" noProof="0" dirty="0">
                <a:ln>
                  <a:noFill/>
                </a:ln>
                <a:solidFill>
                  <a:srgbClr val="0039A6"/>
                </a:solidFill>
                <a:effectLst/>
                <a:uLnTx/>
                <a:uFillTx/>
                <a:latin typeface="Calibri"/>
                <a:ea typeface="+mn-ea"/>
                <a:cs typeface="Calibri"/>
              </a:rPr>
              <a:t>(95%CI: </a:t>
            </a:r>
            <a:r>
              <a:rPr kumimoji="0" sz="1400" b="0" i="0" u="none" strike="noStrike" kern="1200" cap="none" spc="0" normalizeH="0" baseline="0" noProof="0" dirty="0">
                <a:ln>
                  <a:noFill/>
                </a:ln>
                <a:solidFill>
                  <a:srgbClr val="0039A6"/>
                </a:solidFill>
                <a:effectLst/>
                <a:uLnTx/>
                <a:uFillTx/>
                <a:latin typeface="Calibri"/>
                <a:ea typeface="+mn-ea"/>
                <a:cs typeface="Calibri"/>
              </a:rPr>
              <a:t>4.0%</a:t>
            </a:r>
            <a:r>
              <a:rPr kumimoji="0" sz="1400" b="0" i="0" u="none" strike="noStrike" kern="1200" cap="none" spc="-70" normalizeH="0" baseline="0" noProof="0" dirty="0">
                <a:ln>
                  <a:noFill/>
                </a:ln>
                <a:solidFill>
                  <a:srgbClr val="0039A6"/>
                </a:solidFill>
                <a:effectLst/>
                <a:uLnTx/>
                <a:uFillTx/>
                <a:latin typeface="Calibri"/>
                <a:ea typeface="+mn-ea"/>
                <a:cs typeface="Calibri"/>
              </a:rPr>
              <a:t> </a:t>
            </a:r>
            <a:r>
              <a:rPr kumimoji="0" sz="1400" b="0" i="0" u="none" strike="noStrike" kern="1200" cap="none" spc="0" normalizeH="0" baseline="0" noProof="0" dirty="0">
                <a:ln>
                  <a:noFill/>
                </a:ln>
                <a:solidFill>
                  <a:srgbClr val="0039A6"/>
                </a:solidFill>
                <a:effectLst/>
                <a:uLnTx/>
                <a:uFillTx/>
                <a:latin typeface="Calibri"/>
                <a:ea typeface="+mn-ea"/>
                <a:cs typeface="Calibri"/>
              </a:rPr>
              <a:t>-9.3%)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2807040" y="4097267"/>
            <a:ext cx="1509395" cy="511175"/>
          </a:xfrm>
          <a:prstGeom prst="rect">
            <a:avLst/>
          </a:prstGeom>
        </p:spPr>
        <p:txBody>
          <a:bodyPr vert="horz" wrap="square" lIns="0" tIns="12700" rIns="0" bIns="0" rtlCol="0">
            <a:spAutoFit/>
          </a:bodyPr>
          <a:lstStyle/>
          <a:p>
            <a:pPr marL="238760" marR="0" lvl="0" indent="0" algn="l" defTabSz="914400" rtl="0" eaLnBrk="1" fontAlgn="auto" latinLnBrk="0" hangingPunct="1">
              <a:lnSpc>
                <a:spcPts val="2270"/>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3.8%</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ts val="1550"/>
              </a:lnSpc>
              <a:spcBef>
                <a:spcPts val="0"/>
              </a:spcBef>
              <a:spcAft>
                <a:spcPts val="0"/>
              </a:spcAft>
              <a:buClrTx/>
              <a:buSzTx/>
              <a:buFontTx/>
              <a:buNone/>
              <a:tabLst/>
              <a:defRPr/>
            </a:pPr>
            <a:r>
              <a:rPr kumimoji="0" sz="1400" b="0" i="0" u="none" strike="noStrike" kern="1200" cap="none" spc="-5" normalizeH="0" baseline="0" noProof="0" dirty="0">
                <a:ln>
                  <a:noFill/>
                </a:ln>
                <a:solidFill>
                  <a:srgbClr val="0039A6"/>
                </a:solidFill>
                <a:effectLst/>
                <a:uLnTx/>
                <a:uFillTx/>
                <a:latin typeface="Calibri"/>
                <a:ea typeface="+mn-ea"/>
                <a:cs typeface="Calibri"/>
              </a:rPr>
              <a:t>(95%CI: </a:t>
            </a:r>
            <a:r>
              <a:rPr kumimoji="0" sz="1400" b="0" i="0" u="none" strike="noStrike" kern="1200" cap="none" spc="0" normalizeH="0" baseline="0" noProof="0" dirty="0">
                <a:ln>
                  <a:noFill/>
                </a:ln>
                <a:solidFill>
                  <a:srgbClr val="0039A6"/>
                </a:solidFill>
                <a:effectLst/>
                <a:uLnTx/>
                <a:uFillTx/>
                <a:latin typeface="Calibri"/>
                <a:ea typeface="+mn-ea"/>
                <a:cs typeface="Calibri"/>
              </a:rPr>
              <a:t>1.4%</a:t>
            </a:r>
            <a:r>
              <a:rPr kumimoji="0" sz="1400" b="0" i="0" u="none" strike="noStrike" kern="1200" cap="none" spc="-70" normalizeH="0" baseline="0" noProof="0" dirty="0">
                <a:ln>
                  <a:noFill/>
                </a:ln>
                <a:solidFill>
                  <a:srgbClr val="0039A6"/>
                </a:solidFill>
                <a:effectLst/>
                <a:uLnTx/>
                <a:uFillTx/>
                <a:latin typeface="Calibri"/>
                <a:ea typeface="+mn-ea"/>
                <a:cs typeface="Calibri"/>
              </a:rPr>
              <a:t> </a:t>
            </a:r>
            <a:r>
              <a:rPr kumimoji="0" sz="1400" b="0" i="0" u="none" strike="noStrike" kern="1200" cap="none" spc="0" normalizeH="0" baseline="0" noProof="0" dirty="0">
                <a:ln>
                  <a:noFill/>
                </a:ln>
                <a:solidFill>
                  <a:srgbClr val="0039A6"/>
                </a:solidFill>
                <a:effectLst/>
                <a:uLnTx/>
                <a:uFillTx/>
                <a:latin typeface="Calibri"/>
                <a:ea typeface="+mn-ea"/>
                <a:cs typeface="Calibri"/>
              </a:rPr>
              <a:t>-6.3%)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6559889" y="4318180"/>
            <a:ext cx="1509395" cy="476250"/>
          </a:xfrm>
          <a:prstGeom prst="rect">
            <a:avLst/>
          </a:prstGeom>
        </p:spPr>
        <p:txBody>
          <a:bodyPr vert="horz" wrap="square" lIns="0" tIns="12700" rIns="0" bIns="0" rtlCol="0">
            <a:spAutoFit/>
          </a:bodyPr>
          <a:lstStyle/>
          <a:p>
            <a:pPr marL="222885" marR="0" lvl="0" indent="0" algn="l" defTabSz="914400" rtl="0" eaLnBrk="1" fontAlgn="auto" latinLnBrk="0" hangingPunct="1">
              <a:lnSpc>
                <a:spcPts val="2130"/>
              </a:lnSpc>
              <a:spcBef>
                <a:spcPts val="10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3.1%</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ts val="1410"/>
              </a:lnSpc>
              <a:spcBef>
                <a:spcPts val="0"/>
              </a:spcBef>
              <a:spcAft>
                <a:spcPts val="0"/>
              </a:spcAft>
              <a:buClrTx/>
              <a:buSzTx/>
              <a:buFontTx/>
              <a:buNone/>
              <a:tabLst/>
              <a:defRPr/>
            </a:pPr>
            <a:r>
              <a:rPr kumimoji="0" sz="1400" b="0" i="0" u="none" strike="noStrike" kern="1200" cap="none" spc="-5" normalizeH="0" baseline="0" noProof="0" dirty="0">
                <a:ln>
                  <a:noFill/>
                </a:ln>
                <a:solidFill>
                  <a:srgbClr val="0039A6"/>
                </a:solidFill>
                <a:effectLst/>
                <a:uLnTx/>
                <a:uFillTx/>
                <a:latin typeface="Calibri"/>
                <a:ea typeface="+mn-ea"/>
                <a:cs typeface="Calibri"/>
              </a:rPr>
              <a:t>(95%CI: </a:t>
            </a:r>
            <a:r>
              <a:rPr kumimoji="0" sz="1400" b="0" i="0" u="none" strike="noStrike" kern="1200" cap="none" spc="0" normalizeH="0" baseline="0" noProof="0" dirty="0">
                <a:ln>
                  <a:noFill/>
                </a:ln>
                <a:solidFill>
                  <a:srgbClr val="0039A6"/>
                </a:solidFill>
                <a:effectLst/>
                <a:uLnTx/>
                <a:uFillTx/>
                <a:latin typeface="Calibri"/>
                <a:ea typeface="+mn-ea"/>
                <a:cs typeface="Calibri"/>
              </a:rPr>
              <a:t>1.8%</a:t>
            </a:r>
            <a:r>
              <a:rPr kumimoji="0" sz="1400" b="0" i="0" u="none" strike="noStrike" kern="1200" cap="none" spc="-70" normalizeH="0" baseline="0" noProof="0" dirty="0">
                <a:ln>
                  <a:noFill/>
                </a:ln>
                <a:solidFill>
                  <a:srgbClr val="0039A6"/>
                </a:solidFill>
                <a:effectLst/>
                <a:uLnTx/>
                <a:uFillTx/>
                <a:latin typeface="Calibri"/>
                <a:ea typeface="+mn-ea"/>
                <a:cs typeface="Calibri"/>
              </a:rPr>
              <a:t> </a:t>
            </a:r>
            <a:r>
              <a:rPr kumimoji="0" sz="1400" b="0" i="0" u="none" strike="noStrike" kern="1200" cap="none" spc="0" normalizeH="0" baseline="0" noProof="0" dirty="0">
                <a:ln>
                  <a:noFill/>
                </a:ln>
                <a:solidFill>
                  <a:srgbClr val="0039A6"/>
                </a:solidFill>
                <a:effectLst/>
                <a:uLnTx/>
                <a:uFillTx/>
                <a:latin typeface="Calibri"/>
                <a:ea typeface="+mn-ea"/>
                <a:cs typeface="Calibri"/>
              </a:rPr>
              <a:t>-4.4%)</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08986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91484" y="3115055"/>
            <a:ext cx="974090" cy="2623185"/>
          </a:xfrm>
          <a:custGeom>
            <a:avLst/>
            <a:gdLst/>
            <a:ahLst/>
            <a:cxnLst/>
            <a:rect l="l" t="t" r="r" b="b"/>
            <a:pathLst>
              <a:path w="974089" h="2623185">
                <a:moveTo>
                  <a:pt x="973836" y="0"/>
                </a:moveTo>
                <a:lnTo>
                  <a:pt x="0" y="0"/>
                </a:lnTo>
                <a:lnTo>
                  <a:pt x="0" y="2622804"/>
                </a:lnTo>
                <a:lnTo>
                  <a:pt x="973836" y="2622804"/>
                </a:lnTo>
                <a:lnTo>
                  <a:pt x="973836"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5926835" y="3229355"/>
            <a:ext cx="974090" cy="2508885"/>
          </a:xfrm>
          <a:custGeom>
            <a:avLst/>
            <a:gdLst/>
            <a:ahLst/>
            <a:cxnLst/>
            <a:rect l="l" t="t" r="r" b="b"/>
            <a:pathLst>
              <a:path w="974090" h="2508885">
                <a:moveTo>
                  <a:pt x="973836" y="0"/>
                </a:moveTo>
                <a:lnTo>
                  <a:pt x="0" y="0"/>
                </a:lnTo>
                <a:lnTo>
                  <a:pt x="0" y="2508504"/>
                </a:lnTo>
                <a:lnTo>
                  <a:pt x="973836" y="2508504"/>
                </a:lnTo>
                <a:lnTo>
                  <a:pt x="973836"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8362188" y="4881371"/>
            <a:ext cx="974090" cy="856615"/>
          </a:xfrm>
          <a:custGeom>
            <a:avLst/>
            <a:gdLst/>
            <a:ahLst/>
            <a:cxnLst/>
            <a:rect l="l" t="t" r="r" b="b"/>
            <a:pathLst>
              <a:path w="974090" h="856614">
                <a:moveTo>
                  <a:pt x="973836" y="0"/>
                </a:moveTo>
                <a:lnTo>
                  <a:pt x="0" y="0"/>
                </a:lnTo>
                <a:lnTo>
                  <a:pt x="0" y="856488"/>
                </a:lnTo>
                <a:lnTo>
                  <a:pt x="973836" y="856488"/>
                </a:lnTo>
                <a:lnTo>
                  <a:pt x="973836"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3491484" y="2031492"/>
            <a:ext cx="974090" cy="1083945"/>
          </a:xfrm>
          <a:custGeom>
            <a:avLst/>
            <a:gdLst/>
            <a:ahLst/>
            <a:cxnLst/>
            <a:rect l="l" t="t" r="r" b="b"/>
            <a:pathLst>
              <a:path w="974089" h="1083945">
                <a:moveTo>
                  <a:pt x="973836" y="0"/>
                </a:moveTo>
                <a:lnTo>
                  <a:pt x="0" y="0"/>
                </a:lnTo>
                <a:lnTo>
                  <a:pt x="0" y="1083564"/>
                </a:lnTo>
                <a:lnTo>
                  <a:pt x="973836" y="1083564"/>
                </a:lnTo>
                <a:lnTo>
                  <a:pt x="973836" y="0"/>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5926835" y="2260092"/>
            <a:ext cx="974090" cy="969644"/>
          </a:xfrm>
          <a:custGeom>
            <a:avLst/>
            <a:gdLst/>
            <a:ahLst/>
            <a:cxnLst/>
            <a:rect l="l" t="t" r="r" b="b"/>
            <a:pathLst>
              <a:path w="974090" h="969644">
                <a:moveTo>
                  <a:pt x="973836" y="0"/>
                </a:moveTo>
                <a:lnTo>
                  <a:pt x="0" y="0"/>
                </a:lnTo>
                <a:lnTo>
                  <a:pt x="0" y="969263"/>
                </a:lnTo>
                <a:lnTo>
                  <a:pt x="973836" y="969263"/>
                </a:lnTo>
                <a:lnTo>
                  <a:pt x="973836" y="0"/>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8362188" y="2772155"/>
            <a:ext cx="974090" cy="2109470"/>
          </a:xfrm>
          <a:custGeom>
            <a:avLst/>
            <a:gdLst/>
            <a:ahLst/>
            <a:cxnLst/>
            <a:rect l="l" t="t" r="r" b="b"/>
            <a:pathLst>
              <a:path w="974090" h="2109470">
                <a:moveTo>
                  <a:pt x="973836" y="0"/>
                </a:moveTo>
                <a:lnTo>
                  <a:pt x="0" y="0"/>
                </a:lnTo>
                <a:lnTo>
                  <a:pt x="0" y="2109216"/>
                </a:lnTo>
                <a:lnTo>
                  <a:pt x="973836" y="2109216"/>
                </a:lnTo>
                <a:lnTo>
                  <a:pt x="973836" y="0"/>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8362188" y="1917192"/>
            <a:ext cx="974090" cy="855344"/>
          </a:xfrm>
          <a:custGeom>
            <a:avLst/>
            <a:gdLst/>
            <a:ahLst/>
            <a:cxnLst/>
            <a:rect l="l" t="t" r="r" b="b"/>
            <a:pathLst>
              <a:path w="974090" h="855344">
                <a:moveTo>
                  <a:pt x="973836" y="0"/>
                </a:moveTo>
                <a:lnTo>
                  <a:pt x="0" y="0"/>
                </a:lnTo>
                <a:lnTo>
                  <a:pt x="0" y="854963"/>
                </a:lnTo>
                <a:lnTo>
                  <a:pt x="973836" y="854963"/>
                </a:lnTo>
                <a:lnTo>
                  <a:pt x="973836"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5926835" y="1917192"/>
            <a:ext cx="974090" cy="342900"/>
          </a:xfrm>
          <a:custGeom>
            <a:avLst/>
            <a:gdLst/>
            <a:ahLst/>
            <a:cxnLst/>
            <a:rect l="l" t="t" r="r" b="b"/>
            <a:pathLst>
              <a:path w="974090" h="342900">
                <a:moveTo>
                  <a:pt x="973836" y="0"/>
                </a:moveTo>
                <a:lnTo>
                  <a:pt x="0" y="0"/>
                </a:lnTo>
                <a:lnTo>
                  <a:pt x="0" y="342900"/>
                </a:lnTo>
                <a:lnTo>
                  <a:pt x="973836" y="342900"/>
                </a:lnTo>
                <a:lnTo>
                  <a:pt x="973836"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3491484" y="1917192"/>
            <a:ext cx="974090" cy="114300"/>
          </a:xfrm>
          <a:custGeom>
            <a:avLst/>
            <a:gdLst/>
            <a:ahLst/>
            <a:cxnLst/>
            <a:rect l="l" t="t" r="r" b="b"/>
            <a:pathLst>
              <a:path w="974089" h="114300">
                <a:moveTo>
                  <a:pt x="973836" y="0"/>
                </a:moveTo>
                <a:lnTo>
                  <a:pt x="0" y="0"/>
                </a:lnTo>
                <a:lnTo>
                  <a:pt x="0" y="114300"/>
                </a:lnTo>
                <a:lnTo>
                  <a:pt x="973836" y="114300"/>
                </a:lnTo>
                <a:lnTo>
                  <a:pt x="973836"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2761488" y="1917192"/>
            <a:ext cx="0" cy="3820795"/>
          </a:xfrm>
          <a:custGeom>
            <a:avLst/>
            <a:gdLst/>
            <a:ahLst/>
            <a:cxnLst/>
            <a:rect l="l" t="t" r="r" b="b"/>
            <a:pathLst>
              <a:path h="3820795">
                <a:moveTo>
                  <a:pt x="0" y="3820667"/>
                </a:moveTo>
                <a:lnTo>
                  <a:pt x="0"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2688335" y="5737859"/>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2688335" y="5355335"/>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2688335" y="4972811"/>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2688335" y="4591811"/>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2688335" y="4209288"/>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2688335" y="3826764"/>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2688335" y="3444240"/>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2688335" y="3063239"/>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2688335" y="2680716"/>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p:nvPr/>
        </p:nvSpPr>
        <p:spPr>
          <a:xfrm>
            <a:off x="2688335" y="2298192"/>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 name="object 22"/>
          <p:cNvSpPr/>
          <p:nvPr/>
        </p:nvSpPr>
        <p:spPr>
          <a:xfrm>
            <a:off x="2688335" y="1917192"/>
            <a:ext cx="73660" cy="0"/>
          </a:xfrm>
          <a:custGeom>
            <a:avLst/>
            <a:gdLst/>
            <a:ahLst/>
            <a:cxnLst/>
            <a:rect l="l" t="t" r="r" b="b"/>
            <a:pathLst>
              <a:path w="73660">
                <a:moveTo>
                  <a:pt x="0" y="0"/>
                </a:moveTo>
                <a:lnTo>
                  <a:pt x="7315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p:nvPr/>
        </p:nvSpPr>
        <p:spPr>
          <a:xfrm>
            <a:off x="2761488" y="5737859"/>
            <a:ext cx="7305040" cy="0"/>
          </a:xfrm>
          <a:custGeom>
            <a:avLst/>
            <a:gdLst/>
            <a:ahLst/>
            <a:cxnLst/>
            <a:rect l="l" t="t" r="r" b="b"/>
            <a:pathLst>
              <a:path w="7305040">
                <a:moveTo>
                  <a:pt x="0" y="0"/>
                </a:moveTo>
                <a:lnTo>
                  <a:pt x="7304532" y="0"/>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4" name="object 24"/>
          <p:cNvSpPr/>
          <p:nvPr/>
        </p:nvSpPr>
        <p:spPr>
          <a:xfrm>
            <a:off x="2761488" y="5737859"/>
            <a:ext cx="0" cy="64135"/>
          </a:xfrm>
          <a:custGeom>
            <a:avLst/>
            <a:gdLst/>
            <a:ahLst/>
            <a:cxnLst/>
            <a:rect l="l" t="t" r="r" b="b"/>
            <a:pathLst>
              <a:path h="64135">
                <a:moveTo>
                  <a:pt x="0" y="0"/>
                </a:moveTo>
                <a:lnTo>
                  <a:pt x="0" y="64007"/>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5" name="object 25"/>
          <p:cNvSpPr/>
          <p:nvPr/>
        </p:nvSpPr>
        <p:spPr>
          <a:xfrm>
            <a:off x="5196840" y="5737859"/>
            <a:ext cx="0" cy="64135"/>
          </a:xfrm>
          <a:custGeom>
            <a:avLst/>
            <a:gdLst/>
            <a:ahLst/>
            <a:cxnLst/>
            <a:rect l="l" t="t" r="r" b="b"/>
            <a:pathLst>
              <a:path h="64135">
                <a:moveTo>
                  <a:pt x="0" y="0"/>
                </a:moveTo>
                <a:lnTo>
                  <a:pt x="0" y="64007"/>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6" name="object 26"/>
          <p:cNvSpPr/>
          <p:nvPr/>
        </p:nvSpPr>
        <p:spPr>
          <a:xfrm>
            <a:off x="7630668" y="5737859"/>
            <a:ext cx="0" cy="64135"/>
          </a:xfrm>
          <a:custGeom>
            <a:avLst/>
            <a:gdLst/>
            <a:ahLst/>
            <a:cxnLst/>
            <a:rect l="l" t="t" r="r" b="b"/>
            <a:pathLst>
              <a:path h="64135">
                <a:moveTo>
                  <a:pt x="0" y="0"/>
                </a:moveTo>
                <a:lnTo>
                  <a:pt x="0" y="64007"/>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7" name="object 27"/>
          <p:cNvSpPr/>
          <p:nvPr/>
        </p:nvSpPr>
        <p:spPr>
          <a:xfrm>
            <a:off x="10066019" y="5737859"/>
            <a:ext cx="0" cy="64135"/>
          </a:xfrm>
          <a:custGeom>
            <a:avLst/>
            <a:gdLst/>
            <a:ahLst/>
            <a:cxnLst/>
            <a:rect l="l" t="t" r="r" b="b"/>
            <a:pathLst>
              <a:path h="64135">
                <a:moveTo>
                  <a:pt x="0" y="0"/>
                </a:moveTo>
                <a:lnTo>
                  <a:pt x="0" y="64007"/>
                </a:lnTo>
              </a:path>
            </a:pathLst>
          </a:custGeom>
          <a:ln w="12700">
            <a:solidFill>
              <a:srgbClr val="8A8E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txBox="1"/>
          <p:nvPr/>
        </p:nvSpPr>
        <p:spPr>
          <a:xfrm>
            <a:off x="3829096" y="4264366"/>
            <a:ext cx="3003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69</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29" name="object 29"/>
          <p:cNvSpPr txBox="1"/>
          <p:nvPr/>
        </p:nvSpPr>
        <p:spPr>
          <a:xfrm>
            <a:off x="6263720" y="4321630"/>
            <a:ext cx="3003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66</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0" name="object 30"/>
          <p:cNvSpPr txBox="1"/>
          <p:nvPr/>
        </p:nvSpPr>
        <p:spPr>
          <a:xfrm>
            <a:off x="8698344" y="5147509"/>
            <a:ext cx="3003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22</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1" name="object 31"/>
          <p:cNvSpPr txBox="1"/>
          <p:nvPr/>
        </p:nvSpPr>
        <p:spPr>
          <a:xfrm>
            <a:off x="3828842" y="2411294"/>
            <a:ext cx="30035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28</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2" name="object 32"/>
          <p:cNvSpPr txBox="1"/>
          <p:nvPr/>
        </p:nvSpPr>
        <p:spPr>
          <a:xfrm>
            <a:off x="6263466" y="2583086"/>
            <a:ext cx="30035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25</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3" name="object 33"/>
          <p:cNvSpPr txBox="1"/>
          <p:nvPr/>
        </p:nvSpPr>
        <p:spPr>
          <a:xfrm>
            <a:off x="8698089" y="3665254"/>
            <a:ext cx="30035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55</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4" name="object 34"/>
          <p:cNvSpPr txBox="1"/>
          <p:nvPr/>
        </p:nvSpPr>
        <p:spPr>
          <a:xfrm>
            <a:off x="3897305" y="1888279"/>
            <a:ext cx="16319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Gadugi"/>
                <a:ea typeface="+mn-ea"/>
                <a:cs typeface="Gadugi"/>
              </a:rPr>
              <a:t>3</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5" name="object 35"/>
          <p:cNvSpPr txBox="1"/>
          <p:nvPr/>
        </p:nvSpPr>
        <p:spPr>
          <a:xfrm>
            <a:off x="6331928" y="1926456"/>
            <a:ext cx="16319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Gadugi"/>
                <a:ea typeface="+mn-ea"/>
                <a:cs typeface="Gadugi"/>
              </a:rPr>
              <a:t>9</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6" name="object 36"/>
          <p:cNvSpPr txBox="1"/>
          <p:nvPr/>
        </p:nvSpPr>
        <p:spPr>
          <a:xfrm>
            <a:off x="8698089" y="2182491"/>
            <a:ext cx="300355"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22</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37" name="object 37"/>
          <p:cNvSpPr txBox="1"/>
          <p:nvPr/>
        </p:nvSpPr>
        <p:spPr>
          <a:xfrm>
            <a:off x="2045920" y="1629820"/>
            <a:ext cx="520700" cy="4228465"/>
          </a:xfrm>
          <a:prstGeom prst="rect">
            <a:avLst/>
          </a:prstGeom>
        </p:spPr>
        <p:txBody>
          <a:bodyPr vert="horz" wrap="square" lIns="0" tIns="151130" rIns="0" bIns="0" rtlCol="0">
            <a:spAutoFit/>
          </a:bodyPr>
          <a:lstStyle/>
          <a:p>
            <a:pPr marL="0" marR="5080" lvl="0" indent="0" algn="r" defTabSz="914400" rtl="0" eaLnBrk="1" fontAlgn="auto" latinLnBrk="0" hangingPunct="1">
              <a:lnSpc>
                <a:spcPct val="100000"/>
              </a:lnSpc>
              <a:spcBef>
                <a:spcPts val="11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100%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85"/>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90%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80%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70%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85"/>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60%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50%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40%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85"/>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30%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20%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90"/>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10%</a:t>
            </a:r>
            <a:endParaRPr kumimoji="0" sz="1600" b="0" i="0" u="none" strike="noStrike" kern="1200" cap="none" spc="0" normalizeH="0" baseline="0" noProof="0">
              <a:ln>
                <a:noFill/>
              </a:ln>
              <a:solidFill>
                <a:prstClr val="black"/>
              </a:solidFill>
              <a:effectLst/>
              <a:uLnTx/>
              <a:uFillTx/>
              <a:latin typeface="Gadugi"/>
              <a:ea typeface="+mn-ea"/>
              <a:cs typeface="Gadugi"/>
            </a:endParaRPr>
          </a:p>
          <a:p>
            <a:pPr marL="0" marR="5080" lvl="0" indent="0" algn="r" defTabSz="914400" rtl="0" eaLnBrk="1" fontAlgn="auto" latinLnBrk="0" hangingPunct="1">
              <a:lnSpc>
                <a:spcPct val="100000"/>
              </a:lnSpc>
              <a:spcBef>
                <a:spcPts val="1085"/>
              </a:spcBef>
              <a:spcAft>
                <a:spcPts val="0"/>
              </a:spcAft>
              <a:buClrTx/>
              <a:buSzTx/>
              <a:buFontTx/>
              <a:buNone/>
              <a:tabLst/>
              <a:defRPr/>
            </a:pPr>
            <a:r>
              <a:rPr kumimoji="0" sz="1600" b="0" i="0" u="none" strike="noStrike" kern="1200" cap="none" spc="-5" normalizeH="0" baseline="0" noProof="0" dirty="0">
                <a:ln>
                  <a:noFill/>
                </a:ln>
                <a:solidFill>
                  <a:srgbClr val="122C41"/>
                </a:solidFill>
                <a:effectLst/>
                <a:uLnTx/>
                <a:uFillTx/>
                <a:latin typeface="Gadugi"/>
                <a:ea typeface="+mn-ea"/>
                <a:cs typeface="Gadugi"/>
              </a:rPr>
              <a:t>0%</a:t>
            </a:r>
            <a:endParaRPr kumimoji="0" sz="1600" b="0" i="0" u="none" strike="noStrike" kern="1200" cap="none" spc="0" normalizeH="0" baseline="0" noProof="0">
              <a:ln>
                <a:noFill/>
              </a:ln>
              <a:solidFill>
                <a:prstClr val="black"/>
              </a:solidFill>
              <a:effectLst/>
              <a:uLnTx/>
              <a:uFillTx/>
              <a:latin typeface="Gadugi"/>
              <a:ea typeface="+mn-ea"/>
              <a:cs typeface="Gadugi"/>
            </a:endParaRPr>
          </a:p>
        </p:txBody>
      </p:sp>
      <p:sp>
        <p:nvSpPr>
          <p:cNvPr id="38" name="object 38"/>
          <p:cNvSpPr txBox="1"/>
          <p:nvPr/>
        </p:nvSpPr>
        <p:spPr>
          <a:xfrm>
            <a:off x="7881187" y="5866139"/>
            <a:ext cx="193421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122C41"/>
                </a:solidFill>
                <a:effectLst/>
                <a:uLnTx/>
                <a:uFillTx/>
                <a:latin typeface="Gadugi"/>
                <a:ea typeface="+mn-ea"/>
                <a:cs typeface="Gadugi"/>
              </a:rPr>
              <a:t>Institutionalized</a:t>
            </a:r>
            <a:r>
              <a:rPr kumimoji="0" sz="1400" b="0" i="0" u="none" strike="noStrike" kern="1200" cap="none" spc="-35" normalizeH="0" baseline="0" noProof="0" dirty="0">
                <a:ln>
                  <a:noFill/>
                </a:ln>
                <a:solidFill>
                  <a:srgbClr val="122C41"/>
                </a:solidFill>
                <a:effectLst/>
                <a:uLnTx/>
                <a:uFillTx/>
                <a:latin typeface="Gadugi"/>
                <a:ea typeface="+mn-ea"/>
                <a:cs typeface="Gadugi"/>
              </a:rPr>
              <a:t> </a:t>
            </a:r>
            <a:r>
              <a:rPr kumimoji="0" sz="1400" b="0" i="0" u="none" strike="noStrike" kern="1200" cap="none" spc="-5" normalizeH="0" baseline="0" noProof="0" dirty="0">
                <a:ln>
                  <a:noFill/>
                </a:ln>
                <a:solidFill>
                  <a:srgbClr val="122C41"/>
                </a:solidFill>
                <a:effectLst/>
                <a:uLnTx/>
                <a:uFillTx/>
                <a:latin typeface="Gadugi"/>
                <a:ea typeface="+mn-ea"/>
                <a:cs typeface="Gadugi"/>
              </a:rPr>
              <a:t>Persons</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39" name="object 39"/>
          <p:cNvSpPr/>
          <p:nvPr/>
        </p:nvSpPr>
        <p:spPr>
          <a:xfrm>
            <a:off x="4559808" y="6313932"/>
            <a:ext cx="151130" cy="151130"/>
          </a:xfrm>
          <a:custGeom>
            <a:avLst/>
            <a:gdLst/>
            <a:ahLst/>
            <a:cxnLst/>
            <a:rect l="l" t="t" r="r" b="b"/>
            <a:pathLst>
              <a:path w="151129" h="151129">
                <a:moveTo>
                  <a:pt x="0" y="0"/>
                </a:moveTo>
                <a:lnTo>
                  <a:pt x="150875" y="0"/>
                </a:lnTo>
                <a:lnTo>
                  <a:pt x="150875" y="150876"/>
                </a:lnTo>
                <a:lnTo>
                  <a:pt x="0" y="150876"/>
                </a:lnTo>
                <a:lnTo>
                  <a:pt x="0" y="0"/>
                </a:lnTo>
                <a:close/>
              </a:path>
            </a:pathLst>
          </a:custGeom>
          <a:solidFill>
            <a:srgbClr val="2C57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0" name="object 40"/>
          <p:cNvSpPr/>
          <p:nvPr/>
        </p:nvSpPr>
        <p:spPr>
          <a:xfrm>
            <a:off x="5391911" y="6313932"/>
            <a:ext cx="151130" cy="151130"/>
          </a:xfrm>
          <a:custGeom>
            <a:avLst/>
            <a:gdLst/>
            <a:ahLst/>
            <a:cxnLst/>
            <a:rect l="l" t="t" r="r" b="b"/>
            <a:pathLst>
              <a:path w="151129" h="151129">
                <a:moveTo>
                  <a:pt x="0" y="0"/>
                </a:moveTo>
                <a:lnTo>
                  <a:pt x="150875" y="0"/>
                </a:lnTo>
                <a:lnTo>
                  <a:pt x="150875" y="150876"/>
                </a:lnTo>
                <a:lnTo>
                  <a:pt x="0" y="150876"/>
                </a:lnTo>
                <a:lnTo>
                  <a:pt x="0" y="0"/>
                </a:lnTo>
                <a:close/>
              </a:path>
            </a:pathLst>
          </a:custGeom>
          <a:solidFill>
            <a:srgbClr val="007A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1" name="object 41"/>
          <p:cNvSpPr/>
          <p:nvPr/>
        </p:nvSpPr>
        <p:spPr>
          <a:xfrm>
            <a:off x="6181344" y="6313932"/>
            <a:ext cx="152400" cy="151130"/>
          </a:xfrm>
          <a:custGeom>
            <a:avLst/>
            <a:gdLst/>
            <a:ahLst/>
            <a:cxnLst/>
            <a:rect l="l" t="t" r="r" b="b"/>
            <a:pathLst>
              <a:path w="152400" h="151129">
                <a:moveTo>
                  <a:pt x="0" y="0"/>
                </a:moveTo>
                <a:lnTo>
                  <a:pt x="152400" y="0"/>
                </a:lnTo>
                <a:lnTo>
                  <a:pt x="152400" y="150876"/>
                </a:lnTo>
                <a:lnTo>
                  <a:pt x="0" y="150876"/>
                </a:lnTo>
                <a:lnTo>
                  <a:pt x="0" y="0"/>
                </a:lnTo>
                <a:close/>
              </a:path>
            </a:pathLst>
          </a:custGeom>
          <a:solidFill>
            <a:srgbClr val="24E0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2" name="object 42"/>
          <p:cNvSpPr txBox="1"/>
          <p:nvPr/>
        </p:nvSpPr>
        <p:spPr>
          <a:xfrm>
            <a:off x="3033885" y="5777439"/>
            <a:ext cx="4692650" cy="760095"/>
          </a:xfrm>
          <a:prstGeom prst="rect">
            <a:avLst/>
          </a:prstGeom>
        </p:spPr>
        <p:txBody>
          <a:bodyPr vert="horz" wrap="square" lIns="0" tIns="101600" rIns="0" bIns="0" rtlCol="0">
            <a:spAutoFit/>
          </a:bodyPr>
          <a:lstStyle/>
          <a:p>
            <a:pPr marL="12700" marR="0" lvl="0" indent="0" algn="l" defTabSz="914400" rtl="0" eaLnBrk="1" fontAlgn="auto" latinLnBrk="0" hangingPunct="1">
              <a:lnSpc>
                <a:spcPct val="100000"/>
              </a:lnSpc>
              <a:spcBef>
                <a:spcPts val="800"/>
              </a:spcBef>
              <a:spcAft>
                <a:spcPts val="0"/>
              </a:spcAft>
              <a:buClrTx/>
              <a:buSzTx/>
              <a:buFontTx/>
              <a:buNone/>
              <a:tabLst>
                <a:tab pos="2816860" algn="l"/>
              </a:tabLst>
              <a:defRPr/>
            </a:pPr>
            <a:r>
              <a:rPr kumimoji="0" sz="1400" b="0" i="0" u="none" strike="noStrike" kern="1200" cap="none" spc="-5" normalizeH="0" baseline="0" noProof="0" dirty="0">
                <a:ln>
                  <a:noFill/>
                </a:ln>
                <a:solidFill>
                  <a:srgbClr val="122C41"/>
                </a:solidFill>
                <a:effectLst/>
                <a:uLnTx/>
                <a:uFillTx/>
                <a:latin typeface="Gadugi"/>
                <a:ea typeface="+mn-ea"/>
                <a:cs typeface="Gadugi"/>
              </a:rPr>
              <a:t>Government</a:t>
            </a:r>
            <a:r>
              <a:rPr kumimoji="0" sz="1400" b="0" i="0" u="none" strike="noStrike" kern="1200" cap="none" spc="10" normalizeH="0" baseline="0" noProof="0" dirty="0">
                <a:ln>
                  <a:noFill/>
                </a:ln>
                <a:solidFill>
                  <a:srgbClr val="122C41"/>
                </a:solidFill>
                <a:effectLst/>
                <a:uLnTx/>
                <a:uFillTx/>
                <a:latin typeface="Gadugi"/>
                <a:ea typeface="+mn-ea"/>
                <a:cs typeface="Gadugi"/>
              </a:rPr>
              <a:t> </a:t>
            </a:r>
            <a:r>
              <a:rPr kumimoji="0" sz="1400" b="0" i="0" u="none" strike="noStrike" kern="1200" cap="none" spc="-5" normalizeH="0" baseline="0" noProof="0" dirty="0">
                <a:ln>
                  <a:noFill/>
                </a:ln>
                <a:solidFill>
                  <a:srgbClr val="122C41"/>
                </a:solidFill>
                <a:effectLst/>
                <a:uLnTx/>
                <a:uFillTx/>
                <a:latin typeface="Gadugi"/>
                <a:ea typeface="+mn-ea"/>
                <a:cs typeface="Gadugi"/>
              </a:rPr>
              <a:t>Employees	General </a:t>
            </a:r>
            <a:r>
              <a:rPr kumimoji="0" sz="1400" b="0" i="0" u="none" strike="noStrike" kern="1200" cap="none" spc="0" normalizeH="0" baseline="0" noProof="0" dirty="0">
                <a:ln>
                  <a:noFill/>
                </a:ln>
                <a:solidFill>
                  <a:srgbClr val="122C41"/>
                </a:solidFill>
                <a:effectLst/>
                <a:uLnTx/>
                <a:uFillTx/>
                <a:latin typeface="Gadugi"/>
                <a:ea typeface="+mn-ea"/>
                <a:cs typeface="Gadugi"/>
              </a:rPr>
              <a:t>Public</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748155" marR="0" lvl="0" indent="0" algn="l" defTabSz="914400" rtl="0" eaLnBrk="1" fontAlgn="auto" latinLnBrk="0" hangingPunct="1">
              <a:lnSpc>
                <a:spcPct val="100000"/>
              </a:lnSpc>
              <a:spcBef>
                <a:spcPts val="1005"/>
              </a:spcBef>
              <a:spcAft>
                <a:spcPts val="0"/>
              </a:spcAft>
              <a:buClrTx/>
              <a:buSzTx/>
              <a:buFontTx/>
              <a:buNone/>
              <a:tabLst>
                <a:tab pos="2580005" algn="l"/>
                <a:tab pos="3369945" algn="l"/>
              </a:tabLst>
              <a:defRPr/>
            </a:pPr>
            <a:r>
              <a:rPr kumimoji="0" sz="2000" b="0" i="0" u="none" strike="noStrike" kern="1200" cap="none" spc="-5" normalizeH="0" baseline="0" noProof="0" dirty="0">
                <a:ln>
                  <a:noFill/>
                </a:ln>
                <a:solidFill>
                  <a:srgbClr val="122C41"/>
                </a:solidFill>
                <a:effectLst/>
                <a:uLnTx/>
                <a:uFillTx/>
                <a:latin typeface="Gadugi"/>
                <a:ea typeface="+mn-ea"/>
                <a:cs typeface="Gadugi"/>
              </a:rPr>
              <a:t>Yes	</a:t>
            </a:r>
            <a:r>
              <a:rPr kumimoji="0" sz="2000" b="0" i="0" u="none" strike="noStrike" kern="1200" cap="none" spc="0" normalizeH="0" baseline="0" noProof="0" dirty="0">
                <a:ln>
                  <a:noFill/>
                </a:ln>
                <a:solidFill>
                  <a:srgbClr val="122C41"/>
                </a:solidFill>
                <a:effectLst/>
                <a:uLnTx/>
                <a:uFillTx/>
                <a:latin typeface="Gadugi"/>
                <a:ea typeface="+mn-ea"/>
                <a:cs typeface="Gadugi"/>
              </a:rPr>
              <a:t>No	</a:t>
            </a:r>
            <a:r>
              <a:rPr kumimoji="0" sz="2000" b="0" i="0" u="none" strike="noStrike" kern="1200" cap="none" spc="-5" normalizeH="0" baseline="0" noProof="0" dirty="0">
                <a:ln>
                  <a:noFill/>
                </a:ln>
                <a:solidFill>
                  <a:srgbClr val="122C41"/>
                </a:solidFill>
                <a:effectLst/>
                <a:uLnTx/>
                <a:uFillTx/>
                <a:latin typeface="Gadugi"/>
                <a:ea typeface="+mn-ea"/>
                <a:cs typeface="Gadugi"/>
              </a:rPr>
              <a:t>Don't</a:t>
            </a:r>
            <a:r>
              <a:rPr kumimoji="0" sz="2000" b="0" i="0" u="none" strike="noStrike" kern="1200" cap="none" spc="-75" normalizeH="0" baseline="0" noProof="0" dirty="0">
                <a:ln>
                  <a:noFill/>
                </a:ln>
                <a:solidFill>
                  <a:srgbClr val="122C41"/>
                </a:solidFill>
                <a:effectLst/>
                <a:uLnTx/>
                <a:uFillTx/>
                <a:latin typeface="Gadugi"/>
                <a:ea typeface="+mn-ea"/>
                <a:cs typeface="Gadugi"/>
              </a:rPr>
              <a:t> </a:t>
            </a:r>
            <a:r>
              <a:rPr kumimoji="0" sz="2000" b="0" i="0" u="none" strike="noStrike" kern="1200" cap="none" spc="0" normalizeH="0" baseline="0" noProof="0" dirty="0">
                <a:ln>
                  <a:noFill/>
                </a:ln>
                <a:solidFill>
                  <a:srgbClr val="122C41"/>
                </a:solidFill>
                <a:effectLst/>
                <a:uLnTx/>
                <a:uFillTx/>
                <a:latin typeface="Gadugi"/>
                <a:ea typeface="+mn-ea"/>
                <a:cs typeface="Gadugi"/>
              </a:rPr>
              <a:t>Know</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43" name="object 43"/>
          <p:cNvSpPr txBox="1">
            <a:spLocks noGrp="1"/>
          </p:cNvSpPr>
          <p:nvPr>
            <p:ph type="title"/>
          </p:nvPr>
        </p:nvSpPr>
        <p:spPr>
          <a:prstGeom prst="rect">
            <a:avLst/>
          </a:prstGeom>
        </p:spPr>
        <p:txBody>
          <a:bodyPr vert="horz" wrap="square" lIns="0" tIns="67945" rIns="0" bIns="0" rtlCol="0">
            <a:spAutoFit/>
          </a:bodyPr>
          <a:lstStyle/>
          <a:p>
            <a:pPr marL="6985" marR="5080">
              <a:lnSpc>
                <a:spcPts val="3460"/>
              </a:lnSpc>
              <a:spcBef>
                <a:spcPts val="535"/>
              </a:spcBef>
            </a:pPr>
            <a:r>
              <a:rPr spc="-10" dirty="0"/>
              <a:t>POPULATION </a:t>
            </a:r>
            <a:r>
              <a:rPr spc="-5" dirty="0"/>
              <a:t>TYPES </a:t>
            </a:r>
            <a:r>
              <a:rPr spc="-10" dirty="0"/>
              <a:t>SERVED </a:t>
            </a:r>
            <a:r>
              <a:rPr dirty="0"/>
              <a:t>BY </a:t>
            </a:r>
            <a:r>
              <a:rPr spc="-30" dirty="0"/>
              <a:t>MUNICIPAL</a:t>
            </a:r>
            <a:r>
              <a:rPr spc="-220" dirty="0"/>
              <a:t> </a:t>
            </a:r>
            <a:r>
              <a:rPr spc="-35" dirty="0"/>
              <a:t>FACILITIES  </a:t>
            </a:r>
            <a:r>
              <a:rPr dirty="0"/>
              <a:t>WITH NUTRITION</a:t>
            </a:r>
            <a:r>
              <a:rPr spc="-65" dirty="0"/>
              <a:t> </a:t>
            </a:r>
            <a:r>
              <a:rPr spc="-15" dirty="0"/>
              <a:t>STANDARDS</a:t>
            </a:r>
          </a:p>
        </p:txBody>
      </p:sp>
    </p:spTree>
    <p:extLst>
      <p:ext uri="{BB962C8B-B14F-4D97-AF65-F5344CB8AC3E}">
        <p14:creationId xmlns:p14="http://schemas.microsoft.com/office/powerpoint/2010/main" val="3118963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4634" y="908787"/>
            <a:ext cx="3705860" cy="574040"/>
          </a:xfrm>
          <a:prstGeom prst="rect">
            <a:avLst/>
          </a:prstGeom>
        </p:spPr>
        <p:txBody>
          <a:bodyPr vert="horz" wrap="square" lIns="0" tIns="12700" rIns="0" bIns="0" rtlCol="0">
            <a:spAutoFit/>
          </a:bodyPr>
          <a:lstStyle/>
          <a:p>
            <a:pPr marL="12700">
              <a:lnSpc>
                <a:spcPct val="100000"/>
              </a:lnSpc>
              <a:spcBef>
                <a:spcPts val="100"/>
              </a:spcBef>
            </a:pPr>
            <a:r>
              <a:rPr sz="3600" dirty="0"/>
              <a:t>KEY</a:t>
            </a:r>
            <a:r>
              <a:rPr sz="3600" spc="-220" dirty="0"/>
              <a:t> </a:t>
            </a:r>
            <a:r>
              <a:rPr sz="3600" spc="-65" dirty="0"/>
              <a:t>TAKEAWAYS</a:t>
            </a:r>
            <a:endParaRPr sz="3600"/>
          </a:p>
        </p:txBody>
      </p:sp>
      <p:sp>
        <p:nvSpPr>
          <p:cNvPr id="3" name="object 3"/>
          <p:cNvSpPr txBox="1"/>
          <p:nvPr/>
        </p:nvSpPr>
        <p:spPr>
          <a:xfrm>
            <a:off x="654632" y="2306393"/>
            <a:ext cx="10608945" cy="3765550"/>
          </a:xfrm>
          <a:prstGeom prst="rect">
            <a:avLst/>
          </a:prstGeom>
        </p:spPr>
        <p:txBody>
          <a:bodyPr vert="horz" wrap="square" lIns="0" tIns="12700" rIns="0" bIns="0" rtlCol="0">
            <a:spAutoFit/>
          </a:bodyPr>
          <a:lstStyle/>
          <a:p>
            <a:pPr marL="355600" marR="1024890" lvl="0" indent="-342900" algn="l" defTabSz="914400" rtl="0" eaLnBrk="1" fontAlgn="auto" latinLnBrk="0" hangingPunct="1">
              <a:lnSpc>
                <a:spcPct val="100000"/>
              </a:lnSpc>
              <a:spcBef>
                <a:spcPts val="100"/>
              </a:spcBef>
              <a:spcAft>
                <a:spcPts val="0"/>
              </a:spcAft>
              <a:buClr>
                <a:srgbClr val="007A7C"/>
              </a:buClr>
              <a:buSzPct val="91666"/>
              <a:buFont typeface="Arial"/>
              <a:buChar char="•"/>
              <a:tabLst>
                <a:tab pos="354965" algn="l"/>
                <a:tab pos="35560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Food </a:t>
            </a:r>
            <a:r>
              <a:rPr kumimoji="0" sz="2400" b="0" i="0" u="none" strike="noStrike" kern="1200" cap="none" spc="10" normalizeH="0" baseline="0" noProof="0" dirty="0">
                <a:ln>
                  <a:noFill/>
                </a:ln>
                <a:solidFill>
                  <a:srgbClr val="122C41"/>
                </a:solidFill>
                <a:effectLst/>
                <a:uLnTx/>
                <a:uFillTx/>
                <a:latin typeface="Gadugi"/>
                <a:ea typeface="+mn-ea"/>
                <a:cs typeface="Gadugi"/>
              </a:rPr>
              <a:t>service </a:t>
            </a:r>
            <a:r>
              <a:rPr kumimoji="0" sz="2400" b="0" i="0" u="none" strike="noStrike" kern="1200" cap="none" spc="-5" normalizeH="0" baseline="0" noProof="0" dirty="0">
                <a:ln>
                  <a:noFill/>
                </a:ln>
                <a:solidFill>
                  <a:srgbClr val="122C41"/>
                </a:solidFill>
                <a:effectLst/>
                <a:uLnTx/>
                <a:uFillTx/>
                <a:latin typeface="Gadugi"/>
                <a:ea typeface="+mn-ea"/>
                <a:cs typeface="Gadugi"/>
              </a:rPr>
              <a:t>guidelines </a:t>
            </a:r>
            <a:r>
              <a:rPr kumimoji="0" sz="2400" b="0" i="0" u="none" strike="noStrike" kern="1200" cap="none" spc="-10" normalizeH="0" baseline="0" noProof="0" dirty="0">
                <a:ln>
                  <a:noFill/>
                </a:ln>
                <a:solidFill>
                  <a:srgbClr val="122C41"/>
                </a:solidFill>
                <a:effectLst/>
                <a:uLnTx/>
                <a:uFillTx/>
                <a:latin typeface="Gadugi"/>
                <a:ea typeface="+mn-ea"/>
                <a:cs typeface="Gadugi"/>
              </a:rPr>
              <a:t>provide </a:t>
            </a:r>
            <a:r>
              <a:rPr kumimoji="0" sz="2400" b="0" i="0" u="none" strike="noStrike" kern="1200" cap="none" spc="0" normalizeH="0" baseline="0" noProof="0" dirty="0">
                <a:ln>
                  <a:noFill/>
                </a:ln>
                <a:solidFill>
                  <a:srgbClr val="122C41"/>
                </a:solidFill>
                <a:effectLst/>
                <a:uLnTx/>
                <a:uFillTx/>
                <a:latin typeface="Gadugi"/>
                <a:ea typeface="+mn-ea"/>
                <a:cs typeface="Gadugi"/>
              </a:rPr>
              <a:t>opportunities </a:t>
            </a:r>
            <a:r>
              <a:rPr kumimoji="0" sz="2400" b="0" i="0" u="none" strike="noStrike" kern="1200" cap="none" spc="-15" normalizeH="0" baseline="0" noProof="0" dirty="0">
                <a:ln>
                  <a:noFill/>
                </a:ln>
                <a:solidFill>
                  <a:srgbClr val="122C41"/>
                </a:solidFill>
                <a:effectLst/>
                <a:uLnTx/>
                <a:uFillTx/>
                <a:latin typeface="Gadugi"/>
                <a:ea typeface="+mn-ea"/>
                <a:cs typeface="Gadugi"/>
              </a:rPr>
              <a:t>to create </a:t>
            </a:r>
            <a:r>
              <a:rPr kumimoji="0" sz="2400" b="0" i="0" u="none" strike="noStrike" kern="1200" cap="none" spc="-5" normalizeH="0" baseline="0" noProof="0" dirty="0">
                <a:ln>
                  <a:noFill/>
                </a:ln>
                <a:solidFill>
                  <a:srgbClr val="122C41"/>
                </a:solidFill>
                <a:effectLst/>
                <a:uLnTx/>
                <a:uFillTx/>
                <a:latin typeface="Gadugi"/>
                <a:ea typeface="+mn-ea"/>
                <a:cs typeface="Gadugi"/>
              </a:rPr>
              <a:t>healthy food  </a:t>
            </a:r>
            <a:r>
              <a:rPr kumimoji="0" sz="2400" b="0" i="0" u="none" strike="noStrike" kern="1200" cap="none" spc="-10" normalizeH="0" baseline="0" noProof="0" dirty="0">
                <a:ln>
                  <a:noFill/>
                </a:ln>
                <a:solidFill>
                  <a:srgbClr val="122C41"/>
                </a:solidFill>
                <a:effectLst/>
                <a:uLnTx/>
                <a:uFillTx/>
                <a:latin typeface="Gadugi"/>
                <a:ea typeface="+mn-ea"/>
                <a:cs typeface="Gadugi"/>
              </a:rPr>
              <a:t>environments </a:t>
            </a:r>
            <a:r>
              <a:rPr kumimoji="0" sz="2400" b="0" i="0" u="none" strike="noStrike" kern="1200" cap="none" spc="-5" normalizeH="0" baseline="0" noProof="0" dirty="0">
                <a:ln>
                  <a:noFill/>
                </a:ln>
                <a:solidFill>
                  <a:srgbClr val="122C41"/>
                </a:solidFill>
                <a:effectLst/>
                <a:uLnTx/>
                <a:uFillTx/>
                <a:latin typeface="Gadugi"/>
                <a:ea typeface="+mn-ea"/>
                <a:cs typeface="Gadugi"/>
              </a:rPr>
              <a:t>in institutional food</a:t>
            </a:r>
            <a:r>
              <a:rPr kumimoji="0" sz="2400" b="0" i="0" u="none" strike="noStrike" kern="1200" cap="none" spc="114" normalizeH="0" baseline="0" noProof="0" dirty="0">
                <a:ln>
                  <a:noFill/>
                </a:ln>
                <a:solidFill>
                  <a:srgbClr val="122C41"/>
                </a:solidFill>
                <a:effectLst/>
                <a:uLnTx/>
                <a:uFillTx/>
                <a:latin typeface="Gadugi"/>
                <a:ea typeface="+mn-ea"/>
                <a:cs typeface="Gadugi"/>
              </a:rPr>
              <a:t> </a:t>
            </a:r>
            <a:r>
              <a:rPr kumimoji="0" sz="2400" b="0" i="0" u="none" strike="noStrike" kern="1200" cap="none" spc="-5" normalizeH="0" baseline="0" noProof="0" dirty="0">
                <a:ln>
                  <a:noFill/>
                </a:ln>
                <a:solidFill>
                  <a:srgbClr val="122C41"/>
                </a:solidFill>
                <a:effectLst/>
                <a:uLnTx/>
                <a:uFillTx/>
                <a:latin typeface="Gadugi"/>
                <a:ea typeface="+mn-ea"/>
                <a:cs typeface="Gadugi"/>
              </a:rPr>
              <a:t>settings</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812800" marR="5080" lvl="1" indent="-342900" algn="l" defTabSz="914400" rtl="0" eaLnBrk="1" fontAlgn="auto" latinLnBrk="0" hangingPunct="1">
              <a:lnSpc>
                <a:spcPct val="100000"/>
              </a:lnSpc>
              <a:spcBef>
                <a:spcPts val="1175"/>
              </a:spcBef>
              <a:spcAft>
                <a:spcPts val="0"/>
              </a:spcAft>
              <a:buClr>
                <a:srgbClr val="007A7C"/>
              </a:buClr>
              <a:buSzPct val="91666"/>
              <a:buFont typeface="Arial"/>
              <a:buChar char="•"/>
              <a:tabLst>
                <a:tab pos="812165" algn="l"/>
                <a:tab pos="812800" algn="l"/>
              </a:tabLst>
              <a:defRPr/>
            </a:pPr>
            <a:r>
              <a:rPr kumimoji="0" sz="2400" b="0" i="0" u="none" strike="noStrike" kern="1200" cap="none" spc="0" normalizeH="0" baseline="0" noProof="0" dirty="0">
                <a:ln>
                  <a:noFill/>
                </a:ln>
                <a:solidFill>
                  <a:srgbClr val="122C41"/>
                </a:solidFill>
                <a:effectLst/>
                <a:uLnTx/>
                <a:uFillTx/>
                <a:latin typeface="Gadugi"/>
                <a:ea typeface="+mn-ea"/>
                <a:cs typeface="Gadugi"/>
              </a:rPr>
              <a:t>Can </a:t>
            </a:r>
            <a:r>
              <a:rPr kumimoji="0" sz="2400" b="0" i="0" u="none" strike="noStrike" kern="1200" cap="none" spc="-5" normalizeH="0" baseline="0" noProof="0" dirty="0">
                <a:ln>
                  <a:noFill/>
                </a:ln>
                <a:solidFill>
                  <a:srgbClr val="122C41"/>
                </a:solidFill>
                <a:effectLst/>
                <a:uLnTx/>
                <a:uFillTx/>
                <a:latin typeface="Gadugi"/>
                <a:ea typeface="+mn-ea"/>
                <a:cs typeface="Gadugi"/>
              </a:rPr>
              <a:t>also address </a:t>
            </a:r>
            <a:r>
              <a:rPr kumimoji="0" sz="2400" b="0" i="0" u="none" strike="noStrike" kern="1200" cap="none" spc="0" normalizeH="0" baseline="0" noProof="0" dirty="0">
                <a:ln>
                  <a:noFill/>
                </a:ln>
                <a:solidFill>
                  <a:srgbClr val="122C41"/>
                </a:solidFill>
                <a:effectLst/>
                <a:uLnTx/>
                <a:uFillTx/>
                <a:latin typeface="Gadugi"/>
                <a:ea typeface="+mn-ea"/>
                <a:cs typeface="Gadugi"/>
              </a:rPr>
              <a:t>best </a:t>
            </a:r>
            <a:r>
              <a:rPr kumimoji="0" sz="2400" b="0" i="0" u="none" strike="noStrike" kern="1200" cap="none" spc="-5" normalizeH="0" baseline="0" noProof="0" dirty="0">
                <a:ln>
                  <a:noFill/>
                </a:ln>
                <a:solidFill>
                  <a:srgbClr val="122C41"/>
                </a:solidFill>
                <a:effectLst/>
                <a:uLnTx/>
                <a:uFillTx/>
                <a:latin typeface="Gadugi"/>
                <a:ea typeface="+mn-ea"/>
                <a:cs typeface="Gadugi"/>
              </a:rPr>
              <a:t>practices for </a:t>
            </a:r>
            <a:r>
              <a:rPr kumimoji="0" sz="2400" b="0" i="0" u="none" strike="noStrike" kern="1200" cap="none" spc="-10" normalizeH="0" baseline="0" noProof="0" dirty="0">
                <a:ln>
                  <a:noFill/>
                </a:ln>
                <a:solidFill>
                  <a:srgbClr val="122C41"/>
                </a:solidFill>
                <a:effectLst/>
                <a:uLnTx/>
                <a:uFillTx/>
                <a:latin typeface="Gadugi"/>
                <a:ea typeface="+mn-ea"/>
                <a:cs typeface="Gadugi"/>
              </a:rPr>
              <a:t>environmentally responsible </a:t>
            </a:r>
            <a:r>
              <a:rPr kumimoji="0" sz="2400" b="0" i="0" u="none" strike="noStrike" kern="1200" cap="none" spc="-5" normalizeH="0" baseline="0" noProof="0" dirty="0">
                <a:ln>
                  <a:noFill/>
                </a:ln>
                <a:solidFill>
                  <a:srgbClr val="122C41"/>
                </a:solidFill>
                <a:effectLst/>
                <a:uLnTx/>
                <a:uFillTx/>
                <a:latin typeface="Gadugi"/>
                <a:ea typeface="+mn-ea"/>
                <a:cs typeface="Gadugi"/>
              </a:rPr>
              <a:t>practices  and food</a:t>
            </a:r>
            <a:r>
              <a:rPr kumimoji="0" sz="2400" b="0" i="0" u="none" strike="noStrike" kern="1200" cap="none" spc="20" normalizeH="0" baseline="0" noProof="0" dirty="0">
                <a:ln>
                  <a:noFill/>
                </a:ln>
                <a:solidFill>
                  <a:srgbClr val="122C41"/>
                </a:solidFill>
                <a:effectLst/>
                <a:uLnTx/>
                <a:uFillTx/>
                <a:latin typeface="Gadugi"/>
                <a:ea typeface="+mn-ea"/>
                <a:cs typeface="Gadugi"/>
              </a:rPr>
              <a:t> </a:t>
            </a:r>
            <a:r>
              <a:rPr kumimoji="0" sz="2400" b="0" i="0" u="none" strike="noStrike" kern="1200" cap="none" spc="0" normalizeH="0" baseline="0" noProof="0" dirty="0">
                <a:ln>
                  <a:noFill/>
                </a:ln>
                <a:solidFill>
                  <a:srgbClr val="122C41"/>
                </a:solidFill>
                <a:effectLst/>
                <a:uLnTx/>
                <a:uFillTx/>
                <a:latin typeface="Gadugi"/>
                <a:ea typeface="+mn-ea"/>
                <a:cs typeface="Gadugi"/>
              </a:rPr>
              <a:t>safety</a:t>
            </a:r>
            <a:endParaRPr kumimoji="0" sz="2400" b="0" i="0" u="none" strike="noStrike" kern="1200" cap="none" spc="0" normalizeH="0" baseline="0" noProof="0">
              <a:ln>
                <a:noFill/>
              </a:ln>
              <a:solidFill>
                <a:prstClr val="black"/>
              </a:solidFill>
              <a:effectLst/>
              <a:uLnTx/>
              <a:uFillTx/>
              <a:latin typeface="Gadugi"/>
              <a:ea typeface="+mn-ea"/>
              <a:cs typeface="Gadugi"/>
            </a:endParaRPr>
          </a:p>
          <a:p>
            <a:pPr marL="354965" marR="446405" lvl="0" indent="-342900" algn="l" defTabSz="914400" rtl="0" eaLnBrk="1" fontAlgn="auto" latinLnBrk="0" hangingPunct="1">
              <a:lnSpc>
                <a:spcPts val="2880"/>
              </a:lnSpc>
              <a:spcBef>
                <a:spcPts val="1270"/>
              </a:spcBef>
              <a:spcAft>
                <a:spcPts val="0"/>
              </a:spcAft>
              <a:buClr>
                <a:srgbClr val="007A7C"/>
              </a:buClr>
              <a:buSzPct val="91666"/>
              <a:buFont typeface="Arial"/>
              <a:buChar char="•"/>
              <a:tabLst>
                <a:tab pos="354965" algn="l"/>
                <a:tab pos="355600" algn="l"/>
              </a:tabLst>
              <a:defRPr/>
            </a:pPr>
            <a:r>
              <a:rPr kumimoji="0" sz="2400" b="0" i="0" u="none" strike="noStrike" kern="1200" cap="none" spc="-5" normalizeH="0" baseline="0" noProof="0" dirty="0">
                <a:ln>
                  <a:noFill/>
                </a:ln>
                <a:solidFill>
                  <a:srgbClr val="122C41"/>
                </a:solidFill>
                <a:effectLst/>
                <a:uLnTx/>
                <a:uFillTx/>
                <a:latin typeface="Gadugi"/>
                <a:ea typeface="+mn-ea"/>
                <a:cs typeface="Gadugi"/>
              </a:rPr>
              <a:t>CDC provides </a:t>
            </a:r>
            <a:r>
              <a:rPr kumimoji="0" sz="2400" b="0" i="0" u="none" strike="noStrike" kern="1200" cap="none" spc="0" normalizeH="0" baseline="0" noProof="0" dirty="0">
                <a:ln>
                  <a:noFill/>
                </a:ln>
                <a:solidFill>
                  <a:srgbClr val="122C41"/>
                </a:solidFill>
                <a:effectLst/>
                <a:uLnTx/>
                <a:uFillTx/>
                <a:latin typeface="Gadugi"/>
                <a:ea typeface="+mn-ea"/>
                <a:cs typeface="Gadugi"/>
              </a:rPr>
              <a:t>a </a:t>
            </a:r>
            <a:r>
              <a:rPr kumimoji="0" sz="2400" b="0" i="0" u="none" strike="noStrike" kern="1200" cap="none" spc="-5" normalizeH="0" baseline="0" noProof="0" dirty="0">
                <a:ln>
                  <a:noFill/>
                </a:ln>
                <a:solidFill>
                  <a:srgbClr val="122C41"/>
                </a:solidFill>
                <a:effectLst/>
                <a:uLnTx/>
                <a:uFillTx/>
                <a:latin typeface="Gadugi"/>
                <a:ea typeface="+mn-ea"/>
                <a:cs typeface="Gadugi"/>
              </a:rPr>
              <a:t>model </a:t>
            </a:r>
            <a:r>
              <a:rPr kumimoji="0" sz="2400" b="0" i="0" u="none" strike="noStrike" kern="1200" cap="none" spc="0" normalizeH="0" baseline="0" noProof="0" dirty="0">
                <a:ln>
                  <a:noFill/>
                </a:ln>
                <a:solidFill>
                  <a:srgbClr val="122C41"/>
                </a:solidFill>
                <a:effectLst/>
                <a:uLnTx/>
                <a:uFillTx/>
                <a:latin typeface="Gadugi"/>
                <a:ea typeface="+mn-ea"/>
                <a:cs typeface="Gadugi"/>
              </a:rPr>
              <a:t>set </a:t>
            </a:r>
            <a:r>
              <a:rPr kumimoji="0" sz="2400" b="0" i="0" u="none" strike="noStrike" kern="1200" cap="none" spc="-30" normalizeH="0" baseline="0" noProof="0" dirty="0">
                <a:ln>
                  <a:noFill/>
                </a:ln>
                <a:solidFill>
                  <a:srgbClr val="122C41"/>
                </a:solidFill>
                <a:effectLst/>
                <a:uLnTx/>
                <a:uFillTx/>
                <a:latin typeface="Gadugi"/>
                <a:ea typeface="+mn-ea"/>
                <a:cs typeface="Gadugi"/>
              </a:rPr>
              <a:t>of </a:t>
            </a:r>
            <a:r>
              <a:rPr kumimoji="0" sz="2400" b="0" i="0" u="none" strike="noStrike" kern="1200" cap="none" spc="5" normalizeH="0" baseline="0" noProof="0" dirty="0">
                <a:ln>
                  <a:noFill/>
                </a:ln>
                <a:solidFill>
                  <a:srgbClr val="122C41"/>
                </a:solidFill>
                <a:effectLst/>
                <a:uLnTx/>
                <a:uFillTx/>
                <a:latin typeface="Gadugi"/>
                <a:ea typeface="+mn-ea"/>
                <a:cs typeface="Gadugi"/>
              </a:rPr>
              <a:t>voluntary </a:t>
            </a:r>
            <a:r>
              <a:rPr kumimoji="0" sz="2400" b="0" i="0" u="none" strike="noStrike" kern="1200" cap="none" spc="0" normalizeH="0" baseline="0" noProof="0" dirty="0">
                <a:ln>
                  <a:noFill/>
                </a:ln>
                <a:solidFill>
                  <a:srgbClr val="122C41"/>
                </a:solidFill>
                <a:effectLst/>
                <a:uLnTx/>
                <a:uFillTx/>
                <a:latin typeface="Gadugi"/>
                <a:ea typeface="+mn-ea"/>
                <a:cs typeface="Gadugi"/>
              </a:rPr>
              <a:t>best </a:t>
            </a:r>
            <a:r>
              <a:rPr kumimoji="0" sz="2400" b="0" i="0" u="none" strike="noStrike" kern="1200" cap="none" spc="-5" normalizeH="0" baseline="0" noProof="0" dirty="0">
                <a:ln>
                  <a:noFill/>
                </a:ln>
                <a:solidFill>
                  <a:srgbClr val="122C41"/>
                </a:solidFill>
                <a:effectLst/>
                <a:uLnTx/>
                <a:uFillTx/>
                <a:latin typeface="Gadugi"/>
                <a:ea typeface="+mn-ea"/>
                <a:cs typeface="Gadugi"/>
              </a:rPr>
              <a:t>practices in the </a:t>
            </a:r>
            <a:r>
              <a:rPr kumimoji="0" sz="2500" b="0" i="1" u="none" strike="noStrike" kern="1200" cap="none" spc="-50" normalizeH="0" baseline="0" noProof="0" dirty="0">
                <a:ln>
                  <a:noFill/>
                </a:ln>
                <a:solidFill>
                  <a:srgbClr val="122C41"/>
                </a:solidFill>
                <a:effectLst/>
                <a:uLnTx/>
                <a:uFillTx/>
                <a:latin typeface="Gadugi"/>
                <a:ea typeface="+mn-ea"/>
                <a:cs typeface="Gadugi"/>
              </a:rPr>
              <a:t>Federal </a:t>
            </a:r>
            <a:r>
              <a:rPr kumimoji="0" sz="2500" b="0" i="1" u="none" strike="noStrike" kern="1200" cap="none" spc="-60" normalizeH="0" baseline="0" noProof="0" dirty="0">
                <a:ln>
                  <a:noFill/>
                </a:ln>
                <a:solidFill>
                  <a:srgbClr val="122C41"/>
                </a:solidFill>
                <a:effectLst/>
                <a:uLnTx/>
                <a:uFillTx/>
                <a:latin typeface="Gadugi"/>
                <a:ea typeface="+mn-ea"/>
                <a:cs typeface="Gadugi"/>
              </a:rPr>
              <a:t>Food  </a:t>
            </a:r>
            <a:r>
              <a:rPr kumimoji="0" sz="2500" b="0" i="1" u="none" strike="noStrike" kern="1200" cap="none" spc="-35" normalizeH="0" baseline="0" noProof="0" dirty="0">
                <a:ln>
                  <a:noFill/>
                </a:ln>
                <a:solidFill>
                  <a:srgbClr val="122C41"/>
                </a:solidFill>
                <a:effectLst/>
                <a:uLnTx/>
                <a:uFillTx/>
                <a:latin typeface="Gadugi"/>
                <a:ea typeface="+mn-ea"/>
                <a:cs typeface="Gadugi"/>
              </a:rPr>
              <a:t>Service </a:t>
            </a:r>
            <a:r>
              <a:rPr kumimoji="0" sz="2500" b="0" i="1" u="none" strike="noStrike" kern="1200" cap="none" spc="-55" normalizeH="0" baseline="0" noProof="0" dirty="0">
                <a:ln>
                  <a:noFill/>
                </a:ln>
                <a:solidFill>
                  <a:srgbClr val="122C41"/>
                </a:solidFill>
                <a:effectLst/>
                <a:uLnTx/>
                <a:uFillTx/>
                <a:latin typeface="Gadugi"/>
                <a:ea typeface="+mn-ea"/>
                <a:cs typeface="Gadugi"/>
              </a:rPr>
              <a:t>Guidelines </a:t>
            </a:r>
            <a:r>
              <a:rPr kumimoji="0" sz="2500" b="0" i="1" u="none" strike="noStrike" kern="1200" cap="none" spc="-45" normalizeH="0" baseline="0" noProof="0" dirty="0">
                <a:ln>
                  <a:noFill/>
                </a:ln>
                <a:solidFill>
                  <a:srgbClr val="122C41"/>
                </a:solidFill>
                <a:effectLst/>
                <a:uLnTx/>
                <a:uFillTx/>
                <a:latin typeface="Gadugi"/>
                <a:ea typeface="+mn-ea"/>
                <a:cs typeface="Gadugi"/>
              </a:rPr>
              <a:t>for </a:t>
            </a:r>
            <a:r>
              <a:rPr kumimoji="0" sz="2500" b="0" i="1" u="none" strike="noStrike" kern="1200" cap="none" spc="-50" normalizeH="0" baseline="0" noProof="0" dirty="0">
                <a:ln>
                  <a:noFill/>
                </a:ln>
                <a:solidFill>
                  <a:srgbClr val="122C41"/>
                </a:solidFill>
                <a:effectLst/>
                <a:uLnTx/>
                <a:uFillTx/>
                <a:latin typeface="Gadugi"/>
                <a:ea typeface="+mn-ea"/>
                <a:cs typeface="Gadugi"/>
              </a:rPr>
              <a:t>Federal</a:t>
            </a:r>
            <a:r>
              <a:rPr kumimoji="0" sz="2500" b="0" i="1" u="none" strike="noStrike" kern="1200" cap="none" spc="45" normalizeH="0" baseline="0" noProof="0" dirty="0">
                <a:ln>
                  <a:noFill/>
                </a:ln>
                <a:solidFill>
                  <a:srgbClr val="122C41"/>
                </a:solidFill>
                <a:effectLst/>
                <a:uLnTx/>
                <a:uFillTx/>
                <a:latin typeface="Gadugi"/>
                <a:ea typeface="+mn-ea"/>
                <a:cs typeface="Gadugi"/>
              </a:rPr>
              <a:t> </a:t>
            </a:r>
            <a:r>
              <a:rPr kumimoji="0" sz="2500" b="0" i="1" u="none" strike="noStrike" kern="1200" cap="none" spc="-50" normalizeH="0" baseline="0" noProof="0" dirty="0">
                <a:ln>
                  <a:noFill/>
                </a:ln>
                <a:solidFill>
                  <a:srgbClr val="122C41"/>
                </a:solidFill>
                <a:effectLst/>
                <a:uLnTx/>
                <a:uFillTx/>
                <a:latin typeface="Gadugi"/>
                <a:ea typeface="+mn-ea"/>
                <a:cs typeface="Gadugi"/>
              </a:rPr>
              <a:t>Facilities</a:t>
            </a:r>
            <a:endParaRPr kumimoji="0" sz="2500" b="0" i="0" u="none" strike="noStrike" kern="1200" cap="none" spc="0" normalizeH="0" baseline="0" noProof="0">
              <a:ln>
                <a:noFill/>
              </a:ln>
              <a:solidFill>
                <a:prstClr val="black"/>
              </a:solidFill>
              <a:effectLst/>
              <a:uLnTx/>
              <a:uFillTx/>
              <a:latin typeface="Gadugi"/>
              <a:ea typeface="+mn-ea"/>
              <a:cs typeface="Gadugi"/>
            </a:endParaRPr>
          </a:p>
          <a:p>
            <a:pPr marL="355600" marR="76200" lvl="0" indent="-342900" algn="l" defTabSz="914400" rtl="0" eaLnBrk="1" fontAlgn="auto" latinLnBrk="0" hangingPunct="1">
              <a:lnSpc>
                <a:spcPct val="100000"/>
              </a:lnSpc>
              <a:spcBef>
                <a:spcPts val="1080"/>
              </a:spcBef>
              <a:spcAft>
                <a:spcPts val="0"/>
              </a:spcAft>
              <a:buClr>
                <a:srgbClr val="007A7C"/>
              </a:buClr>
              <a:buSzPct val="91666"/>
              <a:buFont typeface="Arial"/>
              <a:buChar char="•"/>
              <a:tabLst>
                <a:tab pos="354965" algn="l"/>
                <a:tab pos="355600" algn="l"/>
              </a:tabLst>
              <a:defRPr/>
            </a:pPr>
            <a:r>
              <a:rPr kumimoji="0" sz="2400" b="0" i="0" u="none" strike="noStrike" kern="1200" cap="none" spc="-15" normalizeH="0" baseline="0" noProof="0" dirty="0">
                <a:ln>
                  <a:noFill/>
                </a:ln>
                <a:solidFill>
                  <a:srgbClr val="122C41"/>
                </a:solidFill>
                <a:effectLst/>
                <a:uLnTx/>
                <a:uFillTx/>
                <a:latin typeface="Gadugi"/>
                <a:ea typeface="+mn-ea"/>
                <a:cs typeface="Gadugi"/>
              </a:rPr>
              <a:t>FSG </a:t>
            </a:r>
            <a:r>
              <a:rPr kumimoji="0" sz="2400" b="0" i="0" u="none" strike="noStrike" kern="1200" cap="none" spc="-5" normalizeH="0" baseline="0" noProof="0" dirty="0">
                <a:ln>
                  <a:noFill/>
                </a:ln>
                <a:solidFill>
                  <a:srgbClr val="122C41"/>
                </a:solidFill>
                <a:effectLst/>
                <a:uLnTx/>
                <a:uFillTx/>
                <a:latin typeface="Gadugi"/>
                <a:ea typeface="+mn-ea"/>
                <a:cs typeface="Gadugi"/>
              </a:rPr>
              <a:t>policies can have </a:t>
            </a:r>
            <a:r>
              <a:rPr kumimoji="0" sz="2400" b="0" i="0" u="none" strike="noStrike" kern="1200" cap="none" spc="-15" normalizeH="0" baseline="0" noProof="0" dirty="0">
                <a:ln>
                  <a:noFill/>
                </a:ln>
                <a:solidFill>
                  <a:srgbClr val="122C41"/>
                </a:solidFill>
                <a:effectLst/>
                <a:uLnTx/>
                <a:uFillTx/>
                <a:latin typeface="Gadugi"/>
                <a:ea typeface="+mn-ea"/>
                <a:cs typeface="Gadugi"/>
              </a:rPr>
              <a:t>broad </a:t>
            </a:r>
            <a:r>
              <a:rPr kumimoji="0" sz="2400" b="0" i="0" u="none" strike="noStrike" kern="1200" cap="none" spc="-5" normalizeH="0" baseline="0" noProof="0" dirty="0">
                <a:ln>
                  <a:noFill/>
                </a:ln>
                <a:solidFill>
                  <a:srgbClr val="122C41"/>
                </a:solidFill>
                <a:effectLst/>
                <a:uLnTx/>
                <a:uFillTx/>
                <a:latin typeface="Gadugi"/>
                <a:ea typeface="+mn-ea"/>
                <a:cs typeface="Gadugi"/>
              </a:rPr>
              <a:t>population </a:t>
            </a:r>
            <a:r>
              <a:rPr kumimoji="0" sz="2400" b="0" i="0" u="none" strike="noStrike" kern="1200" cap="none" spc="-10" normalizeH="0" baseline="0" noProof="0" dirty="0">
                <a:ln>
                  <a:noFill/>
                </a:ln>
                <a:solidFill>
                  <a:srgbClr val="122C41"/>
                </a:solidFill>
                <a:effectLst/>
                <a:uLnTx/>
                <a:uFillTx/>
                <a:latin typeface="Gadugi"/>
                <a:ea typeface="+mn-ea"/>
                <a:cs typeface="Gadugi"/>
              </a:rPr>
              <a:t>reach </a:t>
            </a:r>
            <a:r>
              <a:rPr kumimoji="0" sz="2400" b="0" i="0" u="none" strike="noStrike" kern="1200" cap="none" spc="-5" normalizeH="0" baseline="0" noProof="0" dirty="0">
                <a:ln>
                  <a:noFill/>
                </a:ln>
                <a:solidFill>
                  <a:srgbClr val="122C41"/>
                </a:solidFill>
                <a:effectLst/>
                <a:uLnTx/>
                <a:uFillTx/>
                <a:latin typeface="Gadugi"/>
                <a:ea typeface="+mn-ea"/>
                <a:cs typeface="Gadugi"/>
              </a:rPr>
              <a:t>and </a:t>
            </a:r>
            <a:r>
              <a:rPr kumimoji="0" sz="2400" b="0" i="0" u="none" strike="noStrike" kern="1200" cap="none" spc="-15" normalizeH="0" baseline="0" noProof="0" dirty="0">
                <a:ln>
                  <a:noFill/>
                </a:ln>
                <a:solidFill>
                  <a:srgbClr val="122C41"/>
                </a:solidFill>
                <a:effectLst/>
                <a:uLnTx/>
                <a:uFillTx/>
                <a:latin typeface="Gadugi"/>
                <a:ea typeface="+mn-ea"/>
                <a:cs typeface="Gadugi"/>
              </a:rPr>
              <a:t>are </a:t>
            </a:r>
            <a:r>
              <a:rPr kumimoji="0" sz="2400" b="0" i="0" u="none" strike="noStrike" kern="1200" cap="none" spc="0" normalizeH="0" baseline="0" noProof="0" dirty="0">
                <a:ln>
                  <a:noFill/>
                </a:ln>
                <a:solidFill>
                  <a:srgbClr val="122C41"/>
                </a:solidFill>
                <a:effectLst/>
                <a:uLnTx/>
                <a:uFillTx/>
                <a:latin typeface="Gadugi"/>
                <a:ea typeface="+mn-ea"/>
                <a:cs typeface="Gadugi"/>
              </a:rPr>
              <a:t>a </a:t>
            </a:r>
            <a:r>
              <a:rPr kumimoji="0" sz="2400" b="0" i="0" u="none" strike="noStrike" kern="1200" cap="none" spc="-5" normalizeH="0" baseline="0" noProof="0" dirty="0">
                <a:ln>
                  <a:noFill/>
                </a:ln>
                <a:solidFill>
                  <a:srgbClr val="122C41"/>
                </a:solidFill>
                <a:effectLst/>
                <a:uLnTx/>
                <a:uFillTx/>
                <a:latin typeface="Gadugi"/>
                <a:ea typeface="+mn-ea"/>
                <a:cs typeface="Gadugi"/>
              </a:rPr>
              <a:t>sustainable </a:t>
            </a:r>
            <a:r>
              <a:rPr kumimoji="0" sz="2400" b="0" i="0" u="none" strike="noStrike" kern="1200" cap="none" spc="0" normalizeH="0" baseline="0" noProof="0" dirty="0">
                <a:ln>
                  <a:noFill/>
                </a:ln>
                <a:solidFill>
                  <a:srgbClr val="122C41"/>
                </a:solidFill>
                <a:effectLst/>
                <a:uLnTx/>
                <a:uFillTx/>
                <a:latin typeface="Gadugi"/>
                <a:ea typeface="+mn-ea"/>
                <a:cs typeface="Gadugi"/>
              </a:rPr>
              <a:t>way </a:t>
            </a:r>
            <a:r>
              <a:rPr kumimoji="0" sz="2400" b="0" i="0" u="none" strike="noStrike" kern="1200" cap="none" spc="-15" normalizeH="0" baseline="0" noProof="0" dirty="0">
                <a:ln>
                  <a:noFill/>
                </a:ln>
                <a:solidFill>
                  <a:srgbClr val="122C41"/>
                </a:solidFill>
                <a:effectLst/>
                <a:uLnTx/>
                <a:uFillTx/>
                <a:latin typeface="Gadugi"/>
                <a:ea typeface="+mn-ea"/>
                <a:cs typeface="Gadugi"/>
              </a:rPr>
              <a:t>to  </a:t>
            </a:r>
            <a:r>
              <a:rPr kumimoji="0" sz="2400" b="0" i="0" u="none" strike="noStrike" kern="1200" cap="none" spc="-5" normalizeH="0" baseline="0" noProof="0" dirty="0">
                <a:ln>
                  <a:noFill/>
                </a:ln>
                <a:solidFill>
                  <a:srgbClr val="122C41"/>
                </a:solidFill>
                <a:effectLst/>
                <a:uLnTx/>
                <a:uFillTx/>
                <a:latin typeface="Gadugi"/>
                <a:ea typeface="+mn-ea"/>
                <a:cs typeface="Gadugi"/>
              </a:rPr>
              <a:t>institutionalize healthier food options in community settings (e.g., hospitals,  worksites, universities, </a:t>
            </a:r>
            <a:r>
              <a:rPr kumimoji="0" sz="2400" b="0" i="0" u="none" strike="noStrike" kern="1200" cap="none" spc="-10" normalizeH="0" baseline="0" noProof="0" dirty="0">
                <a:ln>
                  <a:noFill/>
                </a:ln>
                <a:solidFill>
                  <a:srgbClr val="122C41"/>
                </a:solidFill>
                <a:effectLst/>
                <a:uLnTx/>
                <a:uFillTx/>
                <a:latin typeface="Gadugi"/>
                <a:ea typeface="+mn-ea"/>
                <a:cs typeface="Gadugi"/>
              </a:rPr>
              <a:t>parks </a:t>
            </a:r>
            <a:r>
              <a:rPr kumimoji="0" sz="2400" b="0" i="0" u="none" strike="noStrike" kern="1200" cap="none" spc="-5" normalizeH="0" baseline="0" noProof="0" dirty="0">
                <a:ln>
                  <a:noFill/>
                </a:ln>
                <a:solidFill>
                  <a:srgbClr val="122C41"/>
                </a:solidFill>
                <a:effectLst/>
                <a:uLnTx/>
                <a:uFillTx/>
                <a:latin typeface="Gadugi"/>
                <a:ea typeface="+mn-ea"/>
                <a:cs typeface="Gadugi"/>
              </a:rPr>
              <a:t>and </a:t>
            </a:r>
            <a:r>
              <a:rPr kumimoji="0" sz="2400" b="0" i="0" u="none" strike="noStrike" kern="1200" cap="none" spc="-10" normalizeH="0" baseline="0" noProof="0" dirty="0">
                <a:ln>
                  <a:noFill/>
                </a:ln>
                <a:solidFill>
                  <a:srgbClr val="122C41"/>
                </a:solidFill>
                <a:effectLst/>
                <a:uLnTx/>
                <a:uFillTx/>
                <a:latin typeface="Gadugi"/>
                <a:ea typeface="+mn-ea"/>
                <a:cs typeface="Gadugi"/>
              </a:rPr>
              <a:t>recreation </a:t>
            </a:r>
            <a:r>
              <a:rPr kumimoji="0" sz="2400" b="0" i="0" u="none" strike="noStrike" kern="1200" cap="none" spc="-5" normalizeH="0" baseline="0" noProof="0" dirty="0">
                <a:ln>
                  <a:noFill/>
                </a:ln>
                <a:solidFill>
                  <a:srgbClr val="122C41"/>
                </a:solidFill>
                <a:effectLst/>
                <a:uLnTx/>
                <a:uFillTx/>
                <a:latin typeface="Gadugi"/>
                <a:ea typeface="+mn-ea"/>
                <a:cs typeface="Gadugi"/>
              </a:rPr>
              <a:t>centers</a:t>
            </a:r>
            <a:r>
              <a:rPr kumimoji="0" sz="2400" b="0" i="0" u="none" strike="noStrike" kern="1200" cap="none" spc="65" normalizeH="0" baseline="0" noProof="0" dirty="0">
                <a:ln>
                  <a:noFill/>
                </a:ln>
                <a:solidFill>
                  <a:srgbClr val="122C41"/>
                </a:solidFill>
                <a:effectLst/>
                <a:uLnTx/>
                <a:uFillTx/>
                <a:latin typeface="Gadugi"/>
                <a:ea typeface="+mn-ea"/>
                <a:cs typeface="Gadugi"/>
              </a:rPr>
              <a:t> </a:t>
            </a:r>
            <a:r>
              <a:rPr kumimoji="0" sz="2400" b="0" i="0" u="none" strike="noStrike" kern="1200" cap="none" spc="-10" normalizeH="0" baseline="0" noProof="0" dirty="0">
                <a:ln>
                  <a:noFill/>
                </a:ln>
                <a:solidFill>
                  <a:srgbClr val="122C41"/>
                </a:solidFill>
                <a:effectLst/>
                <a:uLnTx/>
                <a:uFillTx/>
                <a:latin typeface="Gadugi"/>
                <a:ea typeface="+mn-ea"/>
                <a:cs typeface="Gadugi"/>
              </a:rPr>
              <a:t>etc.)</a:t>
            </a:r>
            <a:endParaRPr kumimoji="0" sz="2400" b="0" i="0" u="none" strike="noStrike" kern="1200" cap="none" spc="0" normalizeH="0" baseline="0" noProof="0">
              <a:ln>
                <a:noFill/>
              </a:ln>
              <a:solidFill>
                <a:prstClr val="black"/>
              </a:solidFill>
              <a:effectLst/>
              <a:uLnTx/>
              <a:uFillTx/>
              <a:latin typeface="Gadugi"/>
              <a:ea typeface="+mn-ea"/>
              <a:cs typeface="Gadugi"/>
            </a:endParaRPr>
          </a:p>
        </p:txBody>
      </p:sp>
    </p:spTree>
    <p:extLst>
      <p:ext uri="{BB962C8B-B14F-4D97-AF65-F5344CB8AC3E}">
        <p14:creationId xmlns:p14="http://schemas.microsoft.com/office/powerpoint/2010/main" val="368766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00058"/>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rPr>
              <a:t>Session </a:t>
            </a:r>
            <a:r>
              <a:rPr lang="en-US" sz="6000" b="1" dirty="0">
                <a:solidFill>
                  <a:prstClr val="white"/>
                </a:solidFill>
                <a:latin typeface="Calibri"/>
              </a:rPr>
              <a:t>5</a:t>
            </a:r>
            <a:r>
              <a:rPr kumimoji="0" lang="en-US" sz="6000" b="1" i="0" u="none" strike="noStrike" kern="1200" cap="none" spc="0" normalizeH="0" baseline="0" noProof="0" dirty="0" smtClean="0">
                <a:ln>
                  <a:noFill/>
                </a:ln>
                <a:solidFill>
                  <a:prstClr val="white"/>
                </a:solidFill>
                <a:effectLst/>
                <a:uLnTx/>
                <a:uFillTx/>
                <a:latin typeface="Calibri"/>
              </a:rPr>
              <a:t>: Nutrition Guidelines</a:t>
            </a:r>
            <a:endParaRPr kumimoji="0" lang="en-US" sz="6000" b="1" i="0" u="none" strike="noStrike" kern="1200" cap="none" spc="0" normalizeH="0" baseline="0" noProof="0" dirty="0">
              <a:ln>
                <a:noFill/>
              </a:ln>
              <a:solidFill>
                <a:prstClr val="white"/>
              </a:solidFill>
              <a:effectLst/>
              <a:uLnTx/>
              <a:uFillTx/>
              <a:latin typeface="Calibri"/>
            </a:endParaRPr>
          </a:p>
        </p:txBody>
      </p:sp>
      <p:sp>
        <p:nvSpPr>
          <p:cNvPr id="7" name="Rectangle 6"/>
          <p:cNvSpPr/>
          <p:nvPr/>
        </p:nvSpPr>
        <p:spPr>
          <a:xfrm>
            <a:off x="0" y="3729302"/>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1598801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151880"/>
          </a:xfrm>
          <a:custGeom>
            <a:avLst/>
            <a:gdLst/>
            <a:ahLst/>
            <a:cxnLst/>
            <a:rect l="l" t="t" r="r" b="b"/>
            <a:pathLst>
              <a:path w="12192000" h="6151880">
                <a:moveTo>
                  <a:pt x="0" y="6151626"/>
                </a:moveTo>
                <a:lnTo>
                  <a:pt x="12192000" y="6151626"/>
                </a:lnTo>
                <a:lnTo>
                  <a:pt x="12192000" y="0"/>
                </a:lnTo>
                <a:lnTo>
                  <a:pt x="0" y="0"/>
                </a:lnTo>
                <a:lnTo>
                  <a:pt x="0" y="6151626"/>
                </a:lnTo>
                <a:close/>
              </a:path>
            </a:pathLst>
          </a:custGeom>
          <a:solidFill>
            <a:srgbClr val="21414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43483" y="452628"/>
            <a:ext cx="11303507" cy="1097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443483" y="6557771"/>
            <a:ext cx="7293863"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7587995" y="6559295"/>
            <a:ext cx="2430779" cy="10515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9957815" y="6559295"/>
            <a:ext cx="1220724" cy="10515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11126723" y="6559295"/>
            <a:ext cx="617219" cy="1051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761" y="6151626"/>
            <a:ext cx="12191365" cy="706755"/>
          </a:xfrm>
          <a:custGeom>
            <a:avLst/>
            <a:gdLst/>
            <a:ahLst/>
            <a:cxnLst/>
            <a:rect l="l" t="t" r="r" b="b"/>
            <a:pathLst>
              <a:path w="12191365" h="706754">
                <a:moveTo>
                  <a:pt x="0" y="706374"/>
                </a:moveTo>
                <a:lnTo>
                  <a:pt x="12191238" y="706374"/>
                </a:lnTo>
                <a:lnTo>
                  <a:pt x="12191238" y="0"/>
                </a:lnTo>
                <a:lnTo>
                  <a:pt x="0" y="0"/>
                </a:lnTo>
                <a:lnTo>
                  <a:pt x="0" y="706374"/>
                </a:lnTo>
                <a:close/>
              </a:path>
            </a:pathLst>
          </a:custGeom>
          <a:solidFill>
            <a:srgbClr val="122C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761" y="6151626"/>
            <a:ext cx="12192000" cy="707390"/>
          </a:xfrm>
          <a:custGeom>
            <a:avLst/>
            <a:gdLst/>
            <a:ahLst/>
            <a:cxnLst/>
            <a:rect l="l" t="t" r="r" b="b"/>
            <a:pathLst>
              <a:path w="12192000" h="707390">
                <a:moveTo>
                  <a:pt x="0" y="0"/>
                </a:moveTo>
                <a:lnTo>
                  <a:pt x="12192000" y="0"/>
                </a:lnTo>
                <a:lnTo>
                  <a:pt x="12192000" y="707136"/>
                </a:lnTo>
                <a:lnTo>
                  <a:pt x="0" y="707136"/>
                </a:lnTo>
                <a:lnTo>
                  <a:pt x="0" y="0"/>
                </a:lnTo>
                <a:close/>
              </a:path>
            </a:pathLst>
          </a:custGeom>
          <a:ln w="19050">
            <a:solidFill>
              <a:srgbClr val="0A1D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9353488" y="6166369"/>
            <a:ext cx="2595245" cy="635000"/>
          </a:xfrm>
          <a:prstGeom prst="rect">
            <a:avLst/>
          </a:prstGeom>
        </p:spPr>
        <p:txBody>
          <a:bodyPr vert="horz" wrap="square" lIns="0" tIns="12065" rIns="0" bIns="0" rtlCol="0">
            <a:spAutoFit/>
          </a:bodyPr>
          <a:lstStyle/>
          <a:p>
            <a:pPr marL="12700">
              <a:lnSpc>
                <a:spcPct val="100000"/>
              </a:lnSpc>
              <a:spcBef>
                <a:spcPts val="95"/>
              </a:spcBef>
            </a:pPr>
            <a:r>
              <a:rPr sz="4000" spc="-5" dirty="0"/>
              <a:t>Q</a:t>
            </a:r>
            <a:r>
              <a:rPr sz="4000" spc="-10" dirty="0"/>
              <a:t>ue</a:t>
            </a:r>
            <a:r>
              <a:rPr sz="4000" dirty="0"/>
              <a:t>s</a:t>
            </a:r>
            <a:r>
              <a:rPr sz="4000" spc="-15" dirty="0"/>
              <a:t>t</a:t>
            </a:r>
            <a:r>
              <a:rPr sz="4000" spc="-10" dirty="0"/>
              <a:t>i</a:t>
            </a:r>
            <a:r>
              <a:rPr sz="4000" spc="-5" dirty="0"/>
              <a:t>o</a:t>
            </a:r>
            <a:r>
              <a:rPr sz="4000" spc="-10" dirty="0"/>
              <a:t>n</a:t>
            </a:r>
            <a:r>
              <a:rPr sz="4000" dirty="0"/>
              <a:t>s</a:t>
            </a:r>
            <a:r>
              <a:rPr sz="4000" spc="-5" dirty="0"/>
              <a:t>?</a:t>
            </a:r>
            <a:endParaRPr sz="4000"/>
          </a:p>
        </p:txBody>
      </p:sp>
      <p:sp>
        <p:nvSpPr>
          <p:cNvPr id="11" name="object 11"/>
          <p:cNvSpPr/>
          <p:nvPr/>
        </p:nvSpPr>
        <p:spPr>
          <a:xfrm>
            <a:off x="0" y="0"/>
            <a:ext cx="12191999" cy="615007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243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3483" y="452628"/>
            <a:ext cx="11303507" cy="1097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43483" y="6557771"/>
            <a:ext cx="7293863" cy="1066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7587995" y="6559295"/>
            <a:ext cx="2430779" cy="10515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9957815" y="6559295"/>
            <a:ext cx="1220724" cy="10515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11126723" y="6559295"/>
            <a:ext cx="617219" cy="1051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457200" y="3124200"/>
            <a:ext cx="11265407" cy="332841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10058400" y="5288279"/>
            <a:ext cx="1523999" cy="873251"/>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p:nvPr/>
        </p:nvSpPr>
        <p:spPr>
          <a:xfrm>
            <a:off x="622857" y="5170843"/>
            <a:ext cx="310134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Gadugi"/>
                <a:ea typeface="+mn-ea"/>
                <a:cs typeface="Gadugi"/>
              </a:rPr>
              <a:t>Centers for Disease Control and</a:t>
            </a:r>
            <a:r>
              <a:rPr kumimoji="0" sz="1200" b="1" i="0" u="none" strike="noStrike" kern="1200" cap="none" spc="-15" normalizeH="0" baseline="0" noProof="0" dirty="0">
                <a:ln>
                  <a:noFill/>
                </a:ln>
                <a:solidFill>
                  <a:srgbClr val="FFFFFF"/>
                </a:solidFill>
                <a:effectLst/>
                <a:uLnTx/>
                <a:uFillTx/>
                <a:latin typeface="Gadugi"/>
                <a:ea typeface="+mn-ea"/>
                <a:cs typeface="Gadugi"/>
              </a:rPr>
              <a:t> </a:t>
            </a:r>
            <a:r>
              <a:rPr kumimoji="0" sz="1200" b="1" i="0" u="none" strike="noStrike" kern="1200" cap="none" spc="-10" normalizeH="0" baseline="0" noProof="0" dirty="0">
                <a:ln>
                  <a:noFill/>
                </a:ln>
                <a:solidFill>
                  <a:srgbClr val="FFFFFF"/>
                </a:solidFill>
                <a:effectLst/>
                <a:uLnTx/>
                <a:uFillTx/>
                <a:latin typeface="Gadugi"/>
                <a:ea typeface="+mn-ea"/>
                <a:cs typeface="Gadugi"/>
              </a:rPr>
              <a:t>Prevention</a:t>
            </a:r>
            <a:endParaRPr kumimoji="0" sz="1200" b="0" i="0" u="none" strike="noStrike" kern="1200" cap="none" spc="0" normalizeH="0" baseline="0" noProof="0">
              <a:ln>
                <a:noFill/>
              </a:ln>
              <a:solidFill>
                <a:prstClr val="black"/>
              </a:solidFill>
              <a:effectLst/>
              <a:uLnTx/>
              <a:uFillTx/>
              <a:latin typeface="Gadugi"/>
              <a:ea typeface="+mn-ea"/>
              <a:cs typeface="Gadugi"/>
            </a:endParaRPr>
          </a:p>
        </p:txBody>
      </p:sp>
      <p:sp>
        <p:nvSpPr>
          <p:cNvPr id="10" name="object 10"/>
          <p:cNvSpPr txBox="1"/>
          <p:nvPr/>
        </p:nvSpPr>
        <p:spPr>
          <a:xfrm>
            <a:off x="622857" y="5574703"/>
            <a:ext cx="462343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122C41"/>
                </a:solidFill>
                <a:effectLst/>
                <a:uLnTx/>
                <a:uFillTx/>
                <a:latin typeface="Gadugi"/>
                <a:ea typeface="+mn-ea"/>
                <a:cs typeface="Gadugi"/>
              </a:rPr>
              <a:t>National Center </a:t>
            </a:r>
            <a:r>
              <a:rPr kumimoji="0" sz="1100" b="1" i="0" u="none" strike="noStrike" kern="1200" cap="none" spc="-5" normalizeH="0" baseline="0" noProof="0" dirty="0">
                <a:ln>
                  <a:noFill/>
                </a:ln>
                <a:solidFill>
                  <a:srgbClr val="122C41"/>
                </a:solidFill>
                <a:effectLst/>
                <a:uLnTx/>
                <a:uFillTx/>
                <a:latin typeface="Gadugi"/>
                <a:ea typeface="+mn-ea"/>
                <a:cs typeface="Gadugi"/>
              </a:rPr>
              <a:t>for Chronic Disease </a:t>
            </a:r>
            <a:r>
              <a:rPr kumimoji="0" sz="1100" b="1" i="0" u="none" strike="noStrike" kern="1200" cap="none" spc="0" normalizeH="0" baseline="0" noProof="0" dirty="0">
                <a:ln>
                  <a:noFill/>
                </a:ln>
                <a:solidFill>
                  <a:srgbClr val="122C41"/>
                </a:solidFill>
                <a:effectLst/>
                <a:uLnTx/>
                <a:uFillTx/>
                <a:latin typeface="Gadugi"/>
                <a:ea typeface="+mn-ea"/>
                <a:cs typeface="Gadugi"/>
              </a:rPr>
              <a:t>Prevention and Health</a:t>
            </a:r>
            <a:r>
              <a:rPr kumimoji="0" sz="1100" b="1" i="0" u="none" strike="noStrike" kern="1200" cap="none" spc="-160" normalizeH="0" baseline="0" noProof="0" dirty="0">
                <a:ln>
                  <a:noFill/>
                </a:ln>
                <a:solidFill>
                  <a:srgbClr val="122C41"/>
                </a:solidFill>
                <a:effectLst/>
                <a:uLnTx/>
                <a:uFillTx/>
                <a:latin typeface="Gadugi"/>
                <a:ea typeface="+mn-ea"/>
                <a:cs typeface="Gadugi"/>
              </a:rPr>
              <a:t> </a:t>
            </a:r>
            <a:r>
              <a:rPr kumimoji="0" sz="1100" b="1" i="0" u="none" strike="noStrike" kern="1200" cap="none" spc="0" normalizeH="0" baseline="0" noProof="0" dirty="0">
                <a:ln>
                  <a:noFill/>
                </a:ln>
                <a:solidFill>
                  <a:srgbClr val="122C41"/>
                </a:solidFill>
                <a:effectLst/>
                <a:uLnTx/>
                <a:uFillTx/>
                <a:latin typeface="Gadugi"/>
                <a:ea typeface="+mn-ea"/>
                <a:cs typeface="Gadugi"/>
              </a:rPr>
              <a:t>Promotion</a:t>
            </a:r>
            <a:endParaRPr kumimoji="0" sz="1100" b="0" i="0" u="none" strike="noStrike" kern="1200" cap="none" spc="0" normalizeH="0" baseline="0" noProof="0">
              <a:ln>
                <a:noFill/>
              </a:ln>
              <a:solidFill>
                <a:prstClr val="black"/>
              </a:solidFill>
              <a:effectLst/>
              <a:uLnTx/>
              <a:uFillTx/>
              <a:latin typeface="Gadugi"/>
              <a:ea typeface="+mn-ea"/>
              <a:cs typeface="Gadugi"/>
            </a:endParaRPr>
          </a:p>
        </p:txBody>
      </p:sp>
      <p:sp>
        <p:nvSpPr>
          <p:cNvPr id="11" name="object 11"/>
          <p:cNvSpPr txBox="1">
            <a:spLocks noGrp="1"/>
          </p:cNvSpPr>
          <p:nvPr>
            <p:ph type="title"/>
          </p:nvPr>
        </p:nvSpPr>
        <p:spPr>
          <a:xfrm>
            <a:off x="659931" y="1023715"/>
            <a:ext cx="282892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122C41"/>
                </a:solidFill>
              </a:rPr>
              <a:t>THANK</a:t>
            </a:r>
            <a:r>
              <a:rPr sz="4000" spc="-480" dirty="0">
                <a:solidFill>
                  <a:srgbClr val="122C41"/>
                </a:solidFill>
              </a:rPr>
              <a:t> </a:t>
            </a:r>
            <a:r>
              <a:rPr sz="4000" spc="-105" dirty="0">
                <a:solidFill>
                  <a:srgbClr val="122C41"/>
                </a:solidFill>
              </a:rPr>
              <a:t>YOU</a:t>
            </a:r>
            <a:endParaRPr sz="4000"/>
          </a:p>
        </p:txBody>
      </p:sp>
      <p:sp>
        <p:nvSpPr>
          <p:cNvPr id="12" name="object 12"/>
          <p:cNvSpPr txBox="1"/>
          <p:nvPr/>
        </p:nvSpPr>
        <p:spPr>
          <a:xfrm>
            <a:off x="622857" y="5946907"/>
            <a:ext cx="8641715" cy="466090"/>
          </a:xfrm>
          <a:prstGeom prst="rect">
            <a:avLst/>
          </a:prstGeom>
        </p:spPr>
        <p:txBody>
          <a:bodyPr vert="horz" wrap="square" lIns="0" tIns="12065" rIns="0" bIns="0" rtlCol="0">
            <a:spAutoFit/>
          </a:bodyPr>
          <a:lstStyle/>
          <a:p>
            <a:pPr marL="17145"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FFFFFF"/>
                </a:solidFill>
                <a:effectLst/>
                <a:uLnTx/>
                <a:uFillTx/>
                <a:latin typeface="Gadugi"/>
                <a:ea typeface="+mn-ea"/>
                <a:cs typeface="Gadugi"/>
              </a:rPr>
              <a:t>Division of Nutrition, </a:t>
            </a:r>
            <a:r>
              <a:rPr kumimoji="0" sz="1000" b="0" i="0" u="none" strike="noStrike" kern="1200" cap="none" spc="-10" normalizeH="0" baseline="0" noProof="0" dirty="0">
                <a:ln>
                  <a:noFill/>
                </a:ln>
                <a:solidFill>
                  <a:srgbClr val="FFFFFF"/>
                </a:solidFill>
                <a:effectLst/>
                <a:uLnTx/>
                <a:uFillTx/>
                <a:latin typeface="Gadugi"/>
                <a:ea typeface="+mn-ea"/>
                <a:cs typeface="Gadugi"/>
              </a:rPr>
              <a:t>Physical </a:t>
            </a:r>
            <a:r>
              <a:rPr kumimoji="0" sz="1000" b="0" i="0" u="none" strike="noStrike" kern="1200" cap="none" spc="-5" normalizeH="0" baseline="0" noProof="0" dirty="0">
                <a:ln>
                  <a:noFill/>
                </a:ln>
                <a:solidFill>
                  <a:srgbClr val="FFFFFF"/>
                </a:solidFill>
                <a:effectLst/>
                <a:uLnTx/>
                <a:uFillTx/>
                <a:latin typeface="Gadugi"/>
                <a:ea typeface="+mn-ea"/>
                <a:cs typeface="Gadugi"/>
              </a:rPr>
              <a:t>Activity, and Obesity</a:t>
            </a:r>
            <a:r>
              <a:rPr kumimoji="0" sz="1000" b="0" i="0" u="none" strike="noStrike" kern="1200" cap="none" spc="80" normalizeH="0" baseline="0" noProof="0" dirty="0">
                <a:ln>
                  <a:noFill/>
                </a:ln>
                <a:solidFill>
                  <a:srgbClr val="FFFFFF"/>
                </a:solidFill>
                <a:effectLst/>
                <a:uLnTx/>
                <a:uFillTx/>
                <a:latin typeface="Gadugi"/>
                <a:ea typeface="+mn-ea"/>
                <a:cs typeface="Gadugi"/>
              </a:rPr>
              <a:t> </a:t>
            </a:r>
            <a:r>
              <a:rPr kumimoji="0" sz="1000" b="0" i="0" u="none" strike="noStrike" kern="1200" cap="none" spc="-5" normalizeH="0" baseline="0" noProof="0" dirty="0">
                <a:ln>
                  <a:noFill/>
                </a:ln>
                <a:solidFill>
                  <a:srgbClr val="FFFFFF"/>
                </a:solidFill>
                <a:effectLst/>
                <a:uLnTx/>
                <a:uFillTx/>
                <a:latin typeface="Gadugi"/>
                <a:ea typeface="+mn-ea"/>
                <a:cs typeface="Gadugi"/>
              </a:rPr>
              <a:t>(DNPAO)</a:t>
            </a:r>
            <a:endParaRPr kumimoji="0" sz="1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8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900" b="0" i="0" u="none" strike="noStrike" kern="1200" cap="none" spc="-5" normalizeH="0" baseline="0" noProof="0" dirty="0">
                <a:ln>
                  <a:noFill/>
                </a:ln>
                <a:solidFill>
                  <a:srgbClr val="FFFFFF"/>
                </a:solidFill>
                <a:effectLst/>
                <a:uLnTx/>
                <a:uFillTx/>
                <a:latin typeface="Gadugi"/>
                <a:ea typeface="+mn-ea"/>
                <a:cs typeface="Gadugi"/>
              </a:rPr>
              <a:t>The</a:t>
            </a:r>
            <a:r>
              <a:rPr kumimoji="0" sz="900" b="0" i="0" u="none" strike="noStrike" kern="1200" cap="none" spc="25"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findings</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conclusions</a:t>
            </a:r>
            <a:r>
              <a:rPr kumimoji="0" sz="900" b="0" i="0" u="none" strike="noStrike" kern="1200" cap="none" spc="1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in</a:t>
            </a:r>
            <a:r>
              <a:rPr kumimoji="0" sz="900" b="0" i="0" u="none" strike="noStrike" kern="1200" cap="none" spc="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this</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report</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are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those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0" normalizeH="0" baseline="0" noProof="0" dirty="0">
                <a:ln>
                  <a:noFill/>
                </a:ln>
                <a:solidFill>
                  <a:srgbClr val="FFFFFF"/>
                </a:solidFill>
                <a:effectLst/>
                <a:uLnTx/>
                <a:uFillTx/>
                <a:latin typeface="Gadugi"/>
                <a:ea typeface="+mn-ea"/>
                <a:cs typeface="Gadugi"/>
              </a:rPr>
              <a:t>of</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authors</a:t>
            </a:r>
            <a:r>
              <a:rPr kumimoji="0" sz="900" b="0" i="0" u="none" strike="noStrike" kern="1200" cap="none" spc="3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do</a:t>
            </a:r>
            <a:r>
              <a:rPr kumimoji="0" sz="900" b="0" i="0" u="none" strike="noStrike" kern="1200" cap="none" spc="-1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not</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necessarily</a:t>
            </a:r>
            <a:r>
              <a:rPr kumimoji="0" sz="900" b="0" i="0" u="none" strike="noStrike" kern="1200" cap="none" spc="3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represent</a:t>
            </a:r>
            <a:r>
              <a:rPr kumimoji="0" sz="900" b="0" i="0" u="none" strike="noStrike" kern="1200" cap="none" spc="4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official</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position</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0" normalizeH="0" baseline="0" noProof="0" dirty="0">
                <a:ln>
                  <a:noFill/>
                </a:ln>
                <a:solidFill>
                  <a:srgbClr val="FFFFFF"/>
                </a:solidFill>
                <a:effectLst/>
                <a:uLnTx/>
                <a:uFillTx/>
                <a:latin typeface="Gadugi"/>
                <a:ea typeface="+mn-ea"/>
                <a:cs typeface="Gadugi"/>
              </a:rPr>
              <a:t>of</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the</a:t>
            </a:r>
            <a:r>
              <a:rPr kumimoji="0" sz="900" b="0" i="0" u="none" strike="noStrike" kern="1200" cap="none" spc="30"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Centers</a:t>
            </a:r>
            <a:r>
              <a:rPr kumimoji="0" sz="900" b="0" i="0" u="none" strike="noStrike" kern="1200" cap="none" spc="3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for</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Disease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Control</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Prevention.</a:t>
            </a:r>
            <a:endParaRPr kumimoji="0" sz="900" b="0" i="0" u="none" strike="noStrike" kern="1200" cap="none" spc="0" normalizeH="0" baseline="0" noProof="0">
              <a:ln>
                <a:noFill/>
              </a:ln>
              <a:solidFill>
                <a:prstClr val="black"/>
              </a:solidFill>
              <a:effectLst/>
              <a:uLnTx/>
              <a:uFillTx/>
              <a:latin typeface="Gadugi"/>
              <a:ea typeface="+mn-ea"/>
              <a:cs typeface="Gadugi"/>
            </a:endParaRPr>
          </a:p>
        </p:txBody>
      </p:sp>
      <p:sp>
        <p:nvSpPr>
          <p:cNvPr id="13" name="object 13"/>
          <p:cNvSpPr txBox="1"/>
          <p:nvPr/>
        </p:nvSpPr>
        <p:spPr>
          <a:xfrm>
            <a:off x="672123" y="3305492"/>
            <a:ext cx="6383655" cy="1427480"/>
          </a:xfrm>
          <a:prstGeom prst="rect">
            <a:avLst/>
          </a:prstGeom>
        </p:spPr>
        <p:txBody>
          <a:bodyPr vert="horz" wrap="square" lIns="0" tIns="12700" rIns="0" bIns="0" rtlCol="0">
            <a:spAutoFit/>
          </a:bodyPr>
          <a:lstStyle/>
          <a:p>
            <a:pPr marL="12700" marR="43307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14" normalizeH="0" baseline="0" noProof="0" dirty="0">
                <a:ln>
                  <a:noFill/>
                </a:ln>
                <a:solidFill>
                  <a:srgbClr val="FFFFFF"/>
                </a:solidFill>
                <a:effectLst/>
                <a:uLnTx/>
                <a:uFillTx/>
                <a:latin typeface="Calibri"/>
                <a:ea typeface="+mn-ea"/>
                <a:cs typeface="Calibri"/>
              </a:rPr>
              <a:t>To </a:t>
            </a:r>
            <a:r>
              <a:rPr kumimoji="0" sz="1800" b="0" i="0" u="none" strike="noStrike" kern="1200" cap="none" spc="-5" normalizeH="0" baseline="0" noProof="0" dirty="0">
                <a:ln>
                  <a:noFill/>
                </a:ln>
                <a:solidFill>
                  <a:srgbClr val="FFFFFF"/>
                </a:solidFill>
                <a:effectLst/>
                <a:uLnTx/>
                <a:uFillTx/>
                <a:latin typeface="Calibri"/>
                <a:ea typeface="+mn-ea"/>
                <a:cs typeface="Calibri"/>
              </a:rPr>
              <a:t>view </a:t>
            </a:r>
            <a:r>
              <a:rPr kumimoji="0" sz="1800" b="0" i="0" u="none" strike="noStrike" kern="1200" cap="none" spc="-25" normalizeH="0" baseline="0" noProof="0" dirty="0">
                <a:ln>
                  <a:noFill/>
                </a:ln>
                <a:solidFill>
                  <a:srgbClr val="FFFFFF"/>
                </a:solidFill>
                <a:effectLst/>
                <a:uLnTx/>
                <a:uFillTx/>
                <a:latin typeface="Calibri"/>
                <a:ea typeface="+mn-ea"/>
                <a:cs typeface="Calibri"/>
              </a:rPr>
              <a:t>CDC’s </a:t>
            </a:r>
            <a:r>
              <a:rPr kumimoji="0" sz="1800" b="0" i="0" u="none" strike="noStrike" kern="1200" cap="none" spc="-20" normalizeH="0" baseline="0" noProof="0" dirty="0">
                <a:ln>
                  <a:noFill/>
                </a:ln>
                <a:solidFill>
                  <a:srgbClr val="FFFFFF"/>
                </a:solidFill>
                <a:effectLst/>
                <a:uLnTx/>
                <a:uFillTx/>
                <a:latin typeface="Calibri"/>
                <a:ea typeface="+mn-ea"/>
                <a:cs typeface="Calibri"/>
              </a:rPr>
              <a:t>Food </a:t>
            </a:r>
            <a:r>
              <a:rPr kumimoji="0" sz="1800" b="0" i="0" u="none" strike="noStrike" kern="1200" cap="none" spc="-5" normalizeH="0" baseline="0" noProof="0" dirty="0">
                <a:ln>
                  <a:noFill/>
                </a:ln>
                <a:solidFill>
                  <a:srgbClr val="FFFFFF"/>
                </a:solidFill>
                <a:effectLst/>
                <a:uLnTx/>
                <a:uFillTx/>
                <a:latin typeface="Calibri"/>
                <a:ea typeface="+mn-ea"/>
                <a:cs typeface="Calibri"/>
              </a:rPr>
              <a:t>Service Guidelines </a:t>
            </a:r>
            <a:r>
              <a:rPr kumimoji="0" sz="1800" b="0" i="0" u="none" strike="noStrike" kern="1200" cap="none" spc="-25" normalizeH="0" baseline="0" noProof="0" dirty="0">
                <a:ln>
                  <a:noFill/>
                </a:ln>
                <a:solidFill>
                  <a:srgbClr val="FFFFFF"/>
                </a:solidFill>
                <a:effectLst/>
                <a:uLnTx/>
                <a:uFillTx/>
                <a:latin typeface="Calibri"/>
                <a:ea typeface="+mn-ea"/>
                <a:cs typeface="Calibri"/>
              </a:rPr>
              <a:t>Policy </a:t>
            </a:r>
            <a:r>
              <a:rPr kumimoji="0" sz="1800" b="0" i="0" u="none" strike="noStrike" kern="1200" cap="none" spc="-5" normalizeH="0" baseline="0" noProof="0" dirty="0">
                <a:ln>
                  <a:noFill/>
                </a:ln>
                <a:solidFill>
                  <a:srgbClr val="FFFFFF"/>
                </a:solidFill>
                <a:effectLst/>
                <a:uLnTx/>
                <a:uFillTx/>
                <a:latin typeface="Calibri"/>
                <a:ea typeface="+mn-ea"/>
                <a:cs typeface="Calibri"/>
              </a:rPr>
              <a:t>visit our </a:t>
            </a:r>
            <a:r>
              <a:rPr kumimoji="0" sz="1800" b="0" i="0" u="none" strike="noStrike" kern="1200" cap="none" spc="-20" normalizeH="0" baseline="0" noProof="0" dirty="0">
                <a:ln>
                  <a:noFill/>
                </a:ln>
                <a:solidFill>
                  <a:srgbClr val="FFFFFF"/>
                </a:solidFill>
                <a:effectLst/>
                <a:uLnTx/>
                <a:uFillTx/>
                <a:latin typeface="Calibri"/>
                <a:ea typeface="+mn-ea"/>
                <a:cs typeface="Calibri"/>
              </a:rPr>
              <a:t>website </a:t>
            </a:r>
            <a:r>
              <a:rPr kumimoji="0" sz="1800" b="0" i="0" u="none" strike="noStrike" kern="1200" cap="none" spc="-10" normalizeH="0" baseline="0" noProof="0" dirty="0">
                <a:ln>
                  <a:noFill/>
                </a:ln>
                <a:solidFill>
                  <a:srgbClr val="FFFFFF"/>
                </a:solidFill>
                <a:effectLst/>
                <a:uLnTx/>
                <a:uFillTx/>
                <a:latin typeface="Calibri"/>
                <a:ea typeface="+mn-ea"/>
                <a:cs typeface="Calibri"/>
              </a:rPr>
              <a:t>at:  </a:t>
            </a:r>
            <a:r>
              <a:rPr kumimoji="0" sz="1800" b="0" i="0" u="heavy" strike="noStrike" kern="1200" cap="none" spc="-15" normalizeH="0" baseline="0" noProof="0" dirty="0">
                <a:ln>
                  <a:noFill/>
                </a:ln>
                <a:solidFill>
                  <a:srgbClr val="C0C0C0"/>
                </a:solidFill>
                <a:effectLst/>
                <a:uLnTx/>
                <a:uFill>
                  <a:solidFill>
                    <a:srgbClr val="C0C0C0"/>
                  </a:solidFill>
                </a:uFill>
                <a:latin typeface="Calibri"/>
                <a:ea typeface="+mn-ea"/>
                <a:cs typeface="Calibri"/>
                <a:hlinkClick r:id="rId9"/>
              </a:rPr>
              <a:t>https://www.cdc.gov/maso/policy/Food-Service-Guidelines.pdf</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20" normalizeH="0" baseline="0" noProof="0" dirty="0">
                <a:ln>
                  <a:noFill/>
                </a:ln>
                <a:solidFill>
                  <a:srgbClr val="FFFFFF"/>
                </a:solidFill>
                <a:effectLst/>
                <a:uLnTx/>
                <a:uFillTx/>
                <a:latin typeface="Calibri"/>
                <a:ea typeface="+mn-ea"/>
                <a:cs typeface="Calibri"/>
              </a:rPr>
              <a:t>For more information </a:t>
            </a:r>
            <a:r>
              <a:rPr kumimoji="0" sz="1800" b="0" i="0" u="none" strike="noStrike" kern="1200" cap="none" spc="-5" normalizeH="0" baseline="0" noProof="0" dirty="0">
                <a:ln>
                  <a:noFill/>
                </a:ln>
                <a:solidFill>
                  <a:srgbClr val="FFFFFF"/>
                </a:solidFill>
                <a:effectLst/>
                <a:uLnTx/>
                <a:uFillTx/>
                <a:latin typeface="Calibri"/>
                <a:ea typeface="+mn-ea"/>
                <a:cs typeface="Calibri"/>
              </a:rPr>
              <a:t>on </a:t>
            </a:r>
            <a:r>
              <a:rPr kumimoji="0" sz="1800" b="0" i="0" u="none" strike="noStrike" kern="1200" cap="none" spc="-20" normalizeH="0" baseline="0" noProof="0" dirty="0">
                <a:ln>
                  <a:noFill/>
                </a:ln>
                <a:solidFill>
                  <a:srgbClr val="FFFFFF"/>
                </a:solidFill>
                <a:effectLst/>
                <a:uLnTx/>
                <a:uFillTx/>
                <a:latin typeface="Calibri"/>
                <a:ea typeface="+mn-ea"/>
                <a:cs typeface="Calibri"/>
              </a:rPr>
              <a:t>Food </a:t>
            </a:r>
            <a:r>
              <a:rPr kumimoji="0" sz="1800" b="0" i="0" u="none" strike="noStrike" kern="1200" cap="none" spc="-5" normalizeH="0" baseline="0" noProof="0" dirty="0">
                <a:ln>
                  <a:noFill/>
                </a:ln>
                <a:solidFill>
                  <a:srgbClr val="FFFFFF"/>
                </a:solidFill>
                <a:effectLst/>
                <a:uLnTx/>
                <a:uFillTx/>
                <a:latin typeface="Calibri"/>
                <a:ea typeface="+mn-ea"/>
                <a:cs typeface="Calibri"/>
              </a:rPr>
              <a:t>Service Guidelines visit </a:t>
            </a:r>
            <a:r>
              <a:rPr kumimoji="0" sz="1800" b="0" i="0" u="none" strike="noStrike" kern="1200" cap="none" spc="-10" normalizeH="0" baseline="0" noProof="0" dirty="0">
                <a:ln>
                  <a:noFill/>
                </a:ln>
                <a:solidFill>
                  <a:srgbClr val="FFFFFF"/>
                </a:solidFill>
                <a:effectLst/>
                <a:uLnTx/>
                <a:uFillTx/>
                <a:latin typeface="Calibri"/>
                <a:ea typeface="+mn-ea"/>
                <a:cs typeface="Calibri"/>
              </a:rPr>
              <a:t>our </a:t>
            </a:r>
            <a:r>
              <a:rPr kumimoji="0" sz="1800" b="0" i="0" u="none" strike="noStrike" kern="1200" cap="none" spc="-20" normalizeH="0" baseline="0" noProof="0" dirty="0">
                <a:ln>
                  <a:noFill/>
                </a:ln>
                <a:solidFill>
                  <a:srgbClr val="FFFFFF"/>
                </a:solidFill>
                <a:effectLst/>
                <a:uLnTx/>
                <a:uFillTx/>
                <a:latin typeface="Calibri"/>
                <a:ea typeface="+mn-ea"/>
                <a:cs typeface="Calibri"/>
              </a:rPr>
              <a:t>website </a:t>
            </a:r>
            <a:r>
              <a:rPr kumimoji="0" sz="1800" b="0" i="0" u="none" strike="noStrike" kern="1200" cap="none" spc="-10" normalizeH="0" baseline="0" noProof="0" dirty="0">
                <a:ln>
                  <a:noFill/>
                </a:ln>
                <a:solidFill>
                  <a:srgbClr val="FFFFFF"/>
                </a:solidFill>
                <a:effectLst/>
                <a:uLnTx/>
                <a:uFillTx/>
                <a:latin typeface="Calibri"/>
                <a:ea typeface="+mn-ea"/>
                <a:cs typeface="Calibri"/>
              </a:rPr>
              <a:t>at:  </a:t>
            </a:r>
            <a:r>
              <a:rPr kumimoji="0" sz="1800" b="0" i="0" u="heavy" strike="noStrike" kern="1200" cap="none" spc="-20" normalizeH="0" baseline="0" noProof="0" dirty="0">
                <a:ln>
                  <a:noFill/>
                </a:ln>
                <a:solidFill>
                  <a:srgbClr val="C0C0C0"/>
                </a:solidFill>
                <a:effectLst/>
                <a:uLnTx/>
                <a:uFill>
                  <a:solidFill>
                    <a:srgbClr val="C0C0C0"/>
                  </a:solidFill>
                </a:uFill>
                <a:latin typeface="Calibri"/>
                <a:ea typeface="+mn-ea"/>
                <a:cs typeface="Calibri"/>
                <a:hlinkClick r:id="rId10"/>
              </a:rPr>
              <a:t>https://www.cdc.gov/obesity/strategies/food-serv-guide.html</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07462653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4ADD66-AA65-451A-B42B-092D4AB47C58}"/>
              </a:ext>
            </a:extLst>
          </p:cNvPr>
          <p:cNvSpPr>
            <a:spLocks noGrp="1"/>
          </p:cNvSpPr>
          <p:nvPr>
            <p:ph type="subTitle" idx="1"/>
          </p:nvPr>
        </p:nvSpPr>
        <p:spPr>
          <a:xfrm>
            <a:off x="1712070" y="3824664"/>
            <a:ext cx="8767860" cy="1388165"/>
          </a:xfrm>
        </p:spPr>
        <p:txBody>
          <a:bodyPr>
            <a:normAutofit/>
          </a:bodyPr>
          <a:lstStyle/>
          <a:p>
            <a:pPr>
              <a:lnSpc>
                <a:spcPct val="100000"/>
              </a:lnSpc>
              <a:spcBef>
                <a:spcPts val="0"/>
              </a:spcBef>
            </a:pPr>
            <a:r>
              <a:rPr lang="en-US" dirty="0">
                <a:solidFill>
                  <a:schemeClr val="tx1"/>
                </a:solidFill>
                <a:latin typeface="+mj-lt"/>
              </a:rPr>
              <a:t>Ronli Levi, MPH, RD, University of California, San Francisco</a:t>
            </a:r>
          </a:p>
          <a:p>
            <a:pPr>
              <a:lnSpc>
                <a:spcPct val="100000"/>
              </a:lnSpc>
              <a:spcBef>
                <a:spcPts val="0"/>
              </a:spcBef>
            </a:pPr>
            <a:r>
              <a:rPr lang="en-US" dirty="0">
                <a:solidFill>
                  <a:schemeClr val="tx1"/>
                </a:solidFill>
                <a:latin typeface="+mj-lt"/>
              </a:rPr>
              <a:t>NOPREN Summer Speaker Series for Students</a:t>
            </a:r>
          </a:p>
          <a:p>
            <a:pPr>
              <a:lnSpc>
                <a:spcPct val="100000"/>
              </a:lnSpc>
              <a:spcBef>
                <a:spcPts val="0"/>
              </a:spcBef>
            </a:pPr>
            <a:r>
              <a:rPr lang="en-US" dirty="0">
                <a:solidFill>
                  <a:schemeClr val="tx1"/>
                </a:solidFill>
                <a:latin typeface="+mj-lt"/>
              </a:rPr>
              <a:t>July </a:t>
            </a:r>
            <a:r>
              <a:rPr lang="en-US" dirty="0" smtClean="0">
                <a:solidFill>
                  <a:schemeClr val="tx1"/>
                </a:solidFill>
                <a:latin typeface="+mj-lt"/>
              </a:rPr>
              <a:t>14, </a:t>
            </a:r>
            <a:r>
              <a:rPr lang="en-US" dirty="0">
                <a:solidFill>
                  <a:schemeClr val="tx1"/>
                </a:solidFill>
                <a:latin typeface="+mj-lt"/>
              </a:rPr>
              <a:t>2021</a:t>
            </a:r>
          </a:p>
        </p:txBody>
      </p:sp>
      <p:pic>
        <p:nvPicPr>
          <p:cNvPr id="4" name="Picture 2" descr="Center for Vulnerable Populations at ZSFG | Center for Vulnerable  Populations">
            <a:extLst>
              <a:ext uri="{FF2B5EF4-FFF2-40B4-BE49-F238E27FC236}">
                <a16:creationId xmlns:a16="http://schemas.microsoft.com/office/drawing/2014/main" id="{0F9D54B4-247B-4E73-ADB3-C5EC2903C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97" y="5496718"/>
            <a:ext cx="3650965" cy="8285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08BF31-5C60-47A3-87E3-AE9FCD211EC7}"/>
              </a:ext>
            </a:extLst>
          </p:cNvPr>
          <p:cNvSpPr txBox="1"/>
          <p:nvPr/>
        </p:nvSpPr>
        <p:spPr>
          <a:xfrm>
            <a:off x="1292860" y="2061055"/>
            <a:ext cx="96012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Nutrition Standards for the Charitable Food System</a:t>
            </a:r>
            <a:endParaRPr kumimoji="0" lang="en-US" sz="4800" b="0" i="0" u="none" strike="noStrike" kern="1200" cap="none" spc="0" normalizeH="0" baseline="0" noProof="0" dirty="0">
              <a:ln>
                <a:noFill/>
              </a:ln>
              <a:solidFill>
                <a:srgbClr val="000000"/>
              </a:solidFill>
              <a:effectLst/>
              <a:uLnTx/>
              <a:uFillTx/>
              <a:latin typeface="Constantia" panose="02030602050306030303"/>
              <a:ea typeface="+mn-ea"/>
              <a:cs typeface="+mn-cs"/>
            </a:endParaRPr>
          </a:p>
        </p:txBody>
      </p:sp>
    </p:spTree>
    <p:extLst>
      <p:ext uri="{BB962C8B-B14F-4D97-AF65-F5344CB8AC3E}">
        <p14:creationId xmlns:p14="http://schemas.microsoft.com/office/powerpoint/2010/main" val="7551390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D2BA-D59E-46E4-8C94-C33A39C28F4D}"/>
              </a:ext>
            </a:extLst>
          </p:cNvPr>
          <p:cNvSpPr>
            <a:spLocks noGrp="1"/>
          </p:cNvSpPr>
          <p:nvPr>
            <p:ph type="title"/>
          </p:nvPr>
        </p:nvSpPr>
        <p:spPr>
          <a:xfrm>
            <a:off x="646123" y="388115"/>
            <a:ext cx="2915445" cy="1356360"/>
          </a:xfrm>
        </p:spPr>
        <p:txBody>
          <a:bodyPr/>
          <a:lstStyle/>
          <a:p>
            <a:r>
              <a:rPr lang="en-US" b="1" dirty="0">
                <a:solidFill>
                  <a:schemeClr val="tx1"/>
                </a:solidFill>
              </a:rPr>
              <a:t>About Me</a:t>
            </a:r>
          </a:p>
        </p:txBody>
      </p:sp>
      <p:pic>
        <p:nvPicPr>
          <p:cNvPr id="7" name="Picture 12" descr="California State University, Sacramento - Wikipedia">
            <a:extLst>
              <a:ext uri="{FF2B5EF4-FFF2-40B4-BE49-F238E27FC236}">
                <a16:creationId xmlns:a16="http://schemas.microsoft.com/office/drawing/2014/main" id="{6C1D0FCB-ACEE-4185-9103-C098B23DA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14" y="4900244"/>
            <a:ext cx="1074775" cy="125045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8D67DF07-8E34-478A-9578-4916BFBAC90F}"/>
              </a:ext>
            </a:extLst>
          </p:cNvPr>
          <p:cNvGrpSpPr/>
          <p:nvPr/>
        </p:nvGrpSpPr>
        <p:grpSpPr>
          <a:xfrm>
            <a:off x="1681461" y="2216053"/>
            <a:ext cx="2427831" cy="1144426"/>
            <a:chOff x="846011" y="2432043"/>
            <a:chExt cx="3919280" cy="1944742"/>
          </a:xfrm>
        </p:grpSpPr>
        <p:pic>
          <p:nvPicPr>
            <p:cNvPr id="10" name="Picture 2" descr="Home | Food for People">
              <a:extLst>
                <a:ext uri="{FF2B5EF4-FFF2-40B4-BE49-F238E27FC236}">
                  <a16:creationId xmlns:a16="http://schemas.microsoft.com/office/drawing/2014/main" id="{B56EE2B9-EBC0-4C3C-912E-DD484F87D2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11" y="3560702"/>
              <a:ext cx="3919280" cy="816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meriCorps*VISTA Programs – Hawaiʻi Commission for National and Community  Service">
              <a:extLst>
                <a:ext uri="{FF2B5EF4-FFF2-40B4-BE49-F238E27FC236}">
                  <a16:creationId xmlns:a16="http://schemas.microsoft.com/office/drawing/2014/main" id="{1C0F68D8-16CC-4A4A-B407-73FE15D323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7872" y="2432043"/>
              <a:ext cx="2471690" cy="114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0" descr="Health Net and St. Joseph's Medical Center Join Forces to Serve Medi-Cal  Beneficiaries in San Joaquin County | Business Wire">
            <a:extLst>
              <a:ext uri="{FF2B5EF4-FFF2-40B4-BE49-F238E27FC236}">
                <a16:creationId xmlns:a16="http://schemas.microsoft.com/office/drawing/2014/main" id="{6BA3EA03-FC68-4649-8400-96E36B993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398" y="1451694"/>
            <a:ext cx="2828467" cy="837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ome - Alameda Health System">
            <a:extLst>
              <a:ext uri="{FF2B5EF4-FFF2-40B4-BE49-F238E27FC236}">
                <a16:creationId xmlns:a16="http://schemas.microsoft.com/office/drawing/2014/main" id="{6B100D34-280F-41C3-9514-8DA9549E79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8210" y="2352801"/>
            <a:ext cx="1531110" cy="98684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1C19D89-4804-46AF-8B11-A81BA8F370F3}"/>
              </a:ext>
            </a:extLst>
          </p:cNvPr>
          <p:cNvGrpSpPr/>
          <p:nvPr/>
        </p:nvGrpSpPr>
        <p:grpSpPr>
          <a:xfrm>
            <a:off x="6213850" y="4748694"/>
            <a:ext cx="3062352" cy="803983"/>
            <a:chOff x="2503231" y="858682"/>
            <a:chExt cx="6512949" cy="1685925"/>
          </a:xfrm>
        </p:grpSpPr>
        <p:pic>
          <p:nvPicPr>
            <p:cNvPr id="14" name="Picture 2" descr="UC Berkeley Public Health">
              <a:extLst>
                <a:ext uri="{FF2B5EF4-FFF2-40B4-BE49-F238E27FC236}">
                  <a16:creationId xmlns:a16="http://schemas.microsoft.com/office/drawing/2014/main" id="{A36800D8-64AB-4FE8-B31A-F2331E87A6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3231" y="1267688"/>
              <a:ext cx="4811967" cy="12769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C Berkeley Public Health Nutrition - Home | Facebook">
              <a:extLst>
                <a:ext uri="{FF2B5EF4-FFF2-40B4-BE49-F238E27FC236}">
                  <a16:creationId xmlns:a16="http://schemas.microsoft.com/office/drawing/2014/main" id="{7C928B3A-EE00-4061-AF2F-BC5CF7ECD5A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651" r="19468"/>
            <a:stretch/>
          </p:blipFill>
          <p:spPr bwMode="auto">
            <a:xfrm>
              <a:off x="7315198" y="858682"/>
              <a:ext cx="1700982" cy="1685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ome | Nutrition and Obesity Policy Research and Evaluation Network">
            <a:extLst>
              <a:ext uri="{FF2B5EF4-FFF2-40B4-BE49-F238E27FC236}">
                <a16:creationId xmlns:a16="http://schemas.microsoft.com/office/drawing/2014/main" id="{1C866F44-920B-4913-9A70-9B7EB428AD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7429" y="2352801"/>
            <a:ext cx="3975905" cy="1197562"/>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CB99CCEA-1BCA-4ABF-9655-81234A11C01D}"/>
              </a:ext>
            </a:extLst>
          </p:cNvPr>
          <p:cNvSpPr/>
          <p:nvPr/>
        </p:nvSpPr>
        <p:spPr>
          <a:xfrm>
            <a:off x="1421176" y="3487581"/>
            <a:ext cx="10250268" cy="1368883"/>
          </a:xfrm>
          <a:custGeom>
            <a:avLst/>
            <a:gdLst>
              <a:gd name="connsiteX0" fmla="*/ 0 w 8505021"/>
              <a:gd name="connsiteY0" fmla="*/ 1675039 h 1675039"/>
              <a:gd name="connsiteX1" fmla="*/ 1355074 w 8505021"/>
              <a:gd name="connsiteY1" fmla="*/ 476 h 1675039"/>
              <a:gd name="connsiteX2" fmla="*/ 2390660 w 8505021"/>
              <a:gd name="connsiteY2" fmla="*/ 1487753 h 1675039"/>
              <a:gd name="connsiteX3" fmla="*/ 3679633 w 8505021"/>
              <a:gd name="connsiteY3" fmla="*/ 33526 h 1675039"/>
              <a:gd name="connsiteX4" fmla="*/ 4902506 w 8505021"/>
              <a:gd name="connsiteY4" fmla="*/ 1465719 h 1675039"/>
              <a:gd name="connsiteX5" fmla="*/ 5960125 w 8505021"/>
              <a:gd name="connsiteY5" fmla="*/ 55560 h 1675039"/>
              <a:gd name="connsiteX6" fmla="*/ 7216048 w 8505021"/>
              <a:gd name="connsiteY6" fmla="*/ 1608938 h 1675039"/>
              <a:gd name="connsiteX7" fmla="*/ 8505021 w 8505021"/>
              <a:gd name="connsiteY7" fmla="*/ 476 h 167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05021" h="1675039">
                <a:moveTo>
                  <a:pt x="0" y="1675039"/>
                </a:moveTo>
                <a:cubicBezTo>
                  <a:pt x="478315" y="853364"/>
                  <a:pt x="956631" y="31690"/>
                  <a:pt x="1355074" y="476"/>
                </a:cubicBezTo>
                <a:cubicBezTo>
                  <a:pt x="1753517" y="-30738"/>
                  <a:pt x="2003234" y="1482245"/>
                  <a:pt x="2390660" y="1487753"/>
                </a:cubicBezTo>
                <a:cubicBezTo>
                  <a:pt x="2778086" y="1493261"/>
                  <a:pt x="3260992" y="37198"/>
                  <a:pt x="3679633" y="33526"/>
                </a:cubicBezTo>
                <a:cubicBezTo>
                  <a:pt x="4098274" y="29854"/>
                  <a:pt x="4522424" y="1462047"/>
                  <a:pt x="4902506" y="1465719"/>
                </a:cubicBezTo>
                <a:cubicBezTo>
                  <a:pt x="5282588" y="1469391"/>
                  <a:pt x="5574535" y="31690"/>
                  <a:pt x="5960125" y="55560"/>
                </a:cubicBezTo>
                <a:cubicBezTo>
                  <a:pt x="6345715" y="79430"/>
                  <a:pt x="6791899" y="1618119"/>
                  <a:pt x="7216048" y="1608938"/>
                </a:cubicBezTo>
                <a:cubicBezTo>
                  <a:pt x="7640197" y="1599757"/>
                  <a:pt x="8072609" y="800116"/>
                  <a:pt x="8505021" y="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7" name="Picture 16" descr="Columbus and Fall River students make UW-Madison Dean's List | Regional  news | wiscnews.com">
            <a:extLst>
              <a:ext uri="{FF2B5EF4-FFF2-40B4-BE49-F238E27FC236}">
                <a16:creationId xmlns:a16="http://schemas.microsoft.com/office/drawing/2014/main" id="{9B656EAC-007D-447D-A267-F7C50183B5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720" y="4926080"/>
            <a:ext cx="1465126" cy="96572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A43018BB-898C-4951-8053-606DEA124E5E}"/>
              </a:ext>
            </a:extLst>
          </p:cNvPr>
          <p:cNvSpPr/>
          <p:nvPr/>
        </p:nvSpPr>
        <p:spPr>
          <a:xfrm>
            <a:off x="1417832" y="4787757"/>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9" name="Oval 28">
            <a:extLst>
              <a:ext uri="{FF2B5EF4-FFF2-40B4-BE49-F238E27FC236}">
                <a16:creationId xmlns:a16="http://schemas.microsoft.com/office/drawing/2014/main" id="{7628CDFE-7F26-46D2-9DA4-D9D3713652FA}"/>
              </a:ext>
            </a:extLst>
          </p:cNvPr>
          <p:cNvSpPr/>
          <p:nvPr/>
        </p:nvSpPr>
        <p:spPr>
          <a:xfrm>
            <a:off x="2967514" y="3440135"/>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0" name="Oval 29">
            <a:extLst>
              <a:ext uri="{FF2B5EF4-FFF2-40B4-BE49-F238E27FC236}">
                <a16:creationId xmlns:a16="http://schemas.microsoft.com/office/drawing/2014/main" id="{E0FC592A-CE81-468F-AC45-7EB24F8B7822}"/>
              </a:ext>
            </a:extLst>
          </p:cNvPr>
          <p:cNvSpPr/>
          <p:nvPr/>
        </p:nvSpPr>
        <p:spPr>
          <a:xfrm>
            <a:off x="4280891" y="4661043"/>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1" name="Oval 30">
            <a:extLst>
              <a:ext uri="{FF2B5EF4-FFF2-40B4-BE49-F238E27FC236}">
                <a16:creationId xmlns:a16="http://schemas.microsoft.com/office/drawing/2014/main" id="{E1C2DDE8-152F-44BD-A16E-56136550E9A9}"/>
              </a:ext>
            </a:extLst>
          </p:cNvPr>
          <p:cNvSpPr/>
          <p:nvPr/>
        </p:nvSpPr>
        <p:spPr>
          <a:xfrm>
            <a:off x="5830571" y="3467532"/>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2" name="Oval 31">
            <a:extLst>
              <a:ext uri="{FF2B5EF4-FFF2-40B4-BE49-F238E27FC236}">
                <a16:creationId xmlns:a16="http://schemas.microsoft.com/office/drawing/2014/main" id="{051DF63D-2747-454A-B0CC-255B503B4AB0}"/>
              </a:ext>
            </a:extLst>
          </p:cNvPr>
          <p:cNvSpPr/>
          <p:nvPr/>
        </p:nvSpPr>
        <p:spPr>
          <a:xfrm>
            <a:off x="7330605" y="4649059"/>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3" name="Oval 32">
            <a:extLst>
              <a:ext uri="{FF2B5EF4-FFF2-40B4-BE49-F238E27FC236}">
                <a16:creationId xmlns:a16="http://schemas.microsoft.com/office/drawing/2014/main" id="{1002BD2A-C856-47BA-8F87-2184A7808B0B}"/>
              </a:ext>
            </a:extLst>
          </p:cNvPr>
          <p:cNvSpPr/>
          <p:nvPr/>
        </p:nvSpPr>
        <p:spPr>
          <a:xfrm>
            <a:off x="8542961" y="3488080"/>
            <a:ext cx="85536" cy="89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072864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5" y="513271"/>
            <a:ext cx="10058400" cy="795251"/>
          </a:xfrm>
        </p:spPr>
        <p:txBody>
          <a:bodyPr/>
          <a:lstStyle/>
          <a:p>
            <a:r>
              <a:rPr lang="en-US" b="1" dirty="0">
                <a:solidFill>
                  <a:schemeClr val="tx1"/>
                </a:solidFill>
              </a:rPr>
              <a:t>Background</a:t>
            </a:r>
          </a:p>
        </p:txBody>
      </p:sp>
      <p:sp>
        <p:nvSpPr>
          <p:cNvPr id="8" name="Rectangle 7">
            <a:extLst>
              <a:ext uri="{FF2B5EF4-FFF2-40B4-BE49-F238E27FC236}">
                <a16:creationId xmlns:a16="http://schemas.microsoft.com/office/drawing/2014/main" id="{3AAFC53D-6F8E-48B5-8F8E-8C66E5D4B2B1}"/>
              </a:ext>
            </a:extLst>
          </p:cNvPr>
          <p:cNvSpPr/>
          <p:nvPr/>
        </p:nvSpPr>
        <p:spPr>
          <a:xfrm>
            <a:off x="531673" y="4259007"/>
            <a:ext cx="10058399" cy="163121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Increasing access to &amp; consumption of healthy foods has become a priority across the charitable food system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Nudges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Nutrition policies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Sourcing strategies</a:t>
            </a:r>
          </a:p>
        </p:txBody>
      </p:sp>
      <p:sp>
        <p:nvSpPr>
          <p:cNvPr id="10" name="TextBox 9">
            <a:extLst>
              <a:ext uri="{FF2B5EF4-FFF2-40B4-BE49-F238E27FC236}">
                <a16:creationId xmlns:a16="http://schemas.microsoft.com/office/drawing/2014/main" id="{40B0ABC0-6035-485A-AE7C-8D80EC61CDFC}"/>
              </a:ext>
            </a:extLst>
          </p:cNvPr>
          <p:cNvSpPr txBox="1"/>
          <p:nvPr/>
        </p:nvSpPr>
        <p:spPr>
          <a:xfrm>
            <a:off x="4354281" y="4826528"/>
            <a:ext cx="4864612" cy="70788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Nutrition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Systems to rank food products</a:t>
            </a:r>
          </a:p>
        </p:txBody>
      </p:sp>
      <p:sp>
        <p:nvSpPr>
          <p:cNvPr id="4" name="TextBox 3"/>
          <p:cNvSpPr txBox="1"/>
          <p:nvPr/>
        </p:nvSpPr>
        <p:spPr>
          <a:xfrm>
            <a:off x="531673" y="1529781"/>
            <a:ext cx="5256217" cy="292387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People experiencing food insecurity face a number of barriers to healthy dietary intake that exacerbate vulnerability to obesity, diabetes, and other chronic diseases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Food from food banks &amp; food pantries is an important contributor to dietary intake in many households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3074" name="Picture 2" descr="Causes and Consequences of Food Insecurity | Hunger and Health">
            <a:extLst>
              <a:ext uri="{FF2B5EF4-FFF2-40B4-BE49-F238E27FC236}">
                <a16:creationId xmlns:a16="http://schemas.microsoft.com/office/drawing/2014/main" id="{F1FF32B8-0CB2-4418-8007-FFDDD68D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875" y="646259"/>
            <a:ext cx="5447452" cy="342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8766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799" y="1296537"/>
            <a:ext cx="11402291" cy="184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4" name="Picture 3"/>
          <p:cNvPicPr>
            <a:picLocks noChangeAspect="1"/>
          </p:cNvPicPr>
          <p:nvPr/>
        </p:nvPicPr>
        <p:blipFill>
          <a:blip r:embed="rId3"/>
          <a:stretch>
            <a:fillRect/>
          </a:stretch>
        </p:blipFill>
        <p:spPr>
          <a:xfrm>
            <a:off x="901497" y="515321"/>
            <a:ext cx="5104447" cy="5827357"/>
          </a:xfrm>
          <a:prstGeom prst="rect">
            <a:avLst/>
          </a:prstGeom>
          <a:solidFill>
            <a:schemeClr val="bg1"/>
          </a:solidFill>
        </p:spPr>
      </p:pic>
      <p:sp>
        <p:nvSpPr>
          <p:cNvPr id="3" name="Rectangle 2"/>
          <p:cNvSpPr/>
          <p:nvPr/>
        </p:nvSpPr>
        <p:spPr>
          <a:xfrm>
            <a:off x="6700044" y="2640556"/>
            <a:ext cx="4840315"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mn-cs"/>
              </a:rPr>
              <a:t>Food banks are using a variety of systems to track nutritional quality of their inventory </a:t>
            </a:r>
          </a:p>
        </p:txBody>
      </p:sp>
      <p:sp>
        <p:nvSpPr>
          <p:cNvPr id="6" name="Rectangle 5">
            <a:extLst>
              <a:ext uri="{FF2B5EF4-FFF2-40B4-BE49-F238E27FC236}">
                <a16:creationId xmlns:a16="http://schemas.microsoft.com/office/drawing/2014/main" id="{8ADD0416-46C8-407C-B6A9-C1F32B8917E8}"/>
              </a:ext>
            </a:extLst>
          </p:cNvPr>
          <p:cNvSpPr/>
          <p:nvPr/>
        </p:nvSpPr>
        <p:spPr>
          <a:xfrm>
            <a:off x="9908189" y="6342678"/>
            <a:ext cx="2079095"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nstantia" panose="02030602050306030303"/>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Constantia" panose="02030602050306030303"/>
                <a:ea typeface="+mn-ea"/>
                <a:cs typeface="+mn-cs"/>
              </a:rPr>
              <a:t>Mazon</a:t>
            </a:r>
            <a:r>
              <a:rPr kumimoji="0" lang="en-US" sz="1200" b="0" i="0" u="none" strike="noStrike" kern="1200" cap="none" spc="0" normalizeH="0" baseline="0" noProof="0" dirty="0">
                <a:ln>
                  <a:noFill/>
                </a:ln>
                <a:solidFill>
                  <a:srgbClr val="000000"/>
                </a:solidFill>
                <a:effectLst/>
                <a:uLnTx/>
                <a:uFillTx/>
                <a:latin typeface="Constantia" panose="02030602050306030303"/>
                <a:ea typeface="+mn-ea"/>
                <a:cs typeface="+mn-cs"/>
              </a:rPr>
              <a:t> (2017 survey)</a:t>
            </a:r>
          </a:p>
        </p:txBody>
      </p:sp>
    </p:spTree>
    <p:extLst>
      <p:ext uri="{BB962C8B-B14F-4D97-AF65-F5344CB8AC3E}">
        <p14:creationId xmlns:p14="http://schemas.microsoft.com/office/powerpoint/2010/main" val="41069840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4EC5C91C-6333-4E11-856A-2EC7BFC5FEEB}"/>
              </a:ext>
            </a:extLst>
          </p:cNvPr>
          <p:cNvSpPr txBox="1">
            <a:spLocks/>
          </p:cNvSpPr>
          <p:nvPr/>
        </p:nvSpPr>
        <p:spPr>
          <a:xfrm>
            <a:off x="406400" y="530908"/>
            <a:ext cx="11379200" cy="1164572"/>
          </a:xfrm>
          <a:prstGeom prst="rect">
            <a:avLst/>
          </a:prstGeom>
        </p:spPr>
        <p:txBody>
          <a:bodyPr vert="horz" wrap="square" lIns="0" tIns="56029" rIns="0" bIns="0" rtlCol="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207" marR="4484"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5" normalizeH="0" baseline="0" noProof="0" dirty="0">
                <a:ln>
                  <a:noFill/>
                </a:ln>
                <a:solidFill>
                  <a:srgbClr val="000000"/>
                </a:solidFill>
                <a:effectLst/>
                <a:uLnTx/>
                <a:uFillTx/>
                <a:latin typeface="Constantia" panose="02030602050306030303"/>
                <a:ea typeface="+mj-ea"/>
                <a:cs typeface="Halant Medium Bold" panose="020B0604020202020204" charset="0"/>
              </a:rPr>
              <a:t>A </a:t>
            </a:r>
            <a:r>
              <a:rPr kumimoji="0" lang="en-US" sz="3600" b="0" i="0" u="none" strike="noStrike" kern="1200" cap="none" spc="12" normalizeH="0" baseline="0" noProof="0" dirty="0">
                <a:ln>
                  <a:noFill/>
                </a:ln>
                <a:solidFill>
                  <a:srgbClr val="000000"/>
                </a:solidFill>
                <a:effectLst/>
                <a:uLnTx/>
                <a:uFillTx/>
                <a:latin typeface="Constantia" panose="02030602050306030303"/>
                <a:ea typeface="+mj-ea"/>
                <a:cs typeface="Halant Medium Bold" panose="020B0604020202020204" charset="0"/>
              </a:rPr>
              <a:t>common </a:t>
            </a:r>
            <a:r>
              <a:rPr kumimoji="0" lang="en-US" sz="3600" b="0" i="0" u="none" strike="noStrike" kern="1200" cap="none" spc="6" normalizeH="0" baseline="0" noProof="0" dirty="0">
                <a:ln>
                  <a:noFill/>
                </a:ln>
                <a:solidFill>
                  <a:srgbClr val="000000"/>
                </a:solidFill>
                <a:effectLst/>
                <a:uLnTx/>
                <a:uFillTx/>
                <a:latin typeface="Constantia" panose="02030602050306030303"/>
                <a:ea typeface="+mj-ea"/>
                <a:cs typeface="Halant Medium Bold" panose="020B0604020202020204" charset="0"/>
              </a:rPr>
              <a:t>definition of “nutritious food” </a:t>
            </a:r>
            <a:r>
              <a:rPr kumimoji="0" lang="en-US" sz="3600" b="0" i="0" u="none" strike="noStrike" kern="1200" cap="none" spc="9" normalizeH="0" baseline="0" noProof="0" dirty="0">
                <a:ln>
                  <a:noFill/>
                </a:ln>
                <a:solidFill>
                  <a:srgbClr val="000000"/>
                </a:solidFill>
                <a:effectLst/>
                <a:uLnTx/>
                <a:uFillTx/>
                <a:latin typeface="Constantia" panose="02030602050306030303"/>
                <a:ea typeface="+mj-ea"/>
                <a:cs typeface="Halant Medium Bold" panose="020B0604020202020204" charset="0"/>
              </a:rPr>
              <a:t>can</a:t>
            </a:r>
            <a:r>
              <a:rPr kumimoji="0" lang="en-US" sz="3600" b="0" i="0" u="none" strike="noStrike" kern="1200" cap="none" spc="-156" normalizeH="0" baseline="0" noProof="0" dirty="0">
                <a:ln>
                  <a:noFill/>
                </a:ln>
                <a:solidFill>
                  <a:srgbClr val="000000"/>
                </a:solidFill>
                <a:effectLst/>
                <a:uLnTx/>
                <a:uFillTx/>
                <a:latin typeface="Constantia" panose="02030602050306030303"/>
                <a:ea typeface="+mj-ea"/>
                <a:cs typeface="Halant Medium Bold" panose="020B0604020202020204" charset="0"/>
              </a:rPr>
              <a:t> </a:t>
            </a:r>
            <a:r>
              <a:rPr kumimoji="0" lang="en-US" sz="3600" b="0" i="0" u="none" strike="noStrike" kern="1200" cap="none" spc="9" normalizeH="0" baseline="0" noProof="0" dirty="0">
                <a:ln>
                  <a:noFill/>
                </a:ln>
                <a:solidFill>
                  <a:srgbClr val="000000"/>
                </a:solidFill>
                <a:effectLst/>
                <a:uLnTx/>
                <a:uFillTx/>
                <a:latin typeface="Constantia" panose="02030602050306030303"/>
                <a:ea typeface="+mj-ea"/>
                <a:cs typeface="Halant Medium Bold" panose="020B0604020202020204" charset="0"/>
              </a:rPr>
              <a:t>ensure  consistency across </a:t>
            </a:r>
            <a:r>
              <a:rPr kumimoji="0" lang="en-US" sz="3600" b="0" i="0" u="none" strike="noStrike" kern="1200" cap="none" spc="12" normalizeH="0" baseline="0" noProof="0" dirty="0">
                <a:ln>
                  <a:noFill/>
                </a:ln>
                <a:solidFill>
                  <a:srgbClr val="000000"/>
                </a:solidFill>
                <a:effectLst/>
                <a:uLnTx/>
                <a:uFillTx/>
                <a:latin typeface="Constantia" panose="02030602050306030303"/>
                <a:ea typeface="+mj-ea"/>
                <a:cs typeface="Halant Medium Bold" panose="020B0604020202020204" charset="0"/>
              </a:rPr>
              <a:t>a complex</a:t>
            </a:r>
            <a:r>
              <a:rPr kumimoji="0" lang="en-US" sz="3600" b="0" i="0" u="none" strike="noStrike" kern="1200" cap="none" spc="-44" normalizeH="0" baseline="0" noProof="0" dirty="0">
                <a:ln>
                  <a:noFill/>
                </a:ln>
                <a:solidFill>
                  <a:srgbClr val="000000"/>
                </a:solidFill>
                <a:effectLst/>
                <a:uLnTx/>
                <a:uFillTx/>
                <a:latin typeface="Constantia" panose="02030602050306030303"/>
                <a:ea typeface="+mj-ea"/>
                <a:cs typeface="Halant Medium Bold" panose="020B0604020202020204" charset="0"/>
              </a:rPr>
              <a:t> </a:t>
            </a:r>
            <a:r>
              <a:rPr kumimoji="0" lang="en-US" sz="3600" b="0" i="0" u="none" strike="noStrike" kern="1200" cap="none" spc="12" normalizeH="0" baseline="0" noProof="0" dirty="0">
                <a:ln>
                  <a:noFill/>
                </a:ln>
                <a:solidFill>
                  <a:srgbClr val="000000"/>
                </a:solidFill>
                <a:effectLst/>
                <a:uLnTx/>
                <a:uFillTx/>
                <a:latin typeface="Constantia" panose="02030602050306030303"/>
                <a:ea typeface="+mj-ea"/>
                <a:cs typeface="Halant Medium Bold" panose="020B0604020202020204" charset="0"/>
              </a:rPr>
              <a:t>continuum</a:t>
            </a:r>
            <a:endParaRPr kumimoji="0" lang="en-US" sz="3600" b="0"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endParaRPr>
          </a:p>
        </p:txBody>
      </p:sp>
      <p:graphicFrame>
        <p:nvGraphicFramePr>
          <p:cNvPr id="12" name="Diagram 11">
            <a:extLst>
              <a:ext uri="{FF2B5EF4-FFF2-40B4-BE49-F238E27FC236}">
                <a16:creationId xmlns:a16="http://schemas.microsoft.com/office/drawing/2014/main" id="{F1D4B1D3-E5F1-49E6-AE1E-D3B5E1F7A694}"/>
              </a:ext>
            </a:extLst>
          </p:cNvPr>
          <p:cNvGraphicFramePr/>
          <p:nvPr>
            <p:extLst/>
          </p:nvPr>
        </p:nvGraphicFramePr>
        <p:xfrm>
          <a:off x="2297723" y="2464200"/>
          <a:ext cx="8128000" cy="2639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5844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682792" y="534899"/>
            <a:ext cx="6154485" cy="104403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rPr>
              <a:t>Expert Panel</a:t>
            </a:r>
          </a:p>
        </p:txBody>
      </p:sp>
      <p:sp>
        <p:nvSpPr>
          <p:cNvPr id="12" name="TextBox 11">
            <a:extLst>
              <a:ext uri="{FF2B5EF4-FFF2-40B4-BE49-F238E27FC236}">
                <a16:creationId xmlns:a16="http://schemas.microsoft.com/office/drawing/2014/main" id="{0754416C-96EB-4361-A171-D192344397D5}"/>
              </a:ext>
            </a:extLst>
          </p:cNvPr>
          <p:cNvSpPr txBox="1"/>
          <p:nvPr/>
        </p:nvSpPr>
        <p:spPr>
          <a:xfrm>
            <a:off x="801014" y="1578938"/>
            <a:ext cx="7689842" cy="3108543"/>
          </a:xfrm>
          <a:prstGeom prst="rect">
            <a:avLst/>
          </a:prstGeom>
          <a:noFill/>
        </p:spPr>
        <p:txBody>
          <a:bodyPr wrap="square" rtlCol="0">
            <a:spAutoFit/>
          </a:bodyPr>
          <a:lstStyle/>
          <a:p>
            <a:pPr marL="457223" marR="0" lvl="0" indent="-45722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Healthy Eating Research, a national program of the Robert Wood Johnson Foundation </a:t>
            </a:r>
          </a:p>
          <a:p>
            <a:pPr marL="457223" marR="0" lvl="0" indent="-45722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Convened February 2019 </a:t>
            </a:r>
          </a:p>
          <a:p>
            <a:pPr marL="457223" marR="0" lvl="0" indent="-45722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14 panel </a:t>
            </a:r>
            <a:r>
              <a:rPr kumimoji="0" lang="en-US" sz="2800" b="1" i="0" u="none" strike="noStrike" kern="1200" cap="none" spc="-5" normalizeH="0" baseline="0" noProof="0" dirty="0">
                <a:ln>
                  <a:noFill/>
                </a:ln>
                <a:solidFill>
                  <a:srgbClr val="000000"/>
                </a:solidFill>
                <a:effectLst/>
                <a:uLnTx/>
                <a:uFillTx/>
                <a:latin typeface="Constantia" panose="02030602050306030303"/>
                <a:ea typeface="+mn-ea"/>
                <a:cs typeface="Halant Medium Bold" panose="020B0604020202020204" charset="0"/>
              </a:rPr>
              <a:t>members </a:t>
            </a:r>
            <a:r>
              <a:rPr kumimoji="0" lang="en-US" sz="2800" b="0" i="0" u="none" strike="noStrike" kern="1200" cap="none" spc="-5" normalizeH="0" baseline="0" noProof="0" dirty="0">
                <a:ln>
                  <a:noFill/>
                </a:ln>
                <a:solidFill>
                  <a:srgbClr val="000000"/>
                </a:solidFill>
                <a:effectLst/>
                <a:uLnTx/>
                <a:uFillTx/>
                <a:latin typeface="Constantia" panose="02030602050306030303"/>
                <a:ea typeface="+mn-ea"/>
                <a:cs typeface="Halant Medium Bold" panose="020B0604020202020204" charset="0"/>
              </a:rPr>
              <a:t>with </a:t>
            </a: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a broad range of </a:t>
            </a:r>
            <a:r>
              <a:rPr kumimoji="0" lang="en-US" sz="2800" b="0" i="0" u="none" strike="noStrike" kern="1200" cap="none" spc="-5" normalizeH="0" baseline="0" noProof="0" dirty="0">
                <a:ln>
                  <a:noFill/>
                </a:ln>
                <a:solidFill>
                  <a:srgbClr val="000000"/>
                </a:solidFill>
                <a:effectLst/>
                <a:uLnTx/>
                <a:uFillTx/>
                <a:latin typeface="Constantia" panose="02030602050306030303"/>
                <a:ea typeface="+mn-ea"/>
                <a:cs typeface="Halant Medium Bold" panose="020B0604020202020204" charset="0"/>
              </a:rPr>
              <a:t>expertise</a:t>
            </a:r>
          </a:p>
          <a:p>
            <a:pPr marL="457223" marR="0" lvl="0" indent="-45722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srgbClr val="000000"/>
                </a:solidFill>
                <a:effectLst/>
                <a:uLnTx/>
                <a:uFillTx/>
                <a:latin typeface="Constantia" panose="02030602050306030303"/>
                <a:ea typeface="+mn-ea"/>
                <a:cs typeface="Halant Medium Bold" panose="020B0604020202020204" charset="0"/>
              </a:rPr>
              <a:t>Panel chairs: Dr. Hilary Seligman and Dr. Marlene Schwartz</a:t>
            </a:r>
          </a:p>
        </p:txBody>
      </p:sp>
      <p:sp>
        <p:nvSpPr>
          <p:cNvPr id="13" name="Rectangle 12">
            <a:extLst>
              <a:ext uri="{FF2B5EF4-FFF2-40B4-BE49-F238E27FC236}">
                <a16:creationId xmlns:a16="http://schemas.microsoft.com/office/drawing/2014/main" id="{8779832B-1B38-4C3C-87B5-BC828F3F3908}"/>
              </a:ext>
            </a:extLst>
          </p:cNvPr>
          <p:cNvSpPr/>
          <p:nvPr/>
        </p:nvSpPr>
        <p:spPr>
          <a:xfrm>
            <a:off x="682792" y="4944397"/>
            <a:ext cx="10946010" cy="1378704"/>
          </a:xfrm>
          <a:prstGeom prst="rect">
            <a:avLst/>
          </a:prstGeom>
          <a:solidFill>
            <a:schemeClr val="accent6">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DF5327"/>
              </a:buClr>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mn-cs"/>
              </a:rPr>
              <a:t>Goal: to create a common set of evidence-based guidelines tailored to the unique needs and capacity of the charitable food system</a:t>
            </a:r>
          </a:p>
        </p:txBody>
      </p:sp>
      <p:pic>
        <p:nvPicPr>
          <p:cNvPr id="5" name="Picture 4">
            <a:extLst>
              <a:ext uri="{FF2B5EF4-FFF2-40B4-BE49-F238E27FC236}">
                <a16:creationId xmlns:a16="http://schemas.microsoft.com/office/drawing/2014/main" id="{0B174B7C-4E82-4320-8944-3697E60D48D9}"/>
              </a:ext>
            </a:extLst>
          </p:cNvPr>
          <p:cNvPicPr>
            <a:picLocks noChangeAspect="1"/>
          </p:cNvPicPr>
          <p:nvPr/>
        </p:nvPicPr>
        <p:blipFill>
          <a:blip r:embed="rId3"/>
          <a:stretch>
            <a:fillRect/>
          </a:stretch>
        </p:blipFill>
        <p:spPr>
          <a:xfrm>
            <a:off x="8490857" y="534899"/>
            <a:ext cx="3137946" cy="4080736"/>
          </a:xfrm>
          <a:prstGeom prst="rect">
            <a:avLst/>
          </a:prstGeom>
        </p:spPr>
      </p:pic>
    </p:spTree>
    <p:extLst>
      <p:ext uri="{BB962C8B-B14F-4D97-AF65-F5344CB8AC3E}">
        <p14:creationId xmlns:p14="http://schemas.microsoft.com/office/powerpoint/2010/main" val="3373623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083733" y="780807"/>
            <a:ext cx="9842500" cy="82073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The Challenge</a:t>
            </a:r>
          </a:p>
        </p:txBody>
      </p:sp>
      <p:sp>
        <p:nvSpPr>
          <p:cNvPr id="8" name="object 4"/>
          <p:cNvSpPr/>
          <p:nvPr/>
        </p:nvSpPr>
        <p:spPr>
          <a:xfrm>
            <a:off x="4071402" y="2238104"/>
            <a:ext cx="3638562" cy="3019697"/>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 name="TextBox 1"/>
          <p:cNvSpPr txBox="1"/>
          <p:nvPr/>
        </p:nvSpPr>
        <p:spPr>
          <a:xfrm>
            <a:off x="1448734" y="3328347"/>
            <a:ext cx="2273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Scientific Evidence</a:t>
            </a:r>
          </a:p>
        </p:txBody>
      </p:sp>
      <p:sp>
        <p:nvSpPr>
          <p:cNvPr id="10" name="TextBox 9"/>
          <p:cNvSpPr txBox="1"/>
          <p:nvPr/>
        </p:nvSpPr>
        <p:spPr>
          <a:xfrm>
            <a:off x="8260124" y="3051348"/>
            <a:ext cx="321087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Complexity of the Charitable Food System</a:t>
            </a:r>
          </a:p>
        </p:txBody>
      </p:sp>
    </p:spTree>
    <p:extLst>
      <p:ext uri="{BB962C8B-B14F-4D97-AF65-F5344CB8AC3E}">
        <p14:creationId xmlns:p14="http://schemas.microsoft.com/office/powerpoint/2010/main" val="5921481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832657" y="376403"/>
            <a:ext cx="7386181"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rPr>
              <a:t>Dimensions of Complexity</a:t>
            </a:r>
          </a:p>
        </p:txBody>
      </p:sp>
      <p:sp>
        <p:nvSpPr>
          <p:cNvPr id="12" name="TextBox 11">
            <a:extLst>
              <a:ext uri="{FF2B5EF4-FFF2-40B4-BE49-F238E27FC236}">
                <a16:creationId xmlns:a16="http://schemas.microsoft.com/office/drawing/2014/main" id="{0754416C-96EB-4361-A171-D192344397D5}"/>
              </a:ext>
            </a:extLst>
          </p:cNvPr>
          <p:cNvSpPr txBox="1"/>
          <p:nvPr/>
        </p:nvSpPr>
        <p:spPr>
          <a:xfrm>
            <a:off x="832657" y="1283180"/>
            <a:ext cx="10666236" cy="4955203"/>
          </a:xfrm>
          <a:prstGeom prst="rect">
            <a:avLst/>
          </a:prstGeom>
          <a:noFill/>
        </p:spPr>
        <p:txBody>
          <a:bodyPr wrap="square" rtlCol="0">
            <a:spAutoFit/>
          </a:bodyPr>
          <a:lstStyle/>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Respect and dignity</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Capacity and cost</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Reliance on volunteers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Use of weight as a metric</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Mixed pallets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Donor relationships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Consistent messaging</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000000"/>
                </a:solidFill>
                <a:effectLst/>
                <a:uLnTx/>
                <a:uFillTx/>
                <a:latin typeface="Constantia" panose="02030602050306030303"/>
                <a:ea typeface="+mn-ea"/>
                <a:cs typeface="Halant Medium Bold" panose="020B0604020202020204" charset="0"/>
              </a:rPr>
              <a:t>Wide range of stakeholders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Mission to “end hunger” not compatible with limiting access to certain  food items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Preference for slowly changing distribution mix, rather than implementing  rigid standards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5" normalizeH="0" baseline="0" noProof="0" dirty="0">
              <a:ln>
                <a:noFill/>
              </a:ln>
              <a:solidFill>
                <a:srgbClr val="000000"/>
              </a:solidFill>
              <a:effectLst/>
              <a:uLnTx/>
              <a:uFillTx/>
              <a:latin typeface="Halant Medium Bold" panose="020B0604020202020204" charset="0"/>
              <a:ea typeface="+mn-ea"/>
              <a:cs typeface="Halant Medium Bold" panose="020B0604020202020204" charset="0"/>
            </a:endParaRPr>
          </a:p>
        </p:txBody>
      </p:sp>
      <p:sp>
        <p:nvSpPr>
          <p:cNvPr id="14" name="Rectangle 13">
            <a:extLst>
              <a:ext uri="{FF2B5EF4-FFF2-40B4-BE49-F238E27FC236}">
                <a16:creationId xmlns:a16="http://schemas.microsoft.com/office/drawing/2014/main" id="{C2462346-17A7-420F-999F-CBEA273E4AA0}"/>
              </a:ext>
            </a:extLst>
          </p:cNvPr>
          <p:cNvSpPr/>
          <p:nvPr/>
        </p:nvSpPr>
        <p:spPr>
          <a:xfrm>
            <a:off x="5973444" y="2007159"/>
            <a:ext cx="5385899" cy="1569660"/>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6576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Calibri" panose="020F0502020204030204" pitchFamily="34" charset="0"/>
                <a:cs typeface="Halant Medium Bold" panose="020B0604020202020204" charset="0"/>
              </a:rPr>
              <a:t>Adequately flexible to allow for multiple on-ramps, adaptation, and phased implementation depending on local needs</a:t>
            </a:r>
          </a:p>
        </p:txBody>
      </p:sp>
    </p:spTree>
    <p:extLst>
      <p:ext uri="{BB962C8B-B14F-4D97-AF65-F5344CB8AC3E}">
        <p14:creationId xmlns:p14="http://schemas.microsoft.com/office/powerpoint/2010/main" val="2813980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2" name="Subtitle 2">
            <a:extLst>
              <a:ext uri="{FF2B5EF4-FFF2-40B4-BE49-F238E27FC236}">
                <a16:creationId xmlns:a16="http://schemas.microsoft.com/office/drawing/2014/main" id="{BF850578-C0AF-4231-A351-62E9CD69A881}"/>
              </a:ext>
            </a:extLst>
          </p:cNvPr>
          <p:cNvSpPr>
            <a:spLocks noGrp="1" noChangeArrowheads="1"/>
          </p:cNvSpPr>
          <p:nvPr>
            <p:ph type="subTitle" idx="1"/>
          </p:nvPr>
        </p:nvSpPr>
        <p:spPr>
          <a:xfrm>
            <a:off x="7041397" y="5218112"/>
            <a:ext cx="4996069" cy="1228727"/>
          </a:xfrm>
        </p:spPr>
        <p:txBody>
          <a:bodyPr>
            <a:normAutofit fontScale="92500" lnSpcReduction="10000"/>
          </a:bodyPr>
          <a:lstStyle/>
          <a:p>
            <a:pPr algn="l">
              <a:lnSpc>
                <a:spcPct val="100000"/>
              </a:lnSpc>
              <a:spcBef>
                <a:spcPts val="0"/>
              </a:spcBef>
            </a:pPr>
            <a:r>
              <a:rPr lang="en-US" altLang="en-US" sz="1400" b="1" dirty="0">
                <a:latin typeface="Arial" panose="020B0604020202020204" pitchFamily="34" charset="0"/>
                <a:cs typeface="Arial" panose="020B0604020202020204" pitchFamily="34" charset="0"/>
              </a:rPr>
              <a:t>Jessi Silverman, MSPH, RD</a:t>
            </a:r>
          </a:p>
          <a:p>
            <a:pPr algn="l">
              <a:lnSpc>
                <a:spcPct val="100000"/>
              </a:lnSpc>
              <a:spcBef>
                <a:spcPts val="0"/>
              </a:spcBef>
            </a:pPr>
            <a:r>
              <a:rPr lang="en-US" altLang="en-US" sz="1400" dirty="0">
                <a:solidFill>
                  <a:srgbClr val="7F7F7F"/>
                </a:solidFill>
                <a:latin typeface="Arial" panose="020B0604020202020204" pitchFamily="34" charset="0"/>
                <a:cs typeface="Arial" panose="020B0604020202020204" pitchFamily="34" charset="0"/>
              </a:rPr>
              <a:t>Policy Associate </a:t>
            </a:r>
          </a:p>
          <a:p>
            <a:pPr algn="l">
              <a:lnSpc>
                <a:spcPct val="100000"/>
              </a:lnSpc>
              <a:spcBef>
                <a:spcPts val="0"/>
              </a:spcBef>
            </a:pPr>
            <a:r>
              <a:rPr lang="en-US" altLang="en-US" sz="1400" dirty="0">
                <a:solidFill>
                  <a:srgbClr val="7F7F7F"/>
                </a:solidFill>
                <a:latin typeface="Arial" panose="020B0604020202020204" pitchFamily="34" charset="0"/>
                <a:cs typeface="Arial" panose="020B0604020202020204" pitchFamily="34" charset="0"/>
              </a:rPr>
              <a:t>Mark and Sushma Palmer Public Health Advocacy Fellow</a:t>
            </a:r>
          </a:p>
          <a:p>
            <a:pPr algn="l">
              <a:lnSpc>
                <a:spcPct val="100000"/>
              </a:lnSpc>
              <a:spcBef>
                <a:spcPts val="0"/>
              </a:spcBef>
            </a:pPr>
            <a:r>
              <a:rPr lang="en-US" altLang="en-US" sz="1400" dirty="0">
                <a:solidFill>
                  <a:srgbClr val="7F7F7F"/>
                </a:solidFill>
                <a:latin typeface="Arial" panose="020B0604020202020204" pitchFamily="34" charset="0"/>
                <a:cs typeface="Arial" panose="020B0604020202020204" pitchFamily="34" charset="0"/>
              </a:rPr>
              <a:t>Center for Science in the Public Interest</a:t>
            </a:r>
          </a:p>
          <a:p>
            <a:pPr algn="l">
              <a:lnSpc>
                <a:spcPct val="100000"/>
              </a:lnSpc>
              <a:spcBef>
                <a:spcPts val="0"/>
              </a:spcBef>
            </a:pPr>
            <a:r>
              <a:rPr lang="en-US" altLang="en-US" sz="1400" dirty="0">
                <a:solidFill>
                  <a:srgbClr val="7F7F7F"/>
                </a:solidFill>
                <a:latin typeface="Arial" panose="020B0604020202020204" pitchFamily="34" charset="0"/>
                <a:cs typeface="Arial" panose="020B0604020202020204" pitchFamily="34" charset="0"/>
              </a:rPr>
              <a:t>NOPREN Summer Speaker Series for Students</a:t>
            </a:r>
          </a:p>
          <a:p>
            <a:pPr algn="l">
              <a:lnSpc>
                <a:spcPct val="100000"/>
              </a:lnSpc>
              <a:spcBef>
                <a:spcPts val="0"/>
              </a:spcBef>
            </a:pPr>
            <a:r>
              <a:rPr lang="en-US" altLang="en-US" sz="1400" dirty="0">
                <a:solidFill>
                  <a:srgbClr val="7F7F7F"/>
                </a:solidFill>
                <a:latin typeface="Arial" panose="020B0604020202020204" pitchFamily="34" charset="0"/>
                <a:cs typeface="Arial" panose="020B0604020202020204" pitchFamily="34" charset="0"/>
              </a:rPr>
              <a:t>July 14, 2021</a:t>
            </a: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a:extLst>
              <a:ext uri="{FF2B5EF4-FFF2-40B4-BE49-F238E27FC236}">
                <a16:creationId xmlns:a16="http://schemas.microsoft.com/office/drawing/2014/main" id="{1E610659-972C-4533-9D4A-BDD6EEAF61BD}"/>
              </a:ext>
            </a:extLst>
          </p:cNvPr>
          <p:cNvSpPr txBox="1">
            <a:spLocks noChangeArrowheads="1"/>
          </p:cNvSpPr>
          <p:nvPr/>
        </p:nvSpPr>
        <p:spPr>
          <a:xfrm>
            <a:off x="482262" y="1181618"/>
            <a:ext cx="10947735" cy="16256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0A4A6A"/>
                </a:solidFill>
                <a:effectLst/>
                <a:uLnTx/>
                <a:uFillTx/>
                <a:latin typeface="Times New Roman" panose="02020603050405020304" pitchFamily="18" charset="0"/>
                <a:ea typeface="OFL Sorts Mill Goudy"/>
                <a:cs typeface="Times New Roman" panose="02020603050405020304" pitchFamily="18" charset="0"/>
              </a:rPr>
              <a:t>The </a:t>
            </a:r>
            <a:r>
              <a:rPr kumimoji="0" lang="en-US" altLang="en-US" sz="4000" b="0" i="1" u="none" strike="noStrike" kern="1200" cap="none" spc="0" normalizeH="0" baseline="0" noProof="0" dirty="0">
                <a:ln>
                  <a:noFill/>
                </a:ln>
                <a:solidFill>
                  <a:srgbClr val="0A4A6A"/>
                </a:solidFill>
                <a:effectLst/>
                <a:uLnTx/>
                <a:uFillTx/>
                <a:latin typeface="Times New Roman" panose="02020603050405020304" pitchFamily="18" charset="0"/>
                <a:ea typeface="OFL Sorts Mill Goudy"/>
                <a:cs typeface="Times New Roman" panose="02020603050405020304" pitchFamily="18" charset="0"/>
              </a:rPr>
              <a:t>Dietary Guidelines for Americans</a:t>
            </a:r>
            <a:endParaRPr kumimoji="0" lang="en-US" altLang="en-US" sz="4000" b="0" i="0" u="none" strike="noStrike" kern="1200" cap="none" spc="0" normalizeH="0" baseline="0" noProof="0" dirty="0">
              <a:ln>
                <a:noFill/>
              </a:ln>
              <a:solidFill>
                <a:srgbClr val="0A4A6A"/>
              </a:solidFill>
              <a:effectLst/>
              <a:uLnTx/>
              <a:uFillTx/>
              <a:latin typeface="Times New Roman" panose="02020603050405020304" pitchFamily="18" charset="0"/>
              <a:ea typeface="OFL Sorts Mill Goudy"/>
              <a:cs typeface="Times New Roman" panose="02020603050405020304" pitchFamily="18" charset="0"/>
            </a:endParaRPr>
          </a:p>
        </p:txBody>
      </p:sp>
      <p:sp>
        <p:nvSpPr>
          <p:cNvPr id="20" name="Title 1">
            <a:extLst>
              <a:ext uri="{FF2B5EF4-FFF2-40B4-BE49-F238E27FC236}">
                <a16:creationId xmlns:a16="http://schemas.microsoft.com/office/drawing/2014/main" id="{ED2FD6F2-0902-4937-B9C1-B24E2F4935AB}"/>
              </a:ext>
            </a:extLst>
          </p:cNvPr>
          <p:cNvSpPr txBox="1">
            <a:spLocks noChangeArrowheads="1"/>
          </p:cNvSpPr>
          <p:nvPr/>
        </p:nvSpPr>
        <p:spPr bwMode="auto">
          <a:xfrm>
            <a:off x="1466086" y="2876504"/>
            <a:ext cx="8797925" cy="55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A4A6A"/>
                </a:solidFill>
                <a:effectLst/>
                <a:uLnTx/>
                <a:uFillTx/>
                <a:latin typeface="Arial" panose="020B0604020202020204" pitchFamily="34" charset="0"/>
                <a:ea typeface="OFL Sorts Mill Goudy"/>
                <a:cs typeface="Arial" panose="020B0604020202020204" pitchFamily="34" charset="0"/>
              </a:rPr>
              <a:t>The Process and the Politics</a:t>
            </a:r>
          </a:p>
        </p:txBody>
      </p:sp>
    </p:spTree>
    <p:extLst>
      <p:ext uri="{BB962C8B-B14F-4D97-AF65-F5344CB8AC3E}">
        <p14:creationId xmlns:p14="http://schemas.microsoft.com/office/powerpoint/2010/main" val="3942075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433225" y="675227"/>
            <a:ext cx="8076059" cy="1122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40" normalizeH="0" baseline="0" noProof="0" dirty="0">
                <a:ln>
                  <a:noFill/>
                </a:ln>
                <a:solidFill>
                  <a:srgbClr val="000000"/>
                </a:solidFill>
                <a:effectLst/>
                <a:uLnTx/>
                <a:uFillTx/>
                <a:latin typeface="Constantia" panose="02030602050306030303"/>
                <a:ea typeface="+mj-ea"/>
                <a:cs typeface="Halant Medium Bold" panose="020B0604020202020204" charset="0"/>
              </a:rPr>
              <a:t>Nutrition Standards: Background</a:t>
            </a:r>
            <a:endParaRPr kumimoji="0" lang="en-US" sz="40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endParaRPr>
          </a:p>
        </p:txBody>
      </p:sp>
      <p:sp>
        <p:nvSpPr>
          <p:cNvPr id="12" name="TextBox 11">
            <a:extLst>
              <a:ext uri="{FF2B5EF4-FFF2-40B4-BE49-F238E27FC236}">
                <a16:creationId xmlns:a16="http://schemas.microsoft.com/office/drawing/2014/main" id="{0754416C-96EB-4361-A171-D192344397D5}"/>
              </a:ext>
            </a:extLst>
          </p:cNvPr>
          <p:cNvSpPr txBox="1"/>
          <p:nvPr/>
        </p:nvSpPr>
        <p:spPr>
          <a:xfrm>
            <a:off x="542408" y="1586425"/>
            <a:ext cx="6764740" cy="41955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Target audience</a:t>
            </a:r>
            <a:endParaRPr kumimoji="0" lang="en-US" sz="2133"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590580" marR="0" lvl="1"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Food banks, food pantries, and other charitable food system stakeholders</a:t>
            </a:r>
          </a:p>
          <a:p>
            <a:pPr marL="590580" marR="0" lvl="1"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May also guide food donors to supply healthier food choices</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Reviewed existing guidelines </a:t>
            </a:r>
          </a:p>
          <a:p>
            <a:pPr marL="590580" marR="0" lvl="1"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Charitable food system, government, and industry </a:t>
            </a:r>
          </a:p>
          <a:p>
            <a:pPr marL="285764" marR="0" lvl="0"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Anchored in the 2015-2020 Dietary Guidelines for Americans </a:t>
            </a:r>
          </a:p>
          <a:p>
            <a:pPr marL="590580" marR="0" lvl="1" indent="-28576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Consistency of </a:t>
            </a:r>
            <a:r>
              <a:rPr kumimoji="0" lang="en-US" sz="2133" b="0" i="0" u="none" strike="noStrike" kern="1200" cap="none" spc="0" normalizeH="0" baseline="0" noProof="0" dirty="0" smtClean="0">
                <a:ln>
                  <a:noFill/>
                </a:ln>
                <a:solidFill>
                  <a:srgbClr val="000000"/>
                </a:solidFill>
                <a:effectLst/>
                <a:uLnTx/>
                <a:uFillTx/>
                <a:latin typeface="Constantia" panose="02030602050306030303"/>
                <a:ea typeface="+mn-ea"/>
                <a:cs typeface="Halant Medium Bold" panose="020B0604020202020204" charset="0"/>
              </a:rPr>
              <a:t>messaging</a:t>
            </a:r>
          </a:p>
        </p:txBody>
      </p:sp>
      <p:pic>
        <p:nvPicPr>
          <p:cNvPr id="3074" name="Picture 2" descr="Choice — More Than Food">
            <a:extLst>
              <a:ext uri="{FF2B5EF4-FFF2-40B4-BE49-F238E27FC236}">
                <a16:creationId xmlns:a16="http://schemas.microsoft.com/office/drawing/2014/main" id="{3328C391-B624-4260-AC8B-3C4BABC0C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6" r="2949"/>
          <a:stretch/>
        </p:blipFill>
        <p:spPr bwMode="auto">
          <a:xfrm>
            <a:off x="8618466" y="3070116"/>
            <a:ext cx="3031126" cy="32859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om counseling to a food bank, Orange Coast College offers an array of  social services - Los Angeles Times">
            <a:extLst>
              <a:ext uri="{FF2B5EF4-FFF2-40B4-BE49-F238E27FC236}">
                <a16:creationId xmlns:a16="http://schemas.microsoft.com/office/drawing/2014/main" id="{0C51F351-5491-4B7F-ACBC-96D0318036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71"/>
          <a:stretch/>
        </p:blipFill>
        <p:spPr bwMode="auto">
          <a:xfrm>
            <a:off x="8618466" y="679733"/>
            <a:ext cx="3031126" cy="2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959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1066801" y="656201"/>
            <a:ext cx="8950656"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40" normalizeH="0" baseline="0" noProof="0" dirty="0">
                <a:ln>
                  <a:noFill/>
                </a:ln>
                <a:solidFill>
                  <a:srgbClr val="000000"/>
                </a:solidFill>
                <a:effectLst/>
                <a:uLnTx/>
                <a:uFillTx/>
                <a:latin typeface="Constantia" panose="02030602050306030303"/>
                <a:ea typeface="+mj-ea"/>
                <a:cs typeface="Halant Medium Bold" panose="020B0604020202020204" charset="0"/>
              </a:rPr>
              <a:t>Nutrition Standards: Process</a:t>
            </a:r>
            <a:endParaRPr kumimoji="0" lang="en-US" sz="48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endParaRPr>
          </a:p>
        </p:txBody>
      </p:sp>
      <p:sp>
        <p:nvSpPr>
          <p:cNvPr id="12" name="TextBox 11">
            <a:extLst>
              <a:ext uri="{FF2B5EF4-FFF2-40B4-BE49-F238E27FC236}">
                <a16:creationId xmlns:a16="http://schemas.microsoft.com/office/drawing/2014/main" id="{0754416C-96EB-4361-A171-D192344397D5}"/>
              </a:ext>
            </a:extLst>
          </p:cNvPr>
          <p:cNvSpPr txBox="1"/>
          <p:nvPr/>
        </p:nvSpPr>
        <p:spPr>
          <a:xfrm>
            <a:off x="1066801" y="1714325"/>
            <a:ext cx="9730635" cy="3539430"/>
          </a:xfrm>
          <a:prstGeom prst="rect">
            <a:avLst/>
          </a:prstGeom>
          <a:noFill/>
        </p:spPr>
        <p:txBody>
          <a:bodyPr wrap="square" rtlCol="0">
            <a:spAutoFit/>
          </a:bodyPr>
          <a:lstStyle/>
          <a:p>
            <a:pPr marL="381019" marR="0" lvl="0" indent="-38101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Panel met monthly for 60-90 minutes between February 2019-January 2020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381019" marR="0" lvl="0" indent="-38101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Additional ad hoc meetings held with smaller subcommittees</a:t>
            </a:r>
          </a:p>
          <a:p>
            <a:pPr marL="381019" marR="0" lvl="0" indent="-38101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381019" marR="0" lvl="0" indent="-38101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Qualtrics surveys completed between meetings to guide decisions and establish consensus</a:t>
            </a:r>
          </a:p>
        </p:txBody>
      </p:sp>
    </p:spTree>
    <p:extLst>
      <p:ext uri="{BB962C8B-B14F-4D97-AF65-F5344CB8AC3E}">
        <p14:creationId xmlns:p14="http://schemas.microsoft.com/office/powerpoint/2010/main" val="2064131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69295"/>
            <a:ext cx="10058400" cy="729654"/>
          </a:xfrm>
          <a:ln>
            <a:noFill/>
          </a:ln>
        </p:spPr>
        <p:txBody>
          <a:bodyPr>
            <a:normAutofit/>
          </a:bodyPr>
          <a:lstStyle/>
          <a:p>
            <a:r>
              <a:rPr lang="en-US" b="1" dirty="0">
                <a:solidFill>
                  <a:schemeClr val="tx1"/>
                </a:solidFill>
              </a:rPr>
              <a:t>Step 1: Divide food into 11 categories</a:t>
            </a:r>
          </a:p>
        </p:txBody>
      </p:sp>
      <p:sp>
        <p:nvSpPr>
          <p:cNvPr id="5" name="TextBox 4"/>
          <p:cNvSpPr txBox="1"/>
          <p:nvPr/>
        </p:nvSpPr>
        <p:spPr>
          <a:xfrm>
            <a:off x="1097280" y="2042527"/>
            <a:ext cx="10058400" cy="283154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8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aphicFrame>
        <p:nvGraphicFramePr>
          <p:cNvPr id="3" name="Table 2"/>
          <p:cNvGraphicFramePr>
            <a:graphicFrameLocks noGrp="1"/>
          </p:cNvGraphicFramePr>
          <p:nvPr>
            <p:extLst/>
          </p:nvPr>
        </p:nvGraphicFramePr>
        <p:xfrm>
          <a:off x="1036320" y="1765111"/>
          <a:ext cx="10602410" cy="3108960"/>
        </p:xfrm>
        <a:graphic>
          <a:graphicData uri="http://schemas.openxmlformats.org/drawingml/2006/table">
            <a:tbl>
              <a:tblPr firstRow="1" bandRow="1">
                <a:tableStyleId>{2D5ABB26-0587-4C30-8999-92F81FD0307C}</a:tableStyleId>
              </a:tblPr>
              <a:tblGrid>
                <a:gridCol w="4570469">
                  <a:extLst>
                    <a:ext uri="{9D8B030D-6E8A-4147-A177-3AD203B41FA5}">
                      <a16:colId xmlns:a16="http://schemas.microsoft.com/office/drawing/2014/main" val="2958733050"/>
                    </a:ext>
                  </a:extLst>
                </a:gridCol>
                <a:gridCol w="6031941">
                  <a:extLst>
                    <a:ext uri="{9D8B030D-6E8A-4147-A177-3AD203B41FA5}">
                      <a16:colId xmlns:a16="http://schemas.microsoft.com/office/drawing/2014/main" val="1623814651"/>
                    </a:ext>
                  </a:extLst>
                </a:gridCol>
              </a:tblGrid>
              <a:tr h="224104">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Fruits and vegetables </a:t>
                      </a:r>
                      <a:endParaRPr kumimoji="0" lang="en-US" sz="2800" b="0" i="0" u="none" strike="noStrike" kern="1200" cap="none" spc="0" normalizeH="0" baseline="0" noProof="0" dirty="0">
                        <a:ln>
                          <a:noFill/>
                        </a:ln>
                        <a:solidFill>
                          <a:prstClr val="black"/>
                        </a:solidFill>
                        <a:effectLst/>
                        <a:uLnTx/>
                        <a:uFillTx/>
                        <a:latin typeface="+mj-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Mixed dishes</a:t>
                      </a:r>
                    </a:p>
                  </a:txBody>
                  <a:tcPr/>
                </a:tc>
                <a:extLst>
                  <a:ext uri="{0D108BD9-81ED-4DB2-BD59-A6C34878D82A}">
                    <a16:rowId xmlns:a16="http://schemas.microsoft.com/office/drawing/2014/main" val="3801709806"/>
                  </a:ext>
                </a:extLst>
              </a:tr>
              <a:tr h="2241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Grains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Processed and packaged snacks</a:t>
                      </a:r>
                    </a:p>
                  </a:txBody>
                  <a:tcPr/>
                </a:tc>
                <a:extLst>
                  <a:ext uri="{0D108BD9-81ED-4DB2-BD59-A6C34878D82A}">
                    <a16:rowId xmlns:a16="http://schemas.microsoft.com/office/drawing/2014/main" val="300984364"/>
                  </a:ext>
                </a:extLst>
              </a:tr>
              <a:tr h="2241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Protein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Desserts </a:t>
                      </a:r>
                    </a:p>
                  </a:txBody>
                  <a:tcPr/>
                </a:tc>
                <a:extLst>
                  <a:ext uri="{0D108BD9-81ED-4DB2-BD59-A6C34878D82A}">
                    <a16:rowId xmlns:a16="http://schemas.microsoft.com/office/drawing/2014/main" val="1311295273"/>
                  </a:ext>
                </a:extLst>
              </a:tr>
              <a:tr h="2241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Dairy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Condiments and cooking staples</a:t>
                      </a:r>
                    </a:p>
                  </a:txBody>
                  <a:tcPr/>
                </a:tc>
                <a:extLst>
                  <a:ext uri="{0D108BD9-81ED-4DB2-BD59-A6C34878D82A}">
                    <a16:rowId xmlns:a16="http://schemas.microsoft.com/office/drawing/2014/main" val="2640555697"/>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Non-Dairy Alternatives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Miscellaneous </a:t>
                      </a:r>
                    </a:p>
                  </a:txBody>
                  <a:tcPr/>
                </a:tc>
                <a:extLst>
                  <a:ext uri="{0D108BD9-81ED-4DB2-BD59-A6C34878D82A}">
                    <a16:rowId xmlns:a16="http://schemas.microsoft.com/office/drawing/2014/main" val="3181211715"/>
                  </a:ext>
                </a:extLst>
              </a:tr>
              <a:tr h="2241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u="none" strike="noStrike" kern="1200" cap="none" spc="0" normalizeH="0" baseline="0" noProof="0" dirty="0">
                          <a:ln>
                            <a:noFill/>
                          </a:ln>
                          <a:effectLst/>
                          <a:uLnTx/>
                          <a:uFillTx/>
                          <a:latin typeface="+mj-lt"/>
                        </a:rPr>
                        <a:t>Beverages</a:t>
                      </a:r>
                    </a:p>
                  </a:txBody>
                  <a:tcPr/>
                </a:tc>
                <a:tc>
                  <a:txBody>
                    <a:bodyPr/>
                    <a:lstStyle/>
                    <a:p>
                      <a:pPr marL="285750" indent="-285750" algn="l">
                        <a:buFont typeface="Arial" panose="020B0604020202020204" pitchFamily="34" charset="0"/>
                        <a:buChar char="•"/>
                      </a:pPr>
                      <a:endParaRPr lang="en-US" sz="2800" dirty="0">
                        <a:latin typeface="+mj-lt"/>
                      </a:endParaRPr>
                    </a:p>
                  </a:txBody>
                  <a:tcPr/>
                </a:tc>
                <a:extLst>
                  <a:ext uri="{0D108BD9-81ED-4DB2-BD59-A6C34878D82A}">
                    <a16:rowId xmlns:a16="http://schemas.microsoft.com/office/drawing/2014/main" val="3659590107"/>
                  </a:ext>
                </a:extLst>
              </a:tr>
            </a:tbl>
          </a:graphicData>
        </a:graphic>
      </p:graphicFrame>
    </p:spTree>
    <p:extLst>
      <p:ext uri="{BB962C8B-B14F-4D97-AF65-F5344CB8AC3E}">
        <p14:creationId xmlns:p14="http://schemas.microsoft.com/office/powerpoint/2010/main" val="2929192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08" y="606465"/>
            <a:ext cx="10058400" cy="729654"/>
          </a:xfrm>
        </p:spPr>
        <p:txBody>
          <a:bodyPr>
            <a:normAutofit fontScale="90000"/>
          </a:bodyPr>
          <a:lstStyle/>
          <a:p>
            <a:r>
              <a:rPr lang="en-US" b="1" dirty="0">
                <a:solidFill>
                  <a:schemeClr val="tx1"/>
                </a:solidFill>
              </a:rPr>
              <a:t>Step 2: Identify key nutrients in 1 serving using Nutrition Facts Label </a:t>
            </a:r>
          </a:p>
        </p:txBody>
      </p:sp>
      <p:sp>
        <p:nvSpPr>
          <p:cNvPr id="5" name="TextBox 4"/>
          <p:cNvSpPr txBox="1"/>
          <p:nvPr/>
        </p:nvSpPr>
        <p:spPr>
          <a:xfrm>
            <a:off x="347712" y="1502347"/>
            <a:ext cx="10817192"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DF5327"/>
              </a:solidFill>
              <a:effectLst/>
              <a:uLnTx/>
              <a:uFillTx/>
              <a:latin typeface="Franklin Gothic Book" panose="020B0503020102020204"/>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mn-cs"/>
              </a:rPr>
              <a:t>Saturated fat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mn-cs"/>
              </a:rPr>
              <a:t>Sodium (salt)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mn-cs"/>
              </a:rPr>
              <a:t>Added sugars</a:t>
            </a:r>
          </a:p>
        </p:txBody>
      </p:sp>
      <p:sp>
        <p:nvSpPr>
          <p:cNvPr id="8" name="Rectangle 7"/>
          <p:cNvSpPr/>
          <p:nvPr/>
        </p:nvSpPr>
        <p:spPr>
          <a:xfrm>
            <a:off x="826168" y="3429000"/>
            <a:ext cx="10539664" cy="2616101"/>
          </a:xfrm>
          <a:prstGeom prst="rect">
            <a:avLst/>
          </a:prstGeom>
          <a:solidFill>
            <a:schemeClr val="accent6">
              <a:lumMod val="20000"/>
              <a:lumOff val="80000"/>
            </a:schemeClr>
          </a:solidFill>
          <a:ln w="57150">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nstantia" panose="02030602050306030303"/>
                <a:ea typeface="Calibri" panose="020F0502020204030204" pitchFamily="34" charset="0"/>
                <a:cs typeface="Calibri" panose="020F0502020204030204" pitchFamily="34" charset="0"/>
              </a:rPr>
              <a:t>Rationale: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Research consistently links excess consumption with diet-related chronic diseases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Simplifies implementation</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Nutrition Facts Label easy to find</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1 serving can be read directly off the Label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Implication: no credit for fortification or “positive nutrients”</a:t>
            </a:r>
          </a:p>
        </p:txBody>
      </p:sp>
    </p:spTree>
    <p:extLst>
      <p:ext uri="{BB962C8B-B14F-4D97-AF65-F5344CB8AC3E}">
        <p14:creationId xmlns:p14="http://schemas.microsoft.com/office/powerpoint/2010/main" val="29702311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48" y="705431"/>
            <a:ext cx="10058400" cy="729654"/>
          </a:xfrm>
        </p:spPr>
        <p:txBody>
          <a:bodyPr/>
          <a:lstStyle/>
          <a:p>
            <a:r>
              <a:rPr lang="en-US" b="1" dirty="0">
                <a:solidFill>
                  <a:schemeClr val="tx1"/>
                </a:solidFill>
              </a:rPr>
              <a:t>Step 3: Rank foods into 3 tiers</a:t>
            </a:r>
          </a:p>
        </p:txBody>
      </p:sp>
      <p:sp>
        <p:nvSpPr>
          <p:cNvPr id="5" name="TextBox 4"/>
          <p:cNvSpPr txBox="1"/>
          <p:nvPr/>
        </p:nvSpPr>
        <p:spPr>
          <a:xfrm>
            <a:off x="1097280" y="1927390"/>
            <a:ext cx="10058400" cy="1569660"/>
          </a:xfrm>
          <a:prstGeom prst="rect">
            <a:avLst/>
          </a:prstGeom>
          <a:noFill/>
        </p:spPr>
        <p:txBody>
          <a:bodyPr wrap="square" rtlCol="0">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Rank each key nutrient as </a:t>
            </a:r>
            <a:r>
              <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rPr>
              <a:t>Choose Often, Choose Sometimes</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 or </a:t>
            </a:r>
            <a:r>
              <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rPr>
              <a:t>Choose Rarely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Alternative:             , based on local preference</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onstantia" panose="02030602050306030303"/>
                <a:ea typeface="+mn-ea"/>
                <a:cs typeface="+mn-cs"/>
              </a:rPr>
              <a:t>Overall product ranking </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is lowest tier of any key nutrient</a:t>
            </a: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Rectangle 7"/>
          <p:cNvSpPr/>
          <p:nvPr/>
        </p:nvSpPr>
        <p:spPr>
          <a:xfrm>
            <a:off x="856648" y="4354182"/>
            <a:ext cx="10539664" cy="1631216"/>
          </a:xfrm>
          <a:prstGeom prst="rect">
            <a:avLst/>
          </a:prstGeom>
          <a:solidFill>
            <a:schemeClr val="accent6">
              <a:lumMod val="20000"/>
              <a:lumOff val="80000"/>
            </a:schemeClr>
          </a:solidFill>
          <a:ln w="57150">
            <a:solidFill>
              <a:schemeClr val="accent1"/>
            </a:solidFill>
          </a:ln>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nstantia" panose="02030602050306030303"/>
                <a:ea typeface="Calibri" panose="020F0502020204030204" pitchFamily="34" charset="0"/>
                <a:cs typeface="Calibri" panose="020F0502020204030204" pitchFamily="34" charset="0"/>
              </a:rPr>
              <a:t>Rationale for three tiers: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Acknowledges that many foods do not clearly fall into a “healthy” or “unhealthy” category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Provides food banks with more flexibility</a:t>
            </a:r>
          </a:p>
        </p:txBody>
      </p:sp>
      <p:grpSp>
        <p:nvGrpSpPr>
          <p:cNvPr id="12" name="Group 11">
            <a:extLst>
              <a:ext uri="{FF2B5EF4-FFF2-40B4-BE49-F238E27FC236}">
                <a16:creationId xmlns:a16="http://schemas.microsoft.com/office/drawing/2014/main" id="{E2118BCF-1610-42FA-AEE5-574B9DAD8A54}"/>
              </a:ext>
            </a:extLst>
          </p:cNvPr>
          <p:cNvGrpSpPr/>
          <p:nvPr/>
        </p:nvGrpSpPr>
        <p:grpSpPr>
          <a:xfrm>
            <a:off x="3700321" y="2768864"/>
            <a:ext cx="910244" cy="267513"/>
            <a:chOff x="556288" y="3260493"/>
            <a:chExt cx="910244" cy="267513"/>
          </a:xfrm>
        </p:grpSpPr>
        <p:sp>
          <p:nvSpPr>
            <p:cNvPr id="9" name="Oval 8">
              <a:extLst>
                <a:ext uri="{FF2B5EF4-FFF2-40B4-BE49-F238E27FC236}">
                  <a16:creationId xmlns:a16="http://schemas.microsoft.com/office/drawing/2014/main" id="{4E68D2BB-0DB0-4E26-A1AD-B414B119D29F}"/>
                </a:ext>
              </a:extLst>
            </p:cNvPr>
            <p:cNvSpPr/>
            <p:nvPr/>
          </p:nvSpPr>
          <p:spPr>
            <a:xfrm>
              <a:off x="556288" y="3264747"/>
              <a:ext cx="280451" cy="263259"/>
            </a:xfrm>
            <a:prstGeom prst="ellipse">
              <a:avLst/>
            </a:prstGeom>
            <a:solidFill>
              <a:srgbClr val="92D050"/>
            </a:solidFill>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 name="Oval 9">
              <a:extLst>
                <a:ext uri="{FF2B5EF4-FFF2-40B4-BE49-F238E27FC236}">
                  <a16:creationId xmlns:a16="http://schemas.microsoft.com/office/drawing/2014/main" id="{45B330D5-58FB-496D-97C1-77CB6285A1AF}"/>
                </a:ext>
              </a:extLst>
            </p:cNvPr>
            <p:cNvSpPr/>
            <p:nvPr/>
          </p:nvSpPr>
          <p:spPr>
            <a:xfrm>
              <a:off x="861812" y="3264747"/>
              <a:ext cx="280451" cy="263259"/>
            </a:xfrm>
            <a:prstGeom prst="ellipse">
              <a:avLst/>
            </a:prstGeom>
            <a:solidFill>
              <a:srgbClr val="F4DD6A"/>
            </a:solidFill>
            <a:ln>
              <a:solidFill>
                <a:srgbClr val="F4DD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Oval 10">
              <a:extLst>
                <a:ext uri="{FF2B5EF4-FFF2-40B4-BE49-F238E27FC236}">
                  <a16:creationId xmlns:a16="http://schemas.microsoft.com/office/drawing/2014/main" id="{D083E752-90BC-47A5-AA99-8248D4055062}"/>
                </a:ext>
              </a:extLst>
            </p:cNvPr>
            <p:cNvSpPr/>
            <p:nvPr/>
          </p:nvSpPr>
          <p:spPr>
            <a:xfrm>
              <a:off x="1186081" y="3260493"/>
              <a:ext cx="280451" cy="263259"/>
            </a:xfrm>
            <a:prstGeom prst="ellipse">
              <a:avLst/>
            </a:prstGeom>
            <a:solidFill>
              <a:srgbClr val="FCA08E"/>
            </a:solidFill>
            <a:ln>
              <a:solidFill>
                <a:srgbClr val="FCA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18317435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987" y="842438"/>
            <a:ext cx="10276353" cy="729654"/>
          </a:xfrm>
        </p:spPr>
        <p:txBody>
          <a:bodyPr>
            <a:normAutofit/>
          </a:bodyPr>
          <a:lstStyle/>
          <a:p>
            <a:r>
              <a:rPr lang="en-US" b="1" dirty="0">
                <a:solidFill>
                  <a:schemeClr val="tx1"/>
                </a:solidFill>
              </a:rPr>
              <a:t>Exceptions</a:t>
            </a:r>
          </a:p>
        </p:txBody>
      </p:sp>
      <p:sp>
        <p:nvSpPr>
          <p:cNvPr id="6" name="TextBox 5"/>
          <p:cNvSpPr txBox="1"/>
          <p:nvPr/>
        </p:nvSpPr>
        <p:spPr>
          <a:xfrm>
            <a:off x="944987" y="1733456"/>
            <a:ext cx="10493978" cy="378565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rPr>
              <a:t>Whole Grains</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 identify from ingredient list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rPr>
              <a:t>Processed and packaged snacks: </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no snacks can be ranked as green or </a:t>
            </a:r>
            <a:r>
              <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rPr>
              <a:t>choose often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rPr>
              <a:t>Desserts: </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all desserts are automatically ranked in the red or </a:t>
            </a:r>
            <a:r>
              <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rPr>
              <a:t>choose rarely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rPr>
              <a:t>Condiments and cooking staples: </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not ranked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6A12E"/>
                </a:solidFill>
                <a:effectLst/>
                <a:uLnTx/>
                <a:uFillTx/>
                <a:latin typeface="Constantia" panose="02030602050306030303"/>
                <a:ea typeface="+mn-ea"/>
                <a:cs typeface="+mn-cs"/>
              </a:rPr>
              <a:t>Miscellaneous foods: </a:t>
            </a:r>
            <a:r>
              <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rPr>
              <a:t>not ranked</a:t>
            </a:r>
            <a:r>
              <a:rPr kumimoji="0" lang="en-US" sz="2400" b="0" i="1" u="none" strike="noStrike" kern="1200" cap="none" spc="0" normalizeH="0" baseline="0" noProof="0" dirty="0">
                <a:ln>
                  <a:noFill/>
                </a:ln>
                <a:solidFill>
                  <a:srgbClr val="000000"/>
                </a:solidFill>
                <a:effectLst/>
                <a:uLnTx/>
                <a:uFillTx/>
                <a:latin typeface="Constantia" panose="02030602050306030303"/>
                <a:ea typeface="+mn-ea"/>
                <a:cs typeface="+mn-cs"/>
              </a:rPr>
              <a:t> </a:t>
            </a: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mn-cs"/>
            </a:endParaRPr>
          </a:p>
        </p:txBody>
      </p:sp>
    </p:spTree>
    <p:extLst>
      <p:ext uri="{BB962C8B-B14F-4D97-AF65-F5344CB8AC3E}">
        <p14:creationId xmlns:p14="http://schemas.microsoft.com/office/powerpoint/2010/main" val="19296200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614" b="48693"/>
          <a:stretch/>
        </p:blipFill>
        <p:spPr>
          <a:xfrm>
            <a:off x="640637" y="956840"/>
            <a:ext cx="10910726" cy="5653201"/>
          </a:xfrm>
          <a:prstGeom prst="rect">
            <a:avLst/>
          </a:prstGeom>
        </p:spPr>
      </p:pic>
      <p:sp>
        <p:nvSpPr>
          <p:cNvPr id="2" name="Title 1"/>
          <p:cNvSpPr>
            <a:spLocks noGrp="1"/>
          </p:cNvSpPr>
          <p:nvPr>
            <p:ph type="title"/>
          </p:nvPr>
        </p:nvSpPr>
        <p:spPr>
          <a:xfrm>
            <a:off x="794755" y="247959"/>
            <a:ext cx="10058400" cy="801417"/>
          </a:xfrm>
        </p:spPr>
        <p:txBody>
          <a:bodyPr/>
          <a:lstStyle/>
          <a:p>
            <a:r>
              <a:rPr lang="en-US" b="1" dirty="0">
                <a:solidFill>
                  <a:schemeClr val="tx1"/>
                </a:solidFill>
              </a:rPr>
              <a:t>Final Recommendations</a:t>
            </a:r>
          </a:p>
        </p:txBody>
      </p:sp>
      <p:sp>
        <p:nvSpPr>
          <p:cNvPr id="10" name="Rectangle 9"/>
          <p:cNvSpPr/>
          <p:nvPr/>
        </p:nvSpPr>
        <p:spPr>
          <a:xfrm>
            <a:off x="7435116" y="4612266"/>
            <a:ext cx="4317186" cy="1477328"/>
          </a:xfrm>
          <a:prstGeom prst="rect">
            <a:avLst/>
          </a:prstGeom>
          <a:solidFill>
            <a:schemeClr val="accent6">
              <a:lumMod val="20000"/>
              <a:lumOff val="80000"/>
            </a:schemeClr>
          </a:solidFill>
          <a:ln w="57150">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tantia" panose="02030602050306030303"/>
                <a:ea typeface="Calibri" panose="020F0502020204030204" pitchFamily="34" charset="0"/>
                <a:cs typeface="Calibri" panose="020F0502020204030204" pitchFamily="34" charset="0"/>
              </a:rPr>
              <a:t>Implementation Points: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rPr>
              <a:t>Significant alignment with other standards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rPr>
              <a:t>Alignment of thresholds across categories simplifies implementation</a:t>
            </a:r>
          </a:p>
        </p:txBody>
      </p:sp>
    </p:spTree>
    <p:extLst>
      <p:ext uri="{BB962C8B-B14F-4D97-AF65-F5344CB8AC3E}">
        <p14:creationId xmlns:p14="http://schemas.microsoft.com/office/powerpoint/2010/main" val="20186702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395249" y="390912"/>
            <a:ext cx="98044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40" normalizeH="0" baseline="0" noProof="0" dirty="0">
                <a:ln>
                  <a:noFill/>
                </a:ln>
                <a:solidFill>
                  <a:srgbClr val="000000"/>
                </a:solidFill>
                <a:effectLst/>
                <a:uLnTx/>
                <a:uFillTx/>
                <a:latin typeface="Constantia" panose="02030602050306030303"/>
                <a:ea typeface="+mj-ea"/>
                <a:cs typeface="Halant Medium Bold" panose="020B0604020202020204" charset="0"/>
              </a:rPr>
              <a:t>Implementation</a:t>
            </a:r>
            <a:endParaRPr kumimoji="0" lang="en-US" sz="40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endParaRPr>
          </a:p>
        </p:txBody>
      </p:sp>
      <p:sp>
        <p:nvSpPr>
          <p:cNvPr id="2" name="Rectangle 1">
            <a:extLst>
              <a:ext uri="{FF2B5EF4-FFF2-40B4-BE49-F238E27FC236}">
                <a16:creationId xmlns:a16="http://schemas.microsoft.com/office/drawing/2014/main" id="{7350F1DF-5250-47C2-8E10-F7D8C600725A}"/>
              </a:ext>
            </a:extLst>
          </p:cNvPr>
          <p:cNvSpPr/>
          <p:nvPr/>
        </p:nvSpPr>
        <p:spPr>
          <a:xfrm>
            <a:off x="609105" y="1253273"/>
            <a:ext cx="7776612" cy="5170646"/>
          </a:xfrm>
          <a:prstGeom prst="rect">
            <a:avLst/>
          </a:prstGeom>
        </p:spPr>
        <p:txBody>
          <a:bodyPr wrap="square">
            <a:spAutoFit/>
          </a:bodyPr>
          <a:lstStyle/>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Feeding America voted in March 2020 to update its nutritious food framework (Foods 2 Encourage) to align with these recommendations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SWAP updated to SWAP 2.0 to align with guidelines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Constantia" panose="02030602050306030303"/>
                <a:ea typeface="+mn-ea"/>
                <a:cs typeface="Halant Medium Bold" panose="020B0604020202020204" charset="0"/>
              </a:rPr>
              <a:t>Nutrition in </a:t>
            </a:r>
            <a:r>
              <a:rPr lang="en-US" sz="2000" dirty="0" smtClean="0">
                <a:solidFill>
                  <a:srgbClr val="000000"/>
                </a:solidFill>
                <a:latin typeface="Constantia" panose="02030602050306030303"/>
                <a:cs typeface="Halant Medium Bold" panose="020B0604020202020204" charset="0"/>
              </a:rPr>
              <a:t>Food Banking Toolkit </a:t>
            </a:r>
            <a:r>
              <a:rPr kumimoji="0" lang="en-US" sz="2000" b="0" i="0" u="none" strike="noStrike" kern="1200" cap="none" spc="0" normalizeH="0" baseline="0" noProof="0" dirty="0" smtClean="0">
                <a:ln>
                  <a:noFill/>
                </a:ln>
                <a:solidFill>
                  <a:srgbClr val="000000"/>
                </a:solidFill>
                <a:effectLst/>
                <a:uLnTx/>
                <a:uFillTx/>
                <a:latin typeface="Constantia" panose="02030602050306030303"/>
                <a:ea typeface="+mn-ea"/>
                <a:cs typeface="Halant Medium Bold" panose="020B0604020202020204" charset="0"/>
              </a:rPr>
              <a:t>developed </a:t>
            </a: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by Feeding America’s Nutritious Food Revisioning Task Force in conjunction with multiple national partners</a:t>
            </a:r>
          </a:p>
          <a:p>
            <a:pPr marL="685811" marR="0" lvl="1"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onstantia" panose="02030602050306030303"/>
                <a:ea typeface="+mn-ea"/>
                <a:cs typeface="+mn-cs"/>
              </a:rPr>
              <a:t>Key Sections</a:t>
            </a: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rPr>
              <a:t>: </a:t>
            </a: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hlinkClick r:id="rId3"/>
              </a:rPr>
              <a:t>Applying an Intercultural Competence Lens</a:t>
            </a: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rPr>
              <a:t> and </a:t>
            </a: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hlinkClick r:id="rId4"/>
              </a:rPr>
              <a:t>Role of Food Bank Nutrition Policies: A Guide to Action</a:t>
            </a:r>
            <a:endPar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685811" marR="0" lvl="1"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onstantia" panose="02030602050306030303"/>
                <a:ea typeface="+mn-ea"/>
                <a:cs typeface="+mn-cs"/>
              </a:rPr>
              <a:t>Coming Summer 2021: </a:t>
            </a:r>
            <a:r>
              <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rPr>
              <a:t>guidance for integrating guidelines into inventory systems and agency ordering platforms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nstantia" panose="02030602050306030303"/>
              <a:ea typeface="+mn-ea"/>
              <a:cs typeface="+mn-cs"/>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onstantia" panose="02030602050306030303"/>
                <a:ea typeface="+mn-ea"/>
                <a:cs typeface="+mn-cs"/>
              </a:rPr>
              <a:t>Feeding America is awarding $1.2 million in grants to three dozen network member food banks to support the implementation of the Toolkit at the local level</a:t>
            </a:r>
          </a:p>
        </p:txBody>
      </p:sp>
      <p:pic>
        <p:nvPicPr>
          <p:cNvPr id="8" name="Picture 7">
            <a:extLst>
              <a:ext uri="{FF2B5EF4-FFF2-40B4-BE49-F238E27FC236}">
                <a16:creationId xmlns:a16="http://schemas.microsoft.com/office/drawing/2014/main" id="{C92B7A93-5729-4A09-B83B-E87C92BA51F5}"/>
              </a:ext>
            </a:extLst>
          </p:cNvPr>
          <p:cNvPicPr>
            <a:picLocks noChangeAspect="1"/>
          </p:cNvPicPr>
          <p:nvPr/>
        </p:nvPicPr>
        <p:blipFill>
          <a:blip r:embed="rId5"/>
          <a:stretch>
            <a:fillRect/>
          </a:stretch>
        </p:blipFill>
        <p:spPr>
          <a:xfrm>
            <a:off x="8657206" y="1442921"/>
            <a:ext cx="3084885" cy="3972157"/>
          </a:xfrm>
          <a:prstGeom prst="rect">
            <a:avLst/>
          </a:prstGeom>
        </p:spPr>
      </p:pic>
    </p:spTree>
    <p:extLst>
      <p:ext uri="{BB962C8B-B14F-4D97-AF65-F5344CB8AC3E}">
        <p14:creationId xmlns:p14="http://schemas.microsoft.com/office/powerpoint/2010/main" val="10315051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E5A6E9-D59E-4713-991A-6FBE60715C4A}"/>
              </a:ext>
            </a:extLst>
          </p:cNvPr>
          <p:cNvSpPr txBox="1">
            <a:spLocks/>
          </p:cNvSpPr>
          <p:nvPr/>
        </p:nvSpPr>
        <p:spPr>
          <a:xfrm>
            <a:off x="618532" y="578685"/>
            <a:ext cx="9879391"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40" normalizeH="0" baseline="0" noProof="0" dirty="0">
                <a:ln>
                  <a:noFill/>
                </a:ln>
                <a:solidFill>
                  <a:srgbClr val="000000"/>
                </a:solidFill>
                <a:effectLst/>
                <a:uLnTx/>
                <a:uFillTx/>
                <a:latin typeface="Constantia" panose="02030602050306030303"/>
                <a:ea typeface="+mj-ea"/>
                <a:cs typeface="Halant Medium Bold" panose="020B0604020202020204" charset="0"/>
              </a:rPr>
              <a:t>Acknowledgements</a:t>
            </a:r>
            <a:endParaRPr kumimoji="0" lang="en-US" sz="4000" b="1" i="0" u="none" strike="noStrike" kern="1200" cap="none" spc="0" normalizeH="0" baseline="0" noProof="0" dirty="0">
              <a:ln>
                <a:noFill/>
              </a:ln>
              <a:solidFill>
                <a:srgbClr val="000000"/>
              </a:solidFill>
              <a:effectLst/>
              <a:uLnTx/>
              <a:uFillTx/>
              <a:latin typeface="Constantia" panose="02030602050306030303"/>
              <a:ea typeface="+mj-ea"/>
              <a:cs typeface="Halant Medium Bold" panose="020B0604020202020204" charset="0"/>
            </a:endParaRPr>
          </a:p>
        </p:txBody>
      </p:sp>
      <p:grpSp>
        <p:nvGrpSpPr>
          <p:cNvPr id="6" name="Group 5">
            <a:extLst>
              <a:ext uri="{FF2B5EF4-FFF2-40B4-BE49-F238E27FC236}">
                <a16:creationId xmlns:a16="http://schemas.microsoft.com/office/drawing/2014/main" id="{9BE09357-4F7F-4B1F-B468-197123680E1A}"/>
              </a:ext>
            </a:extLst>
          </p:cNvPr>
          <p:cNvGrpSpPr/>
          <p:nvPr/>
        </p:nvGrpSpPr>
        <p:grpSpPr>
          <a:xfrm>
            <a:off x="482005" y="1546997"/>
            <a:ext cx="11491692" cy="3970318"/>
            <a:chOff x="420221" y="1089797"/>
            <a:chExt cx="11491692" cy="3970318"/>
          </a:xfrm>
        </p:grpSpPr>
        <p:sp>
          <p:nvSpPr>
            <p:cNvPr id="2" name="Rectangle 1">
              <a:extLst>
                <a:ext uri="{FF2B5EF4-FFF2-40B4-BE49-F238E27FC236}">
                  <a16:creationId xmlns:a16="http://schemas.microsoft.com/office/drawing/2014/main" id="{7350F1DF-5250-47C2-8E10-F7D8C600725A}"/>
                </a:ext>
              </a:extLst>
            </p:cNvPr>
            <p:cNvSpPr/>
            <p:nvPr/>
          </p:nvSpPr>
          <p:spPr>
            <a:xfrm>
              <a:off x="556748" y="1089797"/>
              <a:ext cx="11078504" cy="3970318"/>
            </a:xfrm>
            <a:prstGeom prst="rect">
              <a:avLst/>
            </a:prstGeom>
          </p:spPr>
          <p:txBody>
            <a:bodyPr wrap="square">
              <a:spAutoFit/>
            </a:bodyPr>
            <a:lstStyle/>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Expert Panel &amp; Chairs:</a:t>
              </a: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endParaRP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HER: Mary Story, Megan Lott, Kirsten Arm</a:t>
              </a:r>
            </a:p>
            <a:p>
              <a:pPr marL="228611"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onstantia" panose="02030602050306030303"/>
                  <a:ea typeface="+mn-ea"/>
                  <a:cs typeface="Halant Medium Bold" panose="020B0604020202020204" charset="0"/>
                </a:rPr>
                <a:t>Feeding America Nutritious Food Revisioning Task Force</a:t>
              </a:r>
            </a:p>
          </p:txBody>
        </p:sp>
        <p:sp>
          <p:nvSpPr>
            <p:cNvPr id="3" name="TextBox 2">
              <a:extLst>
                <a:ext uri="{FF2B5EF4-FFF2-40B4-BE49-F238E27FC236}">
                  <a16:creationId xmlns:a16="http://schemas.microsoft.com/office/drawing/2014/main" id="{28E79F5D-730E-4DC1-8D3E-67BF3635283E}"/>
                </a:ext>
              </a:extLst>
            </p:cNvPr>
            <p:cNvSpPr txBox="1"/>
            <p:nvPr/>
          </p:nvSpPr>
          <p:spPr>
            <a:xfrm>
              <a:off x="420221" y="1556952"/>
              <a:ext cx="5486310" cy="2308324"/>
            </a:xfrm>
            <a:prstGeom prst="rect">
              <a:avLst/>
            </a:prstGeom>
            <a:noFill/>
          </p:spPr>
          <p:txBody>
            <a:bodyPr wrap="none" rtlCol="0">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Hilary Seligman &amp; Marlene Schwartz (chairs)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Gerry Brisson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Elizabeth Campbell</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Gayle Carlson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Caitlin Caspi</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Marla Feldman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Tracy Fox</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Karen Hanner</a:t>
              </a:r>
            </a:p>
          </p:txBody>
        </p:sp>
        <p:sp>
          <p:nvSpPr>
            <p:cNvPr id="5" name="Rectangle 4">
              <a:extLst>
                <a:ext uri="{FF2B5EF4-FFF2-40B4-BE49-F238E27FC236}">
                  <a16:creationId xmlns:a16="http://schemas.microsoft.com/office/drawing/2014/main" id="{41250E69-32D5-4087-B8BE-319C756AFC19}"/>
                </a:ext>
              </a:extLst>
            </p:cNvPr>
            <p:cNvSpPr/>
            <p:nvPr/>
          </p:nvSpPr>
          <p:spPr>
            <a:xfrm>
              <a:off x="5815913" y="1556952"/>
              <a:ext cx="6096000" cy="2031325"/>
            </a:xfrm>
            <a:prstGeom prst="rect">
              <a:avLst/>
            </a:prstGeom>
          </p:spPr>
          <p:txBody>
            <a:bodyPr>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Amy Headings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Katie Martin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Ami McReynolds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Mary Pat Raimondi Bertacchi</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Christina Roberto</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Nancy Roman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Halant Medium Bold" panose="020B0604020202020204" charset="0"/>
                </a:rPr>
                <a:t>Jenna Seymour </a:t>
              </a:r>
            </a:p>
          </p:txBody>
        </p:sp>
      </p:grpSp>
    </p:spTree>
    <p:extLst>
      <p:ext uri="{BB962C8B-B14F-4D97-AF65-F5344CB8AC3E}">
        <p14:creationId xmlns:p14="http://schemas.microsoft.com/office/powerpoint/2010/main" val="817489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321" y="1405629"/>
            <a:ext cx="9107358" cy="1277609"/>
          </a:xfrm>
        </p:spPr>
        <p:txBody>
          <a:bodyPr>
            <a:normAutofit fontScale="90000"/>
          </a:bodyPr>
          <a:lstStyle/>
          <a:p>
            <a:pPr algn="ctr"/>
            <a:r>
              <a:rPr lang="en-US" sz="6000" b="1" dirty="0">
                <a:cs typeface="Halant Medium Bold" panose="020B0604020202020204" charset="0"/>
              </a:rPr>
              <a:t>Thank you! </a:t>
            </a:r>
            <a:r>
              <a:rPr lang="en-US" sz="6000" b="1" dirty="0" smtClean="0">
                <a:cs typeface="Halant Medium Bold" panose="020B0604020202020204" charset="0"/>
              </a:rPr>
              <a:t/>
            </a:r>
            <a:br>
              <a:rPr lang="en-US" sz="6000" b="1" dirty="0" smtClean="0">
                <a:cs typeface="Halant Medium Bold" panose="020B0604020202020204" charset="0"/>
              </a:rPr>
            </a:br>
            <a:r>
              <a:rPr lang="en-US" sz="3100" dirty="0" smtClean="0">
                <a:cs typeface="Halant Medium Bold" panose="020B0604020202020204" charset="0"/>
              </a:rPr>
              <a:t>Ronli.levi@ucsf.edu</a:t>
            </a:r>
            <a:endParaRPr lang="en-US" sz="3100" dirty="0">
              <a:cs typeface="Halant Medium Bold" panose="020B0604020202020204" charset="0"/>
            </a:endParaRPr>
          </a:p>
        </p:txBody>
      </p:sp>
      <p:pic>
        <p:nvPicPr>
          <p:cNvPr id="8" name="Picture 7">
            <a:extLst>
              <a:ext uri="{FF2B5EF4-FFF2-40B4-BE49-F238E27FC236}">
                <a16:creationId xmlns:a16="http://schemas.microsoft.com/office/drawing/2014/main" id="{75F47B19-9626-4625-846E-880FAB2133F1}"/>
              </a:ext>
            </a:extLst>
          </p:cNvPr>
          <p:cNvPicPr>
            <a:picLocks noChangeAspect="1"/>
          </p:cNvPicPr>
          <p:nvPr/>
        </p:nvPicPr>
        <p:blipFill rotWithShape="1">
          <a:blip r:embed="rId3"/>
          <a:srcRect l="17678"/>
          <a:stretch/>
        </p:blipFill>
        <p:spPr>
          <a:xfrm>
            <a:off x="3783444" y="3198928"/>
            <a:ext cx="4755173" cy="3429653"/>
          </a:xfrm>
          <a:prstGeom prst="rect">
            <a:avLst/>
          </a:prstGeom>
        </p:spPr>
      </p:pic>
      <p:pic>
        <p:nvPicPr>
          <p:cNvPr id="9" name="Picture 2" descr="Image result for food bank volunteer room">
            <a:extLst>
              <a:ext uri="{FF2B5EF4-FFF2-40B4-BE49-F238E27FC236}">
                <a16:creationId xmlns:a16="http://schemas.microsoft.com/office/drawing/2014/main" id="{659DA879-50FB-459A-AEFF-7A61E917C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466"/>
          <a:stretch/>
        </p:blipFill>
        <p:spPr bwMode="auto">
          <a:xfrm>
            <a:off x="8073838" y="3206939"/>
            <a:ext cx="3874331" cy="341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truck delivering food to food bank">
            <a:extLst>
              <a:ext uri="{FF2B5EF4-FFF2-40B4-BE49-F238E27FC236}">
                <a16:creationId xmlns:a16="http://schemas.microsoft.com/office/drawing/2014/main" id="{9848859D-62AB-4B0E-8CF8-C3B0D3D569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43"/>
          <a:stretch/>
        </p:blipFill>
        <p:spPr bwMode="auto">
          <a:xfrm>
            <a:off x="204716" y="3197212"/>
            <a:ext cx="4149176" cy="344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89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3AD9313-34B3-4B0D-B19C-77D6C276377E}"/>
              </a:ext>
            </a:extLst>
          </p:cNvPr>
          <p:cNvSpPr>
            <a:spLocks noGrp="1"/>
          </p:cNvSpPr>
          <p:nvPr>
            <p:ph type="title"/>
          </p:nvPr>
        </p:nvSpPr>
        <p:spPr/>
        <p:txBody>
          <a:bodyPr>
            <a:normAutofit/>
          </a:bodyPr>
          <a:lstStyle/>
          <a:p>
            <a:pPr algn="ctr"/>
            <a:r>
              <a:rPr lang="en-US" altLang="en-US" sz="4000" dirty="0">
                <a:solidFill>
                  <a:srgbClr val="2F4C6E"/>
                </a:solidFill>
                <a:latin typeface="Times New Roman" panose="02020603050405020304" pitchFamily="18" charset="0"/>
                <a:cs typeface="Times New Roman" panose="02020603050405020304" pitchFamily="18" charset="0"/>
              </a:rPr>
              <a:t>Dietary Guidelines 101</a:t>
            </a:r>
            <a:endParaRPr lang="en-US" sz="4000" dirty="0"/>
          </a:p>
        </p:txBody>
      </p:sp>
      <p:sp>
        <p:nvSpPr>
          <p:cNvPr id="5122" name="Subtitle 2">
            <a:extLst>
              <a:ext uri="{FF2B5EF4-FFF2-40B4-BE49-F238E27FC236}">
                <a16:creationId xmlns:a16="http://schemas.microsoft.com/office/drawing/2014/main" id="{BF850578-C0AF-4231-A351-62E9CD69A881}"/>
              </a:ext>
            </a:extLst>
          </p:cNvPr>
          <p:cNvSpPr>
            <a:spLocks noGrp="1" noChangeArrowheads="1"/>
          </p:cNvSpPr>
          <p:nvPr>
            <p:ph idx="1"/>
          </p:nvPr>
        </p:nvSpPr>
        <p:spPr>
          <a:xfrm>
            <a:off x="1851522" y="1566801"/>
            <a:ext cx="8550471" cy="4351338"/>
          </a:xfrm>
        </p:spPr>
        <p:txBody>
          <a:bodyPr>
            <a:normAutofit lnSpcReduction="10000"/>
          </a:bodyPr>
          <a:lstStyle/>
          <a:p>
            <a:pPr marL="0" indent="0">
              <a:buNone/>
            </a:pPr>
            <a:r>
              <a:rPr lang="en-US" altLang="en-US" sz="2000" b="1" dirty="0">
                <a:latin typeface="Arial" panose="020B0604020202020204" pitchFamily="34" charset="0"/>
              </a:rPr>
              <a:t>WHO: </a:t>
            </a:r>
          </a:p>
          <a:p>
            <a:pPr lvl="1"/>
            <a:r>
              <a:rPr lang="en-US" altLang="en-US" sz="2000" dirty="0">
                <a:latin typeface="Arial" panose="020B0604020202020204" pitchFamily="34" charset="0"/>
              </a:rPr>
              <a:t>Jointly developed and published by the U.S. Departments of Agriculture (USDA) and Health and Human Services (HHS) </a:t>
            </a:r>
          </a:p>
          <a:p>
            <a:pPr lvl="1"/>
            <a:r>
              <a:rPr lang="en-US" altLang="en-US" sz="2000" dirty="0">
                <a:latin typeface="Arial" panose="020B0604020202020204" pitchFamily="34" charset="0"/>
              </a:rPr>
              <a:t>Informed by Dietary Guidelines Advisory Committee’s (DGAC) independent review of current science </a:t>
            </a:r>
          </a:p>
          <a:p>
            <a:pPr marL="0" indent="0" algn="l" eaLnBrk="1" hangingPunct="1">
              <a:buNone/>
            </a:pPr>
            <a:r>
              <a:rPr lang="en-US" altLang="en-US" sz="2000" b="1" dirty="0">
                <a:latin typeface="Arial" panose="020B0604020202020204" pitchFamily="34" charset="0"/>
              </a:rPr>
              <a:t>WHAT: </a:t>
            </a:r>
            <a:r>
              <a:rPr lang="en-US" altLang="en-US" sz="2000" dirty="0">
                <a:latin typeface="Arial" panose="020B0604020202020204" pitchFamily="34" charset="0"/>
              </a:rPr>
              <a:t>Scientific underpinning for a range of public, non-profit, industry, and other programs, guidelines, educational materials, and practices, including:</a:t>
            </a:r>
          </a:p>
          <a:p>
            <a:pPr lvl="1"/>
            <a:r>
              <a:rPr lang="en-US" altLang="en-US" sz="1800" dirty="0">
                <a:latin typeface="Arial" panose="020B0604020202020204" pitchFamily="34" charset="0"/>
              </a:rPr>
              <a:t>Nutrition standards for school meals, institutions, feeding programs</a:t>
            </a:r>
          </a:p>
          <a:p>
            <a:pPr lvl="1"/>
            <a:r>
              <a:rPr lang="en-US" altLang="en-US" sz="1800" dirty="0">
                <a:latin typeface="Arial" panose="020B0604020202020204" pitchFamily="34" charset="0"/>
              </a:rPr>
              <a:t>Thrifty Food Plan and SNAP-Ed</a:t>
            </a:r>
          </a:p>
          <a:p>
            <a:pPr lvl="1"/>
            <a:r>
              <a:rPr lang="en-US" altLang="en-US" sz="1800" dirty="0">
                <a:latin typeface="Arial" panose="020B0604020202020204" pitchFamily="34" charset="0"/>
              </a:rPr>
              <a:t>WIC food package and education</a:t>
            </a:r>
          </a:p>
          <a:p>
            <a:pPr lvl="1"/>
            <a:r>
              <a:rPr lang="en-US" altLang="en-US" sz="1800" dirty="0">
                <a:latin typeface="Arial" panose="020B0604020202020204" pitchFamily="34" charset="0"/>
              </a:rPr>
              <a:t>MyPlate</a:t>
            </a:r>
          </a:p>
          <a:p>
            <a:pPr lvl="1"/>
            <a:r>
              <a:rPr lang="en-US" altLang="en-US" sz="1800" dirty="0">
                <a:latin typeface="Arial" panose="020B0604020202020204" pitchFamily="34" charset="0"/>
              </a:rPr>
              <a:t>RD&amp; MD nutrition education and counseling</a:t>
            </a:r>
          </a:p>
          <a:p>
            <a:pPr lvl="1"/>
            <a:r>
              <a:rPr lang="en-US" altLang="en-US" sz="1800" b="1" dirty="0">
                <a:latin typeface="Arial" panose="020B0604020202020204" pitchFamily="34" charset="0"/>
              </a:rPr>
              <a:t>Food Service Guidelines </a:t>
            </a:r>
          </a:p>
          <a:p>
            <a:pPr lvl="1"/>
            <a:endParaRPr lang="en-US" altLang="en-US" sz="1600" dirty="0">
              <a:latin typeface="Arial" panose="020B0604020202020204" pitchFamily="34" charset="0"/>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213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26"/>
            <a:ext cx="4389839" cy="158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63987" y="0"/>
            <a:ext cx="3028013" cy="4135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rot="10800000" flipH="1" flipV="1">
            <a:off x="7620001" y="451472"/>
            <a:ext cx="4261052" cy="413530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Want to learn more about NOPREN or join the network?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https://nopren.ucsf.edu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or contact NOPREN@ucsf.edu </a:t>
            </a:r>
          </a:p>
        </p:txBody>
      </p:sp>
      <p:sp>
        <p:nvSpPr>
          <p:cNvPr id="2" name="TextBox 1">
            <a:extLst>
              <a:ext uri="{FF2B5EF4-FFF2-40B4-BE49-F238E27FC236}">
                <a16:creationId xmlns:a16="http://schemas.microsoft.com/office/drawing/2014/main" id="{142CCAAD-B968-49AF-8A05-DFF3BC7A87B1}"/>
              </a:ext>
            </a:extLst>
          </p:cNvPr>
          <p:cNvSpPr txBox="1"/>
          <p:nvPr/>
        </p:nvSpPr>
        <p:spPr>
          <a:xfrm>
            <a:off x="538480" y="1940560"/>
            <a:ext cx="677057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Ways to engage with NOPREN: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Sign up for the listserv to receive newsletters and network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Attend monthly State-of-the-Science webinars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Join a Work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 Group Fellows program</a:t>
            </a:r>
          </a:p>
        </p:txBody>
      </p:sp>
    </p:spTree>
    <p:extLst>
      <p:ext uri="{BB962C8B-B14F-4D97-AF65-F5344CB8AC3E}">
        <p14:creationId xmlns:p14="http://schemas.microsoft.com/office/powerpoint/2010/main" val="91654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2" name="Subtitle 2">
            <a:extLst>
              <a:ext uri="{FF2B5EF4-FFF2-40B4-BE49-F238E27FC236}">
                <a16:creationId xmlns:a16="http://schemas.microsoft.com/office/drawing/2014/main" id="{BF850578-C0AF-4231-A351-62E9CD69A881}"/>
              </a:ext>
            </a:extLst>
          </p:cNvPr>
          <p:cNvSpPr>
            <a:spLocks noGrp="1" noChangeArrowheads="1"/>
          </p:cNvSpPr>
          <p:nvPr>
            <p:ph idx="1"/>
          </p:nvPr>
        </p:nvSpPr>
        <p:spPr>
          <a:xfrm>
            <a:off x="887662" y="1724695"/>
            <a:ext cx="3281035" cy="2085848"/>
          </a:xfrm>
        </p:spPr>
        <p:txBody>
          <a:bodyPr>
            <a:noAutofit/>
          </a:bodyPr>
          <a:lstStyle/>
          <a:p>
            <a:pPr marL="0" indent="0">
              <a:buNone/>
            </a:pPr>
            <a:r>
              <a:rPr lang="en-US" altLang="en-US" sz="2000" b="1" dirty="0">
                <a:latin typeface="Arial" panose="020B0604020202020204" pitchFamily="34" charset="0"/>
              </a:rPr>
              <a:t>WHEN: </a:t>
            </a:r>
          </a:p>
          <a:p>
            <a:r>
              <a:rPr lang="en-US" altLang="en-US" sz="2000" dirty="0">
                <a:latin typeface="Arial" panose="020B0604020202020204" pitchFamily="34" charset="0"/>
              </a:rPr>
              <a:t>Updated every five years since 1980</a:t>
            </a:r>
          </a:p>
          <a:p>
            <a:r>
              <a:rPr lang="en-US" altLang="en-US" sz="2000" dirty="0">
                <a:latin typeface="Arial" panose="020B0604020202020204" pitchFamily="34" charset="0"/>
              </a:rPr>
              <a:t>The 9</a:t>
            </a:r>
            <a:r>
              <a:rPr lang="en-US" altLang="en-US" sz="2000" baseline="30000" dirty="0">
                <a:latin typeface="Arial" panose="020B0604020202020204" pitchFamily="34" charset="0"/>
              </a:rPr>
              <a:t>th</a:t>
            </a:r>
            <a:r>
              <a:rPr lang="en-US" altLang="en-US" sz="2000" dirty="0">
                <a:latin typeface="Arial" panose="020B0604020202020204" pitchFamily="34" charset="0"/>
              </a:rPr>
              <a:t> edition for 2020-2025 was published in December 2020</a:t>
            </a:r>
          </a:p>
          <a:p>
            <a:pPr marL="0" indent="0">
              <a:buNone/>
            </a:pPr>
            <a:r>
              <a:rPr lang="en-US" altLang="en-US" sz="2000" b="1" dirty="0">
                <a:latin typeface="Arial" panose="020B0604020202020204" pitchFamily="34" charset="0"/>
              </a:rPr>
              <a:t>WHY:</a:t>
            </a:r>
          </a:p>
          <a:p>
            <a:r>
              <a:rPr lang="en-US" altLang="en-US" sz="2000" dirty="0">
                <a:latin typeface="Arial" panose="020B0604020202020204" pitchFamily="34" charset="0"/>
              </a:rPr>
              <a:t>Provide science-based advice on what to eat and drink to promote health, reduce risk of chronic disease, and meet nutrient needs</a:t>
            </a:r>
          </a:p>
          <a:p>
            <a:endParaRPr lang="en-US" altLang="en-US" sz="2000" dirty="0">
              <a:latin typeface="Arial" panose="020B0604020202020204" pitchFamily="34" charset="0"/>
            </a:endParaRPr>
          </a:p>
          <a:p>
            <a:pPr lvl="1"/>
            <a:endParaRPr lang="en-US" altLang="en-US" sz="2000" dirty="0">
              <a:latin typeface="Arial" panose="020B0604020202020204" pitchFamily="34" charset="0"/>
            </a:endParaRPr>
          </a:p>
          <a:p>
            <a:pPr lvl="1"/>
            <a:endParaRPr lang="en-US" altLang="en-US" sz="2000" dirty="0">
              <a:latin typeface="Arial" panose="020B0604020202020204" pitchFamily="34" charset="0"/>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BA080C9-AA47-4DBD-BE58-89EC17AF4BAF}"/>
              </a:ext>
            </a:extLst>
          </p:cNvPr>
          <p:cNvPicPr>
            <a:picLocks noChangeAspect="1"/>
          </p:cNvPicPr>
          <p:nvPr/>
        </p:nvPicPr>
        <p:blipFill>
          <a:blip r:embed="rId4"/>
          <a:stretch>
            <a:fillRect/>
          </a:stretch>
        </p:blipFill>
        <p:spPr>
          <a:xfrm>
            <a:off x="4728371" y="1509493"/>
            <a:ext cx="2057544" cy="5001140"/>
          </a:xfrm>
          <a:prstGeom prst="rect">
            <a:avLst/>
          </a:prstGeom>
        </p:spPr>
      </p:pic>
      <p:sp>
        <p:nvSpPr>
          <p:cNvPr id="20" name="TextBox 19">
            <a:extLst>
              <a:ext uri="{FF2B5EF4-FFF2-40B4-BE49-F238E27FC236}">
                <a16:creationId xmlns:a16="http://schemas.microsoft.com/office/drawing/2014/main" id="{B990361D-F4D9-4C4B-A3AD-AB31AAE2B706}"/>
              </a:ext>
            </a:extLst>
          </p:cNvPr>
          <p:cNvSpPr txBox="1"/>
          <p:nvPr/>
        </p:nvSpPr>
        <p:spPr>
          <a:xfrm>
            <a:off x="5302181" y="1164760"/>
            <a:ext cx="92406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Avenir LT Std 55 Roman" charset="0"/>
                <a:cs typeface="Arial" panose="020B0604020202020204" pitchFamily="34" charset="0"/>
              </a:rPr>
              <a:t>1985</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D7550ED4-DB89-4875-8919-8FBC7708DEDB}"/>
              </a:ext>
            </a:extLst>
          </p:cNvPr>
          <p:cNvSpPr txBox="1"/>
          <p:nvPr/>
        </p:nvSpPr>
        <p:spPr>
          <a:xfrm>
            <a:off x="8701018" y="1386141"/>
            <a:ext cx="92406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Avenir LT Std 55 Roman" charset="0"/>
                <a:cs typeface="Arial" panose="020B0604020202020204" pitchFamily="34" charset="0"/>
              </a:rPr>
              <a:t>2020</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Title 3">
            <a:extLst>
              <a:ext uri="{FF2B5EF4-FFF2-40B4-BE49-F238E27FC236}">
                <a16:creationId xmlns:a16="http://schemas.microsoft.com/office/drawing/2014/main" id="{50BB3C4A-8607-4AE1-874F-3C86B70FE548}"/>
              </a:ext>
            </a:extLst>
          </p:cNvPr>
          <p:cNvSpPr>
            <a:spLocks noGrp="1"/>
          </p:cNvSpPr>
          <p:nvPr>
            <p:ph type="title"/>
          </p:nvPr>
        </p:nvSpPr>
        <p:spPr>
          <a:xfrm>
            <a:off x="838200" y="365125"/>
            <a:ext cx="10515600" cy="690217"/>
          </a:xfrm>
        </p:spPr>
        <p:txBody>
          <a:bodyPr>
            <a:normAutofit/>
          </a:bodyPr>
          <a:lstStyle/>
          <a:p>
            <a:pPr algn="ctr"/>
            <a:r>
              <a:rPr lang="en-US" altLang="en-US" sz="3600" dirty="0">
                <a:solidFill>
                  <a:srgbClr val="2F4C6E"/>
                </a:solidFill>
                <a:latin typeface="Times New Roman" panose="02020603050405020304" pitchFamily="18" charset="0"/>
                <a:cs typeface="Times New Roman" panose="02020603050405020304" pitchFamily="18" charset="0"/>
              </a:rPr>
              <a:t>Dietary Guidelines 101</a:t>
            </a:r>
            <a:endParaRPr lang="en-US" sz="3600" dirty="0"/>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0C5E7118-1E3E-4E33-A21B-F7FDC31B7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6722" y="1841868"/>
            <a:ext cx="3332652" cy="4459873"/>
          </a:xfrm>
          <a:prstGeom prst="rect">
            <a:avLst/>
          </a:prstGeom>
        </p:spPr>
      </p:pic>
    </p:spTree>
    <p:extLst>
      <p:ext uri="{BB962C8B-B14F-4D97-AF65-F5344CB8AC3E}">
        <p14:creationId xmlns:p14="http://schemas.microsoft.com/office/powerpoint/2010/main" val="36369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8534AF-83FA-4D2E-93F9-5D68C7D87C50}"/>
              </a:ext>
            </a:extLst>
          </p:cNvPr>
          <p:cNvSpPr/>
          <p:nvPr/>
        </p:nvSpPr>
        <p:spPr>
          <a:xfrm>
            <a:off x="0" y="0"/>
            <a:ext cx="12192000" cy="288924"/>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0">
            <a:extLst>
              <a:ext uri="{FF2B5EF4-FFF2-40B4-BE49-F238E27FC236}">
                <a16:creationId xmlns:a16="http://schemas.microsoft.com/office/drawing/2014/main" id="{5EC6CDDA-279C-C34F-932A-77C62523FA42}"/>
              </a:ext>
            </a:extLst>
          </p:cNvPr>
          <p:cNvGrpSpPr>
            <a:grpSpLocks/>
          </p:cNvGrpSpPr>
          <p:nvPr/>
        </p:nvGrpSpPr>
        <p:grpSpPr bwMode="auto">
          <a:xfrm>
            <a:off x="-1" y="6702552"/>
            <a:ext cx="12191999" cy="155448"/>
            <a:chOff x="0" y="5396413"/>
            <a:chExt cx="9144000" cy="301451"/>
          </a:xfrm>
        </p:grpSpPr>
        <p:sp>
          <p:nvSpPr>
            <p:cNvPr id="13" name="Rectangle 12">
              <a:extLst>
                <a:ext uri="{FF2B5EF4-FFF2-40B4-BE49-F238E27FC236}">
                  <a16:creationId xmlns:a16="http://schemas.microsoft.com/office/drawing/2014/main" id="{215F4C4F-AC3E-464B-964E-920C51507539}"/>
                </a:ext>
              </a:extLst>
            </p:cNvPr>
            <p:cNvSpPr/>
            <p:nvPr/>
          </p:nvSpPr>
          <p:spPr>
            <a:xfrm>
              <a:off x="0" y="5396413"/>
              <a:ext cx="2330450" cy="301451"/>
            </a:xfrm>
            <a:prstGeom prst="rect">
              <a:avLst/>
            </a:prstGeom>
            <a:solidFill>
              <a:srgbClr val="5EBE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ADF1C2-CD33-7744-948D-CEC37707045C}"/>
                </a:ext>
              </a:extLst>
            </p:cNvPr>
            <p:cNvSpPr/>
            <p:nvPr/>
          </p:nvSpPr>
          <p:spPr>
            <a:xfrm>
              <a:off x="2271713" y="5396413"/>
              <a:ext cx="2330450" cy="301451"/>
            </a:xfrm>
            <a:prstGeom prst="rect">
              <a:avLst/>
            </a:prstGeom>
            <a:solidFill>
              <a:srgbClr val="8CC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3F854E-8508-734A-9C8F-AADF51A2095B}"/>
                </a:ext>
              </a:extLst>
            </p:cNvPr>
            <p:cNvSpPr/>
            <p:nvPr/>
          </p:nvSpPr>
          <p:spPr>
            <a:xfrm>
              <a:off x="4541838" y="5396413"/>
              <a:ext cx="2330450" cy="301451"/>
            </a:xfrm>
            <a:prstGeom prst="rect">
              <a:avLst/>
            </a:prstGeom>
            <a:solidFill>
              <a:srgbClr val="D9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09CDC8-8174-E345-8718-E6F036F6D8FE}"/>
                </a:ext>
              </a:extLst>
            </p:cNvPr>
            <p:cNvSpPr/>
            <p:nvPr/>
          </p:nvSpPr>
          <p:spPr>
            <a:xfrm>
              <a:off x="6813550" y="5396413"/>
              <a:ext cx="2330450" cy="301451"/>
            </a:xfrm>
            <a:prstGeom prst="rect">
              <a:avLst/>
            </a:prstGeom>
            <a:solidFill>
              <a:srgbClr val="2F4D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1">
            <a:extLst>
              <a:ext uri="{FF2B5EF4-FFF2-40B4-BE49-F238E27FC236}">
                <a16:creationId xmlns:a16="http://schemas.microsoft.com/office/drawing/2014/main" id="{7577A84F-0F6B-034B-97DD-82B321CAF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57" y="6049964"/>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3">
            <a:extLst>
              <a:ext uri="{FF2B5EF4-FFF2-40B4-BE49-F238E27FC236}">
                <a16:creationId xmlns:a16="http://schemas.microsoft.com/office/drawing/2014/main" id="{50BB3C4A-8607-4AE1-874F-3C86B70FE548}"/>
              </a:ext>
            </a:extLst>
          </p:cNvPr>
          <p:cNvSpPr>
            <a:spLocks noGrp="1"/>
          </p:cNvSpPr>
          <p:nvPr>
            <p:ph type="title"/>
          </p:nvPr>
        </p:nvSpPr>
        <p:spPr>
          <a:xfrm>
            <a:off x="797983" y="499760"/>
            <a:ext cx="10515600" cy="690217"/>
          </a:xfrm>
        </p:spPr>
        <p:txBody>
          <a:bodyPr>
            <a:normAutofit fontScale="90000"/>
          </a:bodyPr>
          <a:lstStyle/>
          <a:p>
            <a:pPr algn="ctr"/>
            <a:r>
              <a:rPr lang="en-US" altLang="en-US" sz="3600" dirty="0">
                <a:solidFill>
                  <a:srgbClr val="2F4C6E"/>
                </a:solidFill>
                <a:latin typeface="Times New Roman" panose="02020603050405020304" pitchFamily="18" charset="0"/>
                <a:cs typeface="Times New Roman" panose="02020603050405020304" pitchFamily="18" charset="0"/>
              </a:rPr>
              <a:t>DGA Common Misconception #1:</a:t>
            </a:r>
            <a:br>
              <a:rPr lang="en-US" altLang="en-US" sz="3600" dirty="0">
                <a:solidFill>
                  <a:srgbClr val="2F4C6E"/>
                </a:solidFill>
                <a:latin typeface="Times New Roman" panose="02020603050405020304" pitchFamily="18" charset="0"/>
                <a:cs typeface="Times New Roman" panose="02020603050405020304" pitchFamily="18" charset="0"/>
              </a:rPr>
            </a:br>
            <a:r>
              <a:rPr lang="en-US" altLang="en-US" sz="3600" dirty="0">
                <a:solidFill>
                  <a:srgbClr val="2F4C6E"/>
                </a:solidFill>
                <a:latin typeface="Times New Roman" panose="02020603050405020304" pitchFamily="18" charset="0"/>
                <a:cs typeface="Times New Roman" panose="02020603050405020304" pitchFamily="18" charset="0"/>
              </a:rPr>
              <a:t>The DGA have </a:t>
            </a:r>
            <a:r>
              <a:rPr lang="en-US" altLang="en-US" sz="3600" i="1" dirty="0">
                <a:solidFill>
                  <a:srgbClr val="2F4C6E"/>
                </a:solidFill>
                <a:latin typeface="Times New Roman" panose="02020603050405020304" pitchFamily="18" charset="0"/>
                <a:cs typeface="Times New Roman" panose="02020603050405020304" pitchFamily="18" charset="0"/>
              </a:rPr>
              <a:t>caused </a:t>
            </a:r>
            <a:r>
              <a:rPr lang="en-US" altLang="en-US" sz="3600" dirty="0">
                <a:solidFill>
                  <a:srgbClr val="2F4C6E"/>
                </a:solidFill>
                <a:latin typeface="Times New Roman" panose="02020603050405020304" pitchFamily="18" charset="0"/>
                <a:cs typeface="Times New Roman" panose="02020603050405020304" pitchFamily="18" charset="0"/>
              </a:rPr>
              <a:t>worse health for people in the U.S.</a:t>
            </a:r>
            <a:endParaRPr lang="en-US" sz="3600" dirty="0"/>
          </a:p>
        </p:txBody>
      </p:sp>
      <p:pic>
        <p:nvPicPr>
          <p:cNvPr id="19" name="Content Placeholder 6" descr="Chart, bubble chart&#10;&#10;Description automatically generated">
            <a:extLst>
              <a:ext uri="{FF2B5EF4-FFF2-40B4-BE49-F238E27FC236}">
                <a16:creationId xmlns:a16="http://schemas.microsoft.com/office/drawing/2014/main" id="{537D8F8B-2284-4EBA-AA94-EC81AB55B1F3}"/>
              </a:ext>
            </a:extLst>
          </p:cNvPr>
          <p:cNvPicPr>
            <a:picLocks noChangeAspect="1"/>
          </p:cNvPicPr>
          <p:nvPr/>
        </p:nvPicPr>
        <p:blipFill rotWithShape="1">
          <a:blip r:embed="rId4">
            <a:extLst>
              <a:ext uri="{28A0092B-C50C-407E-A947-70E740481C1C}">
                <a14:useLocalDpi xmlns:a14="http://schemas.microsoft.com/office/drawing/2010/main" val="0"/>
              </a:ext>
            </a:extLst>
          </a:blip>
          <a:srcRect l="1578" r="2064" b="1441"/>
          <a:stretch/>
        </p:blipFill>
        <p:spPr>
          <a:xfrm>
            <a:off x="2552466" y="1335138"/>
            <a:ext cx="7051539" cy="5290055"/>
          </a:xfrm>
          <a:prstGeom prst="rect">
            <a:avLst/>
          </a:prstGeom>
        </p:spPr>
      </p:pic>
    </p:spTree>
    <p:extLst>
      <p:ext uri="{BB962C8B-B14F-4D97-AF65-F5344CB8AC3E}">
        <p14:creationId xmlns:p14="http://schemas.microsoft.com/office/powerpoint/2010/main" val="767719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C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7067</Words>
  <Application>Microsoft Office PowerPoint</Application>
  <PresentationFormat>Widescreen</PresentationFormat>
  <Paragraphs>881</Paragraphs>
  <Slides>70</Slides>
  <Notes>34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70</vt:i4>
      </vt:variant>
    </vt:vector>
  </HeadingPairs>
  <TitlesOfParts>
    <vt:vector size="91" baseType="lpstr">
      <vt:lpstr>Arial</vt:lpstr>
      <vt:lpstr>Avenir LT Std 55 Roman</vt:lpstr>
      <vt:lpstr>Calibri</vt:lpstr>
      <vt:lpstr>Calibri Light</vt:lpstr>
      <vt:lpstr>Century Gothic</vt:lpstr>
      <vt:lpstr>Constantia</vt:lpstr>
      <vt:lpstr>Corbel</vt:lpstr>
      <vt:lpstr>Courier New</vt:lpstr>
      <vt:lpstr>Franklin Gothic Book</vt:lpstr>
      <vt:lpstr>Gadugi</vt:lpstr>
      <vt:lpstr>Halant Medium Bold</vt:lpstr>
      <vt:lpstr>OFL Sorts Mill Goudy</vt:lpstr>
      <vt:lpstr>Roboto</vt:lpstr>
      <vt:lpstr>Rockwell</vt:lpstr>
      <vt:lpstr>Times New Roman</vt:lpstr>
      <vt:lpstr>Wingdings</vt:lpstr>
      <vt:lpstr>Wingdings 2</vt:lpstr>
      <vt:lpstr>Office Theme</vt:lpstr>
      <vt:lpstr>1_Office Theme</vt:lpstr>
      <vt:lpstr>Basis</vt:lpstr>
      <vt:lpstr>2_Office Theme</vt:lpstr>
      <vt:lpstr>PowerPoint Presentation</vt:lpstr>
      <vt:lpstr>PowerPoint Presentation</vt:lpstr>
      <vt:lpstr>PowerPoint Presentation</vt:lpstr>
      <vt:lpstr>PowerPoint Presentation</vt:lpstr>
      <vt:lpstr>PowerPoint Presentation</vt:lpstr>
      <vt:lpstr>PowerPoint Presentation</vt:lpstr>
      <vt:lpstr>Dietary Guidelines 101</vt:lpstr>
      <vt:lpstr>Dietary Guidelines 101</vt:lpstr>
      <vt:lpstr>DGA Common Misconception #1: The DGA have caused worse health for people in the U.S.</vt:lpstr>
      <vt:lpstr>PowerPoint Presentation</vt:lpstr>
      <vt:lpstr>PowerPoint Presentation</vt:lpstr>
      <vt:lpstr>PowerPoint Presentation</vt:lpstr>
      <vt:lpstr>The process to update the DGA has generally resulted in credible, evidence-based nutrition recommendations, but politicians, industry, and the media play a role in shaping the guidelines.  </vt:lpstr>
      <vt:lpstr>PowerPoint Presentation</vt:lpstr>
      <vt:lpstr>PowerPoint Presentation</vt:lpstr>
      <vt:lpstr>PowerPoint Presentation</vt:lpstr>
      <vt:lpstr>PowerPoint Presentation</vt:lpstr>
      <vt:lpstr>PowerPoint Presentation</vt:lpstr>
      <vt:lpstr>DISCLAIMER</vt:lpstr>
      <vt:lpstr>TOPICS</vt:lpstr>
      <vt:lpstr>RATIONALE</vt:lpstr>
      <vt:lpstr>TURNING SCIENCE INTO PRACTICE</vt:lpstr>
      <vt:lpstr>HISTORY OF THE FOOD SERVICE GUIDELINES</vt:lpstr>
      <vt:lpstr>Food Service Guidelines for Federal Facilities</vt:lpstr>
      <vt:lpstr>GOALS</vt:lpstr>
      <vt:lpstr>PURPOSE</vt:lpstr>
      <vt:lpstr>PowerPoint Presentation</vt:lpstr>
      <vt:lpstr>COVID-19 AND FSG</vt:lpstr>
      <vt:lpstr>WHY IS A WRITTEN AGREEMENT OR POLICY NECESSARY?</vt:lpstr>
      <vt:lpstr>FSG POLICY  OPPORTUNITIES</vt:lpstr>
      <vt:lpstr>SCIENCE TO POLICY</vt:lpstr>
      <vt:lpstr>SURVEILLANCE OF STATE &amp;  LOCAL FOOD SERVICE  GUIDELINES POLICIES</vt:lpstr>
      <vt:lpstr>FSG POLICY TYPES</vt:lpstr>
      <vt:lpstr>FOOD SERVICE GUIDELINES POLICY SURVEILLANCE</vt:lpstr>
      <vt:lpstr>DATA SOURCES FOR STATE FSG POLICIES</vt:lpstr>
      <vt:lpstr>STATE FSG POLICY SURVEILLANCE</vt:lpstr>
      <vt:lpstr>FSG POLICY SURVEILLANCE RESULTS</vt:lpstr>
      <vt:lpstr>FSG POLICY CODING TOOL</vt:lpstr>
      <vt:lpstr>STATE FSG POLICY SURVEILLANCE</vt:lpstr>
      <vt:lpstr>FSG BEHAVIORAL DESIGN</vt:lpstr>
      <vt:lpstr>BEHAVIORAL DESIGN</vt:lpstr>
      <vt:lpstr>FSG POLICY SURVEILLANCE RESULTS: IMPLEMENTATION</vt:lpstr>
      <vt:lpstr>IMPLEMENTATION</vt:lpstr>
      <vt:lpstr>ANOTHER WAY TO SURVEY MUNICIPAL FSG POLICIES: COMMUNITY-BASED SURVEY OF SUPPORTS FOR HEALTHY EATING AND ACTIVE LIVING</vt:lpstr>
      <vt:lpstr>OVERALL PREVALENCE OF WRITTEN NUTRITION STANDARDS FOR FOOD  SOLD OR SERVED IN GOVERNMENT BUILDINGS AMONG US  MUNICIPALITIES, 2014</vt:lpstr>
      <vt:lpstr>PERCENT OF MUNICIPALITIES WITH NUTRITION STANDARDS  BY POPULATION SIZE, 2014</vt:lpstr>
      <vt:lpstr>PERCENT OF UNITED STATES MUNICIPALITIES WITH NUTRITION  STANDARDS ACCORDING TO CENSUS REGION, 2014</vt:lpstr>
      <vt:lpstr>POPULATION TYPES SERVED BY MUNICIPAL FACILITIES  WITH NUTRITION STANDARDS</vt:lpstr>
      <vt:lpstr>KEY TAKEAWAYS</vt:lpstr>
      <vt:lpstr>Questions?</vt:lpstr>
      <vt:lpstr>THANK YOU</vt:lpstr>
      <vt:lpstr>PowerPoint Presentation</vt:lpstr>
      <vt:lpstr>About Me</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Divide food into 11 categories</vt:lpstr>
      <vt:lpstr>Step 2: Identify key nutrients in 1 serving using Nutrition Facts Label </vt:lpstr>
      <vt:lpstr>Step 3: Rank foods into 3 tiers</vt:lpstr>
      <vt:lpstr>Exceptions</vt:lpstr>
      <vt:lpstr>Final Recommendations</vt:lpstr>
      <vt:lpstr>PowerPoint Presentation</vt:lpstr>
      <vt:lpstr>PowerPoint Presentation</vt:lpstr>
      <vt:lpstr>Thank you!  Ronli.levi@ucsf.edu</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Levi, Ronli</dc:creator>
  <cp:lastModifiedBy>Levi, Ronli</cp:lastModifiedBy>
  <cp:revision>9</cp:revision>
  <dcterms:created xsi:type="dcterms:W3CDTF">2021-07-14T17:34:05Z</dcterms:created>
  <dcterms:modified xsi:type="dcterms:W3CDTF">2021-07-14T19:03:00Z</dcterms:modified>
</cp:coreProperties>
</file>